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9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6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1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6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1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4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3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0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9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4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4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2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cog.org/" TargetMode="External"/><Relationship Id="rId2" Type="http://schemas.openxmlformats.org/officeDocument/2006/relationships/hyperlink" Target="http://www.epcog.org/document-libra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D7EAD-4D99-C33A-1791-6ACC04F93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400">
                <a:solidFill>
                  <a:schemeClr val="bg1"/>
                </a:solidFill>
              </a:rPr>
              <a:t>Eastern Plains Council of Governments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P2P Economic Impact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9B379-5210-FFD1-F822-47AFDF475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2022 Ports-to-Plains Annual Conference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B94567E-CAAD-5F9E-49F5-82946094B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69" y="1253770"/>
            <a:ext cx="4362798" cy="42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6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mountains">
            <a:extLst>
              <a:ext uri="{FF2B5EF4-FFF2-40B4-BE49-F238E27FC236}">
                <a16:creationId xmlns:a16="http://schemas.microsoft.com/office/drawing/2014/main" id="{BCCFA8CC-F3E5-42BB-931E-BB8ED2261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5" r="15482" b="377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FF830-F8CA-5FB4-1E16-7353CE4C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r>
              <a:rPr lang="en-US" dirty="0"/>
              <a:t>Tourism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E479E-EB01-73F7-9D3E-6FBE83A9A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500"/>
              <a:t>Northeast NM Tourism Visitors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/>
              <a:t>Baseline: 5,700,000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/>
              <a:t>5,990,757 (2025)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/>
              <a:t>6,296,346 (2030)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/>
              <a:t>6,617,523 (2035)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/>
              <a:t>6,955,083 (2040)</a:t>
            </a:r>
          </a:p>
          <a:p>
            <a:pPr>
              <a:lnSpc>
                <a:spcPct val="130000"/>
              </a:lnSpc>
            </a:pPr>
            <a:endParaRPr lang="en-US" sz="1500"/>
          </a:p>
          <a:p>
            <a:pPr>
              <a:lnSpc>
                <a:spcPct val="130000"/>
              </a:lnSpc>
            </a:pPr>
            <a:r>
              <a:rPr lang="en-US" sz="1500"/>
              <a:t>Park Jobs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/>
              <a:t>Up to 138 by 2040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095508"/>
            <a:ext cx="12187426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6EF94-B8A4-6D61-4988-AEB84F52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1140580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BB717-8EED-16C3-7448-7D74100B6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6623039" cy="3030599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500"/>
              <a:t>The full report can be accessed at </a:t>
            </a:r>
            <a:r>
              <a:rPr lang="en-US" sz="1500">
                <a:hlinkClick r:id="rId2"/>
              </a:rPr>
              <a:t>www.epcog.org/document-library</a:t>
            </a:r>
            <a:r>
              <a:rPr lang="en-US" sz="1500"/>
              <a:t> </a:t>
            </a:r>
          </a:p>
          <a:p>
            <a:pPr>
              <a:lnSpc>
                <a:spcPct val="130000"/>
              </a:lnSpc>
            </a:pPr>
            <a:endParaRPr lang="en-US" sz="1500"/>
          </a:p>
          <a:p>
            <a:pPr>
              <a:lnSpc>
                <a:spcPct val="130000"/>
              </a:lnSpc>
            </a:pPr>
            <a:r>
              <a:rPr lang="en-US" sz="1500"/>
              <a:t>Eastern Plains Council of Government </a:t>
            </a:r>
          </a:p>
          <a:p>
            <a:pPr>
              <a:lnSpc>
                <a:spcPct val="130000"/>
              </a:lnSpc>
            </a:pPr>
            <a:r>
              <a:rPr lang="en-US" sz="1500"/>
              <a:t>418 Main St.</a:t>
            </a:r>
          </a:p>
          <a:p>
            <a:pPr>
              <a:lnSpc>
                <a:spcPct val="130000"/>
              </a:lnSpc>
            </a:pPr>
            <a:r>
              <a:rPr lang="en-US" sz="1500"/>
              <a:t>Clovis, NM 88101</a:t>
            </a:r>
          </a:p>
          <a:p>
            <a:pPr>
              <a:lnSpc>
                <a:spcPct val="130000"/>
              </a:lnSpc>
            </a:pPr>
            <a:r>
              <a:rPr lang="en-US" sz="1500">
                <a:hlinkClick r:id="rId3"/>
              </a:rPr>
              <a:t>www.epcog.org</a:t>
            </a:r>
            <a:r>
              <a:rPr lang="en-US" sz="1500"/>
              <a:t>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3E59640-C374-8916-1D7F-5E277BFD1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163" y="2117747"/>
            <a:ext cx="3004022" cy="29514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4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4C3C071-53DF-6E67-CFA7-94E7A9A47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r="-1" b="-1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1BC5F-BA22-211B-DDA4-91390E1B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r>
              <a:rPr lang="en-US" dirty="0"/>
              <a:t>Affected Areas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B5FDE-57B3-184A-8AF6-D5FADE79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 fontScale="92500" lnSpcReduction="2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Colfax County (11,941 population)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Raton (5,938)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Springer (1,070)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Angel Fire (906)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Cimarron (881)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Eagle Nest (251)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Maxwell (212)</a:t>
            </a:r>
          </a:p>
          <a:p>
            <a:pPr marL="2526030" lvl="6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Largest Industry: Ag (LQ Quarterly: 3.02)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Union Count (4,059 population)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Clayton (2,681)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Des Moines (122)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Folsom (57)</a:t>
            </a:r>
          </a:p>
          <a:p>
            <a:pPr marL="2205990" lvl="5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Grenville (29)</a:t>
            </a:r>
          </a:p>
          <a:p>
            <a:pPr marL="2526030" lvl="6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Largest Industry: Ag (LQ Quarterly: 9.15)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76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9AC109A6-B2E0-5374-2E39-04A08618F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5" r="8377" b="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74A12-F7B9-4C77-49AE-9AE504B0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r>
              <a:rPr lang="en-US" dirty="0"/>
              <a:t>Economic Impacts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A7BB4-F105-7871-571E-EA0A30450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One-Time Employment Impacts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15,672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9,612 (2030)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2,958 (2035)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2,562 (2040)</a:t>
            </a:r>
          </a:p>
          <a:p>
            <a:r>
              <a:rPr lang="en-US" dirty="0"/>
              <a:t>Assumed 1% increase impact per year after 18 months.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9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4211AC85-B888-894B-4FD8-9A96239A8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8" r="20876" b="-1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01BC3-DBDA-9349-7E44-F132A248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800"/>
              <a:t>Economic Impacts </a:t>
            </a:r>
            <a:br>
              <a:rPr lang="en-US" sz="2800"/>
            </a:br>
            <a:r>
              <a:rPr lang="en-US" sz="2800"/>
              <a:t>(2)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ACBD-F2DE-C7BC-AA2E-B1165866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/>
          </a:bodyPr>
          <a:lstStyle/>
          <a:p>
            <a:r>
              <a:rPr lang="en-US" dirty="0"/>
              <a:t>Total Permanent Job Creation</a:t>
            </a:r>
          </a:p>
          <a:p>
            <a:r>
              <a:rPr lang="en-US" dirty="0"/>
              <a:t>(Cumulative)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454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1,362 (2030)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2,359 (2035)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3,448 (2040)</a:t>
            </a:r>
          </a:p>
          <a:p>
            <a:r>
              <a:rPr lang="en-US" dirty="0"/>
              <a:t>Based on a traffic increase of 1% per year.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4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D10D-CBF1-35F0-733E-915C7AD7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Added Ag - Cannabis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D9CA1-B1EF-C2C6-9C67-ACC414127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Permanent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118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712 (2030)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1,422 (2035)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2,379 (2040)</a:t>
            </a:r>
          </a:p>
          <a:p>
            <a:r>
              <a:rPr lang="en-US" dirty="0"/>
              <a:t>Assumption of 1 FTE per 4,000 sq. ft.</a:t>
            </a:r>
          </a:p>
        </p:txBody>
      </p:sp>
    </p:spTree>
    <p:extLst>
      <p:ext uri="{BB962C8B-B14F-4D97-AF65-F5344CB8AC3E}">
        <p14:creationId xmlns:p14="http://schemas.microsoft.com/office/powerpoint/2010/main" val="107001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0A059-4E07-4CA7-3AB4-8E47198F1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5" r="24184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624D0-56F9-BCF4-55FF-5C764F76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3100"/>
              <a:t>Wind Energy Manufacturing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38D8F-C43C-6D4A-3905-105824EB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/>
          </a:bodyPr>
          <a:lstStyle/>
          <a:p>
            <a:r>
              <a:rPr lang="en-US" dirty="0"/>
              <a:t>Wind Energy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 (2030)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150 (2035)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 (2040)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2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et silhouette of scaffolding in construction site">
            <a:extLst>
              <a:ext uri="{FF2B5EF4-FFF2-40B4-BE49-F238E27FC236}">
                <a16:creationId xmlns:a16="http://schemas.microsoft.com/office/drawing/2014/main" id="{AF438C6A-3057-97F9-7F38-BB49E2513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2" r="13865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AC072-3EE7-FDC9-C024-6C90014A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r>
              <a:rPr lang="en-US" dirty="0"/>
              <a:t>Wind Energy Generation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C1D1-7966-2CF8-AEDD-40ED16BDE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/>
          </a:bodyPr>
          <a:lstStyle/>
          <a:p>
            <a:r>
              <a:rPr lang="en-US" dirty="0"/>
              <a:t>Wind Generation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2035, 396 construction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2035, 248 maintenance jobs</a:t>
            </a:r>
          </a:p>
          <a:p>
            <a:endParaRPr lang="en-US" dirty="0"/>
          </a:p>
          <a:p>
            <a:r>
              <a:rPr lang="en-US" dirty="0"/>
              <a:t>Assumed 2.25 jobs per megawatt for construction</a:t>
            </a:r>
          </a:p>
          <a:p>
            <a:r>
              <a:rPr lang="en-US" dirty="0"/>
              <a:t>Assumed 0.17 jobs per megawatt for maintenance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7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96B04-5149-9D6C-2F1B-0616D319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475399"/>
            <a:ext cx="7610536" cy="1140580"/>
          </a:xfrm>
        </p:spPr>
        <p:txBody>
          <a:bodyPr>
            <a:normAutofit/>
          </a:bodyPr>
          <a:lstStyle/>
          <a:p>
            <a:r>
              <a:rPr lang="en-US"/>
              <a:t>Solar Energy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3C91-63DF-C264-F1EC-DF59D145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7610536" cy="3030599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100"/>
              <a:t>Solar Energy Construction Employment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100"/>
              <a:t>100 (direct jobs)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100"/>
              <a:t>87 (supplier jobs)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100"/>
              <a:t>110 (induced jobs)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100"/>
              <a:t>Total indirect jobs: 197</a:t>
            </a:r>
          </a:p>
          <a:p>
            <a:pPr>
              <a:lnSpc>
                <a:spcPct val="130000"/>
              </a:lnSpc>
            </a:pPr>
            <a:endParaRPr lang="en-US" sz="1100"/>
          </a:p>
          <a:p>
            <a:pPr>
              <a:lnSpc>
                <a:spcPct val="130000"/>
              </a:lnSpc>
            </a:pPr>
            <a:r>
              <a:rPr lang="en-US" sz="1100"/>
              <a:t>Solar Energy Employment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100"/>
              <a:t>Maintenance: 2 (2025-2040)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4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B426D6-FD66-4A48-A6EB-235CF408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3" y="-10597"/>
            <a:ext cx="4067173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047" y="717163"/>
            <a:ext cx="8068913" cy="5450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6B85-6BC6-E03C-69CE-5BFCE899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1056362"/>
            <a:ext cx="6754446" cy="1154102"/>
          </a:xfrm>
        </p:spPr>
        <p:txBody>
          <a:bodyPr>
            <a:normAutofit/>
          </a:bodyPr>
          <a:lstStyle/>
          <a:p>
            <a:r>
              <a:rPr lang="en-US" dirty="0"/>
              <a:t>Meat Processing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09E6C1-B33E-49E8-8D77-7D2A9B49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2" y="717163"/>
            <a:ext cx="4059075" cy="5392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7DAC-D344-192D-CDEC-DE3D08085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" y="2268656"/>
            <a:ext cx="6627226" cy="3505938"/>
          </a:xfrm>
        </p:spPr>
        <p:txBody>
          <a:bodyPr anchor="t">
            <a:normAutofit/>
          </a:bodyPr>
          <a:lstStyle/>
          <a:p>
            <a:r>
              <a:rPr lang="en-US" dirty="0"/>
              <a:t>Construction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 Jobs: 8.8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Supplier Jobs: 7.7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Induced Jobs: 9.8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Indirect Jobs: 17.4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67615"/>
            <a:ext cx="806386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91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0687CC-D1D8-44B2-9573-CC65510EC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32924" y="6134669"/>
            <a:ext cx="4059075" cy="723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00242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372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Meiryo</vt:lpstr>
      <vt:lpstr>Arial</vt:lpstr>
      <vt:lpstr>Corbel</vt:lpstr>
      <vt:lpstr>ShojiVTI</vt:lpstr>
      <vt:lpstr>Eastern Plains Council of Governments P2P Economic Impact Study</vt:lpstr>
      <vt:lpstr>Affected Areas</vt:lpstr>
      <vt:lpstr>Economic Impacts</vt:lpstr>
      <vt:lpstr>Economic Impacts  (2)</vt:lpstr>
      <vt:lpstr>Value Added Ag - Cannabis Industry</vt:lpstr>
      <vt:lpstr>Wind Energy Manufacturing</vt:lpstr>
      <vt:lpstr>Wind Energy Generation</vt:lpstr>
      <vt:lpstr>Solar Energy</vt:lpstr>
      <vt:lpstr>Meat Processing</vt:lpstr>
      <vt:lpstr>Tourism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Plains Council of Governments P2P Economic Impact Study</dc:title>
  <dc:creator>Vincent Soule</dc:creator>
  <cp:lastModifiedBy>Vincent Soule</cp:lastModifiedBy>
  <cp:revision>1</cp:revision>
  <dcterms:created xsi:type="dcterms:W3CDTF">2022-09-13T20:46:34Z</dcterms:created>
  <dcterms:modified xsi:type="dcterms:W3CDTF">2022-09-13T22:14:50Z</dcterms:modified>
</cp:coreProperties>
</file>