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7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39" autoAdjust="0"/>
  </p:normalViewPr>
  <p:slideViewPr>
    <p:cSldViewPr>
      <p:cViewPr varScale="1">
        <p:scale>
          <a:sx n="62" d="100"/>
          <a:sy n="62" d="100"/>
        </p:scale>
        <p:origin x="13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5054C2-143B-456A-A0E7-47451B81D46B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D060A5-4980-49DD-B8CB-396EC89A3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7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 bwMode="gray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30B76D-2E66-4FB1-907B-28041BA4936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C36D27-062E-46CA-A7CE-3DEEC65850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848600" cy="15240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 err="1"/>
              <a:t>Hance</a:t>
            </a:r>
            <a:r>
              <a:rPr lang="en-US" dirty="0"/>
              <a:t> Scarborough, LLP</a:t>
            </a:r>
            <a:br>
              <a:rPr lang="en-US" dirty="0"/>
            </a:br>
            <a:r>
              <a:rPr lang="en-US" dirty="0"/>
              <a:t>Federal Update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772400" cy="1199704"/>
          </a:xfrm>
        </p:spPr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1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B0B183-C7A5-459C-A043-CABA39C88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Capitalize on Momentum in Southern Portion of the Ports-to-Plains Corridor</a:t>
            </a:r>
          </a:p>
          <a:p>
            <a:r>
              <a:rPr lang="en-US" dirty="0"/>
              <a:t>Continue to Build Relationships with DOTs in Other Ports-to-Plains Corridor States</a:t>
            </a:r>
          </a:p>
          <a:p>
            <a:r>
              <a:rPr lang="en-US" dirty="0"/>
              <a:t>Identify Infrastructure Needs and Write Congressionally Directed Project Requests</a:t>
            </a:r>
          </a:p>
          <a:p>
            <a:r>
              <a:rPr lang="en-US" dirty="0"/>
              <a:t>Washington D.C. Fly-In Planned First Quarter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DD5A46-8772-41C6-B95A-2C1C68BC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Moving Forward</a:t>
            </a:r>
          </a:p>
        </p:txBody>
      </p:sp>
    </p:spTree>
    <p:extLst>
      <p:ext uri="{BB962C8B-B14F-4D97-AF65-F5344CB8AC3E}">
        <p14:creationId xmlns:p14="http://schemas.microsoft.com/office/powerpoint/2010/main" val="248821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Cheri Huddleston</a:t>
            </a:r>
          </a:p>
          <a:p>
            <a:pPr marL="109728" indent="0" algn="ctr">
              <a:buNone/>
            </a:pPr>
            <a:r>
              <a:rPr lang="en-US" dirty="0"/>
              <a:t>Chief Legislative Consultant</a:t>
            </a:r>
          </a:p>
          <a:p>
            <a:pPr marL="109728" indent="0" algn="ctr">
              <a:buNone/>
            </a:pPr>
            <a:r>
              <a:rPr lang="en-US" dirty="0"/>
              <a:t>Hance Scarborough, LLP</a:t>
            </a:r>
          </a:p>
          <a:p>
            <a:pPr marL="109728" indent="0" algn="ctr">
              <a:buNone/>
            </a:pPr>
            <a:r>
              <a:rPr lang="en-US" dirty="0"/>
              <a:t>400 W. 15</a:t>
            </a:r>
            <a:r>
              <a:rPr lang="en-US" baseline="30000" dirty="0"/>
              <a:t>th</a:t>
            </a:r>
            <a:r>
              <a:rPr lang="en-US" dirty="0"/>
              <a:t> Street, Suite 950</a:t>
            </a:r>
          </a:p>
          <a:p>
            <a:pPr marL="109728" indent="0" algn="ctr">
              <a:buNone/>
            </a:pPr>
            <a:r>
              <a:rPr lang="en-US" dirty="0"/>
              <a:t>512-750-8502</a:t>
            </a:r>
          </a:p>
          <a:p>
            <a:pPr marL="109728" indent="0" algn="ctr">
              <a:buNone/>
            </a:pPr>
            <a:r>
              <a:rPr lang="en-US" dirty="0"/>
              <a:t>chuddleston@hslawmail.com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99289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r>
              <a:rPr lang="en-US" dirty="0"/>
              <a:t>86R House Bill 1079 by Representative Four Price/Senator Charles Perry</a:t>
            </a:r>
          </a:p>
          <a:p>
            <a:r>
              <a:rPr lang="en-US" dirty="0"/>
              <a:t>86R HB 1079 directed TxDOT to perform a comprehensive study of the Ports-to-Plains Corridor</a:t>
            </a:r>
          </a:p>
          <a:p>
            <a:r>
              <a:rPr lang="en-US" dirty="0"/>
              <a:t>Results of the HB 1079 study showed indisputable evidence there is a great need for expansion of I-27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get here?</a:t>
            </a:r>
          </a:p>
        </p:txBody>
      </p:sp>
    </p:spTree>
    <p:extLst>
      <p:ext uri="{BB962C8B-B14F-4D97-AF65-F5344CB8AC3E}">
        <p14:creationId xmlns:p14="http://schemas.microsoft.com/office/powerpoint/2010/main" val="62480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fontAlgn="base"/>
            <a:r>
              <a:rPr lang="en-US" dirty="0"/>
              <a:t>Increase Texas’ GDP by $55.6 B</a:t>
            </a:r>
          </a:p>
          <a:p>
            <a:pPr fontAlgn="base"/>
            <a:r>
              <a:rPr lang="en-US" dirty="0"/>
              <a:t>Add 17,710 New Jobs</a:t>
            </a:r>
          </a:p>
          <a:p>
            <a:pPr fontAlgn="base"/>
            <a:r>
              <a:rPr lang="en-US" dirty="0"/>
              <a:t>Decrease Crash Rate by 21%</a:t>
            </a:r>
          </a:p>
          <a:p>
            <a:pPr fontAlgn="base"/>
            <a:r>
              <a:rPr lang="en-US" dirty="0"/>
              <a:t>$450 M Savings from Reduced Crashes</a:t>
            </a:r>
          </a:p>
          <a:p>
            <a:pPr fontAlgn="base"/>
            <a:r>
              <a:rPr lang="en-US" dirty="0"/>
              <a:t>2.4 Benefit Cost Ratio</a:t>
            </a:r>
          </a:p>
          <a:p>
            <a:pPr fontAlgn="base"/>
            <a:r>
              <a:rPr lang="en-US" dirty="0"/>
              <a:t>Average 1 Hour and Half Time Savings Across Texas Corridor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HB 1079 Feasibility Study Findings</a:t>
            </a:r>
          </a:p>
        </p:txBody>
      </p:sp>
    </p:spTree>
    <p:extLst>
      <p:ext uri="{BB962C8B-B14F-4D97-AF65-F5344CB8AC3E}">
        <p14:creationId xmlns:p14="http://schemas.microsoft.com/office/powerpoint/2010/main" val="172275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4C28BD77-EC9F-4800-904A-67E2280C0504}"/>
              </a:ext>
            </a:extLst>
          </p:cNvPr>
          <p:cNvSpPr txBox="1"/>
          <p:nvPr/>
        </p:nvSpPr>
        <p:spPr>
          <a:xfrm>
            <a:off x="228600" y="228600"/>
            <a:ext cx="8610600" cy="685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700" dirty="0"/>
              <a:t>U.S. House – H.R. 7151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F6693D-5784-4144-83FE-65DD66AD32F7}"/>
              </a:ext>
            </a:extLst>
          </p:cNvPr>
          <p:cNvSpPr txBox="1"/>
          <p:nvPr/>
        </p:nvSpPr>
        <p:spPr>
          <a:xfrm>
            <a:off x="533400" y="1371600"/>
            <a:ext cx="83058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Would have designated the entire Texas, New Mexico, Oklahoma, Colorado Ports-to-Plains Corridor and a Portion of the Heartland Expressway in Colorado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Filed by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err="1"/>
              <a:t>Jodey</a:t>
            </a:r>
            <a:r>
              <a:rPr lang="en-US" sz="2400" dirty="0"/>
              <a:t> Arrington (TX-19)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Henry Cuellar (TX-28)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Mac Thornberry (TX-13)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Ben Ray Lujan (NM-3) 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Will Hurd (TX-23)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Kay Granger (TX-12)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Kelly Armstrong (ND-At Large)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42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C61769-07E1-4AEA-AFA4-697BFC3CB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S.4701- would have designated the entire Texas, New Mexico, Oklahoma, Colorado Ports-to-Plains Corridor and a Portion of the Heartland Expressway in Colorado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Filed by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Cory Gardner (CO)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Ted Cruz (TX)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John Cornyn (TX)</a:t>
            </a:r>
          </a:p>
          <a:p>
            <a:pPr marL="1371600" lvl="2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Kevin Cramer (ND)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52213F-349A-40D0-A1A7-557B1DA8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U.S. Senate – S.4701</a:t>
            </a:r>
          </a:p>
        </p:txBody>
      </p:sp>
    </p:spTree>
    <p:extLst>
      <p:ext uri="{BB962C8B-B14F-4D97-AF65-F5344CB8AC3E}">
        <p14:creationId xmlns:p14="http://schemas.microsoft.com/office/powerpoint/2010/main" val="209099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A09436-B7FE-4C3A-A07E-953582AB6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Transportation Reauthorization Bill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House Version – I-27 Federal Designation Language for Texas and New Mexico included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Senate Version – Very Different Bill which did not include the I-27 Designation nor any of the earmarks approved by the House</a:t>
            </a:r>
          </a:p>
          <a:p>
            <a:pPr marL="393192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Omnibus FY22 Appropriations Bill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Included the I-27 Federal Designation Language for Texas and New Mexico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4A51F2-A1F0-4CF5-B1B9-ACBC877A6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99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I-27 Federal Designation Amendments</a:t>
            </a:r>
          </a:p>
        </p:txBody>
      </p:sp>
    </p:spTree>
    <p:extLst>
      <p:ext uri="{BB962C8B-B14F-4D97-AF65-F5344CB8AC3E}">
        <p14:creationId xmlns:p14="http://schemas.microsoft.com/office/powerpoint/2010/main" val="59308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DC777A-BC58-4BE5-942F-FF1686621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Working Together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Local Governments, MPOs, District DOT Offices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Controversial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Led Some Members of Texas Delegation in House; Both Texas Senators, and Republicans from the Northern States to Not Submit District Project Funding Requests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Ceding Funding Decisions to Biden Administration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226426-FCAD-4156-A52A-54D23264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Congressionally Directed Funding Requests</a:t>
            </a:r>
          </a:p>
        </p:txBody>
      </p:sp>
    </p:spTree>
    <p:extLst>
      <p:ext uri="{BB962C8B-B14F-4D97-AF65-F5344CB8AC3E}">
        <p14:creationId xmlns:p14="http://schemas.microsoft.com/office/powerpoint/2010/main" val="196312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DA58D9-0793-44A2-859C-BFCA4260E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Congressman </a:t>
            </a:r>
            <a:r>
              <a:rPr lang="en-US" dirty="0" err="1"/>
              <a:t>Jodey</a:t>
            </a:r>
            <a:r>
              <a:rPr lang="en-US" dirty="0"/>
              <a:t> Arrington (TX-19) </a:t>
            </a:r>
          </a:p>
          <a:p>
            <a:r>
              <a:rPr lang="en-US" dirty="0"/>
              <a:t>House Version - FY23 Legislation Funding the US Department of Transportation contains funding for the following three community projects in district TX-19 represented by Rep. Arrington totaling $5.6 M:</a:t>
            </a:r>
          </a:p>
          <a:p>
            <a:pPr lvl="1"/>
            <a:r>
              <a:rPr lang="en-US" dirty="0"/>
              <a:t>Phase I Ports-to-Plains Corridor Planning Funding (TX-19) --$1.6 M</a:t>
            </a:r>
          </a:p>
          <a:p>
            <a:pPr lvl="1"/>
            <a:r>
              <a:rPr lang="en-US" dirty="0"/>
              <a:t>SL 88/US 87 Interchange- Lubbock Outer Loop (114th to 146th streets) -- $2 M</a:t>
            </a:r>
          </a:p>
          <a:p>
            <a:pPr lvl="1"/>
            <a:r>
              <a:rPr lang="en-US" dirty="0"/>
              <a:t>SL 88 Lubbock Outer Loop (Ave. U to US 87) $2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E23385-4C87-4033-BCFC-93CEE1FF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Congressional Directed Funding Requests</a:t>
            </a:r>
          </a:p>
        </p:txBody>
      </p:sp>
    </p:spTree>
    <p:extLst>
      <p:ext uri="{BB962C8B-B14F-4D97-AF65-F5344CB8AC3E}">
        <p14:creationId xmlns:p14="http://schemas.microsoft.com/office/powerpoint/2010/main" val="26656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FD55DB-734C-427A-8364-9CC031D2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Congressman Tony Gonzales (TX-23)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City of Eagle Pass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Request $9.5M for the Camino Real International Bridge Roadway Reconfiguration Project. </a:t>
            </a:r>
          </a:p>
          <a:p>
            <a:pPr marL="393192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Demonstrates Power of Constituencies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Our main priority will be to work to retain funding for Ports-to-Plains Projects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4CE3E8-82BB-4774-A779-7FEC05FF4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Congressional Directed Funding Requests</a:t>
            </a:r>
          </a:p>
        </p:txBody>
      </p:sp>
    </p:spTree>
    <p:extLst>
      <p:ext uri="{BB962C8B-B14F-4D97-AF65-F5344CB8AC3E}">
        <p14:creationId xmlns:p14="http://schemas.microsoft.com/office/powerpoint/2010/main" val="809047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15121</TotalTime>
  <Words>540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  Hance Scarborough, LLP Federal Update</vt:lpstr>
      <vt:lpstr>How did we get here?</vt:lpstr>
      <vt:lpstr>HB 1079 Feasibility Study Findings</vt:lpstr>
      <vt:lpstr>PowerPoint Presentation</vt:lpstr>
      <vt:lpstr>U.S. Senate – S.4701</vt:lpstr>
      <vt:lpstr>I-27 Federal Designation Amendments</vt:lpstr>
      <vt:lpstr>Congressionally Directed Funding Requests</vt:lpstr>
      <vt:lpstr>Congressional Directed Funding Requests</vt:lpstr>
      <vt:lpstr>Congressional Directed Funding Requests</vt:lpstr>
      <vt:lpstr>Moving Forward</vt:lpstr>
      <vt:lpstr>Contact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Ports-to-Plains Alliance</dc:title>
  <dc:creator>Huddleston, Cheri</dc:creator>
  <cp:lastModifiedBy>jkiely114@gmail.com</cp:lastModifiedBy>
  <cp:revision>104</cp:revision>
  <cp:lastPrinted>2022-03-08T21:57:13Z</cp:lastPrinted>
  <dcterms:created xsi:type="dcterms:W3CDTF">2018-10-24T22:14:24Z</dcterms:created>
  <dcterms:modified xsi:type="dcterms:W3CDTF">2022-09-15T22:37:42Z</dcterms:modified>
</cp:coreProperties>
</file>