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notesMasterIdLst>
    <p:notesMasterId r:id="rId37"/>
  </p:notesMasterIdLst>
  <p:sldIdLst>
    <p:sldId id="256" r:id="rId2"/>
    <p:sldId id="292" r:id="rId3"/>
    <p:sldId id="289" r:id="rId4"/>
    <p:sldId id="299" r:id="rId5"/>
    <p:sldId id="269" r:id="rId6"/>
    <p:sldId id="276" r:id="rId7"/>
    <p:sldId id="287" r:id="rId8"/>
    <p:sldId id="264" r:id="rId9"/>
    <p:sldId id="303" r:id="rId10"/>
    <p:sldId id="279" r:id="rId11"/>
    <p:sldId id="317" r:id="rId12"/>
    <p:sldId id="288" r:id="rId13"/>
    <p:sldId id="259" r:id="rId14"/>
    <p:sldId id="304" r:id="rId15"/>
    <p:sldId id="305" r:id="rId16"/>
    <p:sldId id="293" r:id="rId17"/>
    <p:sldId id="312" r:id="rId18"/>
    <p:sldId id="311" r:id="rId19"/>
    <p:sldId id="310" r:id="rId20"/>
    <p:sldId id="257" r:id="rId21"/>
    <p:sldId id="300" r:id="rId22"/>
    <p:sldId id="309" r:id="rId23"/>
    <p:sldId id="306" r:id="rId24"/>
    <p:sldId id="307" r:id="rId25"/>
    <p:sldId id="308" r:id="rId26"/>
    <p:sldId id="301" r:id="rId27"/>
    <p:sldId id="302" r:id="rId28"/>
    <p:sldId id="294" r:id="rId29"/>
    <p:sldId id="314" r:id="rId30"/>
    <p:sldId id="315" r:id="rId31"/>
    <p:sldId id="316" r:id="rId32"/>
    <p:sldId id="277" r:id="rId33"/>
    <p:sldId id="295" r:id="rId34"/>
    <p:sldId id="313" r:id="rId35"/>
    <p:sldId id="26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236E40-9A94-4113-93A9-BDDEF23C51DD}" v="271" dt="2022-09-14T02:27:16.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3447" autoAdjust="0"/>
  </p:normalViewPr>
  <p:slideViewPr>
    <p:cSldViewPr snapToGrid="0" snapToObjects="1">
      <p:cViewPr varScale="1">
        <p:scale>
          <a:sx n="67" d="100"/>
          <a:sy n="67" d="100"/>
        </p:scale>
        <p:origin x="6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72E00-54B8-4CED-A61E-43DC633711B6}" type="datetimeFigureOut">
              <a:rPr lang="en-US" smtClean="0"/>
              <a:t>9/14/2022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99752-0E87-4C45-A165-C6E72679D72B}" type="slidenum">
              <a:rPr lang="en-US" smtClean="0"/>
              <a:t>‹#›</a:t>
            </a:fld>
            <a:endParaRPr lang="en-US"/>
          </a:p>
        </p:txBody>
      </p:sp>
    </p:spTree>
    <p:extLst>
      <p:ext uri="{BB962C8B-B14F-4D97-AF65-F5344CB8AC3E}">
        <p14:creationId xmlns:p14="http://schemas.microsoft.com/office/powerpoint/2010/main" val="1254241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200"/>
              </a:spcAft>
            </a:pPr>
            <a:r>
              <a:rPr lang="en-US" sz="1100" b="1" u="sng" dirty="0">
                <a:effectLst/>
                <a:latin typeface="Calibri" panose="020F0502020204030204" pitchFamily="34" charset="0"/>
                <a:ea typeface="Calibri" panose="020F0502020204030204" pitchFamily="34" charset="0"/>
                <a:cs typeface="Calibri" panose="020F0502020204030204" pitchFamily="34" charset="0"/>
              </a:rPr>
              <a:t>International Trade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Corridor connects the state’s and the nation’s strategic trade gateways of Laredo, Eagle Pass, and Del Rio to destinations north, west and east.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In 2019, together, these three border crossings accounted for $262 billion, or 66%, of Texas-Mexico cross border trade and 50% of U.S.-Mexico trade.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Corridor is vital to the continued viability of these international trade gateways, especially with the recent passage of the United States-Mexico-Canada Agreement (USMCA).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Currently, Interstate-35 is the only interstate connection to and from Laredo, which does not efficiently serve trips headed northwest.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Eagle Pass and Del Rio are the only southern border crossings without direct access to an interstate highway, which has impacted their ability to attract cross-border related trade activities compared to Laredo.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BD99752-0E87-4C45-A165-C6E72679D72B}" type="slidenum">
              <a:rPr lang="en-US" smtClean="0"/>
              <a:t>3</a:t>
            </a:fld>
            <a:endParaRPr lang="en-US"/>
          </a:p>
        </p:txBody>
      </p:sp>
    </p:spTree>
    <p:extLst>
      <p:ext uri="{BB962C8B-B14F-4D97-AF65-F5344CB8AC3E}">
        <p14:creationId xmlns:p14="http://schemas.microsoft.com/office/powerpoint/2010/main" val="899194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200"/>
              </a:spcAft>
            </a:pPr>
            <a:r>
              <a:rPr lang="en-US" sz="1100" b="1" u="sng" dirty="0">
                <a:effectLst/>
                <a:latin typeface="Calibri" panose="020F0502020204030204" pitchFamily="34" charset="0"/>
                <a:ea typeface="Calibri" panose="020F0502020204030204" pitchFamily="34" charset="0"/>
                <a:cs typeface="Calibri" panose="020F0502020204030204" pitchFamily="34" charset="0"/>
              </a:rPr>
              <a:t> Ports-to-Plains Corridor Trends: 1990-2050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We now begin look at the current and future trends beginning with population.  These future trends are projected </a:t>
            </a:r>
            <a:r>
              <a:rPr lang="en-US" sz="1100" u="sng" dirty="0">
                <a:effectLst/>
                <a:latin typeface="Calibri" panose="020F0502020204030204" pitchFamily="34" charset="0"/>
                <a:ea typeface="Calibri" panose="020F0502020204030204" pitchFamily="34" charset="0"/>
                <a:cs typeface="Calibri" panose="020F0502020204030204" pitchFamily="34" charset="0"/>
              </a:rPr>
              <a:t>without</a:t>
            </a:r>
            <a:r>
              <a:rPr lang="en-US" sz="1100" dirty="0">
                <a:effectLst/>
                <a:latin typeface="Calibri" panose="020F0502020204030204" pitchFamily="34" charset="0"/>
                <a:ea typeface="Calibri" panose="020F0502020204030204" pitchFamily="34" charset="0"/>
                <a:cs typeface="Calibri" panose="020F0502020204030204" pitchFamily="34" charset="0"/>
              </a:rPr>
              <a:t> an interstate upgrade.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corridor increased population by 33% in the past 30 years and is expected to grow 61% in the next 30 years.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rPr>
              <a:t>That growth is from a base of 1.4 million in 1990 to 1.8 million in 2017 and is projected to grow to over 3 million by 2050.</a:t>
            </a:r>
            <a:endParaRPr lang="en-US" sz="1100" dirty="0"/>
          </a:p>
        </p:txBody>
      </p:sp>
      <p:sp>
        <p:nvSpPr>
          <p:cNvPr id="4" name="Slide Number Placeholder 3"/>
          <p:cNvSpPr>
            <a:spLocks noGrp="1"/>
          </p:cNvSpPr>
          <p:nvPr>
            <p:ph type="sldNum" sz="quarter" idx="5"/>
          </p:nvPr>
        </p:nvSpPr>
        <p:spPr/>
        <p:txBody>
          <a:bodyPr/>
          <a:lstStyle/>
          <a:p>
            <a:fld id="{ABD99752-0E87-4C45-A165-C6E72679D72B}" type="slidenum">
              <a:rPr lang="en-US" smtClean="0"/>
              <a:t>13</a:t>
            </a:fld>
            <a:endParaRPr lang="en-US"/>
          </a:p>
        </p:txBody>
      </p:sp>
    </p:spTree>
    <p:extLst>
      <p:ext uri="{BB962C8B-B14F-4D97-AF65-F5344CB8AC3E}">
        <p14:creationId xmlns:p14="http://schemas.microsoft.com/office/powerpoint/2010/main" val="1870494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99752-0E87-4C45-A165-C6E72679D72B}" type="slidenum">
              <a:rPr lang="en-US" smtClean="0"/>
              <a:t>21</a:t>
            </a:fld>
            <a:endParaRPr lang="en-US"/>
          </a:p>
        </p:txBody>
      </p:sp>
    </p:spTree>
    <p:extLst>
      <p:ext uri="{BB962C8B-B14F-4D97-AF65-F5344CB8AC3E}">
        <p14:creationId xmlns:p14="http://schemas.microsoft.com/office/powerpoint/2010/main" val="3883491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99752-0E87-4C45-A165-C6E72679D72B}" type="slidenum">
              <a:rPr lang="en-US" smtClean="0"/>
              <a:t>26</a:t>
            </a:fld>
            <a:endParaRPr lang="en-US"/>
          </a:p>
        </p:txBody>
      </p:sp>
    </p:spTree>
    <p:extLst>
      <p:ext uri="{BB962C8B-B14F-4D97-AF65-F5344CB8AC3E}">
        <p14:creationId xmlns:p14="http://schemas.microsoft.com/office/powerpoint/2010/main" val="4021099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99752-0E87-4C45-A165-C6E72679D72B}" type="slidenum">
              <a:rPr lang="en-US" smtClean="0"/>
              <a:t>27</a:t>
            </a:fld>
            <a:endParaRPr lang="en-US"/>
          </a:p>
        </p:txBody>
      </p:sp>
    </p:spTree>
    <p:extLst>
      <p:ext uri="{BB962C8B-B14F-4D97-AF65-F5344CB8AC3E}">
        <p14:creationId xmlns:p14="http://schemas.microsoft.com/office/powerpoint/2010/main" val="1886855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200"/>
              </a:spcAft>
            </a:pPr>
            <a:r>
              <a:rPr lang="en-US" sz="1100" b="1" u="sng" dirty="0">
                <a:effectLst/>
                <a:latin typeface="Calibri" panose="020F0502020204030204" pitchFamily="34" charset="0"/>
                <a:ea typeface="Calibri" panose="020F0502020204030204" pitchFamily="34" charset="0"/>
                <a:cs typeface="Calibri" panose="020F0502020204030204" pitchFamily="34" charset="0"/>
              </a:rPr>
              <a:t>Advisory Committee Recommendations and Implementation Plan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Segment Committees and the Advisory Committee recommends a full upgrade of the Corridor to an interstate including relief routes. In addition, the Committees recommends safety and operational improvements to address immediate needs in the Corridor.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Each project identified would have to go through the project planning, development, and programming process prior to any construction to upgrade the Corridor to an interstate-level facility.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rPr>
              <a:t>The committees worked with each District office to put together a reasonable implementation plan. As you can see, the majority of the projects could begin the planning and development process within the next five years.</a:t>
            </a:r>
            <a:endParaRPr lang="en-US" sz="1100" dirty="0"/>
          </a:p>
        </p:txBody>
      </p:sp>
      <p:sp>
        <p:nvSpPr>
          <p:cNvPr id="4" name="Slide Number Placeholder 3"/>
          <p:cNvSpPr>
            <a:spLocks noGrp="1"/>
          </p:cNvSpPr>
          <p:nvPr>
            <p:ph type="sldNum" sz="quarter" idx="5"/>
          </p:nvPr>
        </p:nvSpPr>
        <p:spPr/>
        <p:txBody>
          <a:bodyPr/>
          <a:lstStyle/>
          <a:p>
            <a:fld id="{ABD99752-0E87-4C45-A165-C6E72679D72B}" type="slidenum">
              <a:rPr lang="en-US" smtClean="0"/>
              <a:t>32</a:t>
            </a:fld>
            <a:endParaRPr lang="en-US"/>
          </a:p>
        </p:txBody>
      </p:sp>
    </p:spTree>
    <p:extLst>
      <p:ext uri="{BB962C8B-B14F-4D97-AF65-F5344CB8AC3E}">
        <p14:creationId xmlns:p14="http://schemas.microsoft.com/office/powerpoint/2010/main" val="3545275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99752-0E87-4C45-A165-C6E72679D72B}" type="slidenum">
              <a:rPr lang="en-US" smtClean="0"/>
              <a:t>35</a:t>
            </a:fld>
            <a:endParaRPr lang="en-US"/>
          </a:p>
        </p:txBody>
      </p:sp>
    </p:spTree>
    <p:extLst>
      <p:ext uri="{BB962C8B-B14F-4D97-AF65-F5344CB8AC3E}">
        <p14:creationId xmlns:p14="http://schemas.microsoft.com/office/powerpoint/2010/main" val="2974078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99752-0E87-4C45-A165-C6E72679D72B}" type="slidenum">
              <a:rPr lang="en-US" smtClean="0"/>
              <a:t>4</a:t>
            </a:fld>
            <a:endParaRPr lang="en-US"/>
          </a:p>
        </p:txBody>
      </p:sp>
    </p:spTree>
    <p:extLst>
      <p:ext uri="{BB962C8B-B14F-4D97-AF65-F5344CB8AC3E}">
        <p14:creationId xmlns:p14="http://schemas.microsoft.com/office/powerpoint/2010/main" val="1633651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200"/>
              </a:spcAft>
            </a:pPr>
            <a:r>
              <a:rPr lang="en-US" sz="1100" b="1" u="sng" dirty="0">
                <a:effectLst/>
                <a:latin typeface="Calibri" panose="020F0502020204030204" pitchFamily="34" charset="0"/>
                <a:ea typeface="Calibri" panose="020F0502020204030204" pitchFamily="34" charset="0"/>
                <a:cs typeface="Calibri" panose="020F0502020204030204" pitchFamily="34" charset="0"/>
              </a:rPr>
              <a:t>Freight Flow &amp; Tonnage 2018-2050 Baseline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Freight volumes are projects to grow by 76% between 2018 and 2050 with the planned and programmed projects.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Freight flow along the Corridor is generated by the three international border crossings in Laredo, Eagle Pass, and Del Rio. The truck flows from these port-of-entries reach all regions of the United States and into Canada.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Nearly 80% of trade moving across the border at these three border crossings is moved by trucks.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BD99752-0E87-4C45-A165-C6E72679D72B}" type="slidenum">
              <a:rPr lang="en-US" smtClean="0"/>
              <a:t>5</a:t>
            </a:fld>
            <a:endParaRPr lang="en-US"/>
          </a:p>
        </p:txBody>
      </p:sp>
    </p:spTree>
    <p:extLst>
      <p:ext uri="{BB962C8B-B14F-4D97-AF65-F5344CB8AC3E}">
        <p14:creationId xmlns:p14="http://schemas.microsoft.com/office/powerpoint/2010/main" val="571271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200"/>
              </a:spcAft>
            </a:pPr>
            <a:r>
              <a:rPr lang="en-US" sz="1100" b="1" u="sng" dirty="0">
                <a:effectLst/>
                <a:latin typeface="Calibri" panose="020F0502020204030204" pitchFamily="34" charset="0"/>
                <a:ea typeface="Calibri" panose="020F0502020204030204" pitchFamily="34" charset="0"/>
                <a:cs typeface="Calibri" panose="020F0502020204030204" pitchFamily="34" charset="0"/>
              </a:rPr>
              <a:t>Economic Impact and Return on Investment: The Cost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Projection to upgrade the entire Ports-to-Plains Corridor to an interstate facility is $23.5 billion.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This projection includes interstate design standards, right-of-way acquisition, utility relocations, frontage roads in all urban areas, frontage roads for approximately 553 miles of rural areas, and complete reconstruction of the corridor based on TxDOT District bid tabs for each TxDOT District.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BD99752-0E87-4C45-A165-C6E72679D72B}" type="slidenum">
              <a:rPr lang="en-US" smtClean="0"/>
              <a:t>6</a:t>
            </a:fld>
            <a:endParaRPr lang="en-US"/>
          </a:p>
        </p:txBody>
      </p:sp>
    </p:spTree>
    <p:extLst>
      <p:ext uri="{BB962C8B-B14F-4D97-AF65-F5344CB8AC3E}">
        <p14:creationId xmlns:p14="http://schemas.microsoft.com/office/powerpoint/2010/main" val="2589589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200"/>
              </a:spcAft>
            </a:pPr>
            <a:r>
              <a:rPr lang="en-US" sz="1100" b="1" u="sng" dirty="0">
                <a:effectLst/>
                <a:latin typeface="Calibri" panose="020F0502020204030204" pitchFamily="34" charset="0"/>
                <a:ea typeface="Calibri" panose="020F0502020204030204" pitchFamily="34" charset="0"/>
                <a:cs typeface="Calibri" panose="020F0502020204030204" pitchFamily="34" charset="0"/>
              </a:rPr>
              <a:t>Economic Impact and Return on Investment: The Benefit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benefits far outweigh the costs.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Interstate upgrade will save Texans $4.1 billion annually in Travel Time.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It will result an economy producing an additional 22,110 new jobs.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economic benefits will increase Texas GDP by $2.84 billion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This all results in a Return on Investment of 76%.  The economic benefits pay for the cost and return an additional $17.6 billion in benefits to Texas.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Another way of putting this is the Benefit/Cost Ratio of 2.4.  For every dollar invested in the interstate upgrade, $2.40 of benefit is created.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BD99752-0E87-4C45-A165-C6E72679D72B}" type="slidenum">
              <a:rPr lang="en-US" smtClean="0"/>
              <a:t>7</a:t>
            </a:fld>
            <a:endParaRPr lang="en-US"/>
          </a:p>
        </p:txBody>
      </p:sp>
    </p:spTree>
    <p:extLst>
      <p:ext uri="{BB962C8B-B14F-4D97-AF65-F5344CB8AC3E}">
        <p14:creationId xmlns:p14="http://schemas.microsoft.com/office/powerpoint/2010/main" val="1573919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200"/>
              </a:spcAft>
            </a:pPr>
            <a:r>
              <a:rPr lang="en-US" sz="1100" b="1" u="sng" dirty="0">
                <a:effectLst/>
                <a:latin typeface="Calibri" panose="020F0502020204030204" pitchFamily="34" charset="0"/>
                <a:ea typeface="Calibri" panose="020F0502020204030204" pitchFamily="34" charset="0"/>
                <a:cs typeface="Calibri" panose="020F0502020204030204" pitchFamily="34" charset="0"/>
              </a:rPr>
              <a:t>Economic Outlook: 1990-2050 Baseline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economy of West and South Texas has grown consistently over the last 20 years.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Employment projections show the Ports-to-Plains Corridor employment will grow by 17% from 2020 to 2050.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Committees found the Ports-to-Plains Corridor median household income more than doubled from 1990 to 2017. Median household income in the Corridor is projected to increase 161% between 2020 and 2050.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GDP in the Corridor more than doubled from 1990 to 2017, an increase of 158%. From 2020 to 2050, the Corridor GDP is projected to increase 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future projections are good news.  The Corridor communities are expected to see a strong economy into the next 30 years. As we will see, any interstate upgrade can make these economic impacts even greater.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BD99752-0E87-4C45-A165-C6E72679D72B}" type="slidenum">
              <a:rPr lang="en-US" smtClean="0"/>
              <a:t>8</a:t>
            </a:fld>
            <a:endParaRPr lang="en-US"/>
          </a:p>
        </p:txBody>
      </p:sp>
    </p:spTree>
    <p:extLst>
      <p:ext uri="{BB962C8B-B14F-4D97-AF65-F5344CB8AC3E}">
        <p14:creationId xmlns:p14="http://schemas.microsoft.com/office/powerpoint/2010/main" val="352422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99752-0E87-4C45-A165-C6E72679D72B}" type="slidenum">
              <a:rPr lang="en-US" smtClean="0"/>
              <a:t>9</a:t>
            </a:fld>
            <a:endParaRPr lang="en-US"/>
          </a:p>
        </p:txBody>
      </p:sp>
    </p:spTree>
    <p:extLst>
      <p:ext uri="{BB962C8B-B14F-4D97-AF65-F5344CB8AC3E}">
        <p14:creationId xmlns:p14="http://schemas.microsoft.com/office/powerpoint/2010/main" val="1888614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200"/>
              </a:spcAft>
            </a:pPr>
            <a:r>
              <a:rPr lang="en-US" sz="1100" b="1" u="sng" dirty="0">
                <a:effectLst/>
                <a:latin typeface="Calibri" panose="020F0502020204030204" pitchFamily="34" charset="0"/>
                <a:ea typeface="Calibri" panose="020F0502020204030204" pitchFamily="34" charset="0"/>
                <a:cs typeface="Calibri" panose="020F0502020204030204" pitchFamily="34" charset="0"/>
              </a:rPr>
              <a:t>Agriculture Production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Committees explored the question: Why is the Ports-to-Plains Corridor Important to Texas and the Nation?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They found that the Ports-to-Plains Corridor is the only north-south transportation corridor that connects and integrates the nations’ and Texas’ most strategic economic engines of agriculture production, energy production and international trade and it supports growing population and economic centers of West and South Texas.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Ports-to-Plains Corridor supports the production and export of agricultural products, generating approximately $11 billion a year in agricultural product sales.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Agriculture Production is especially important to Segment #1 in the Texas Panhandle.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production and export of quality agricultural products: cotton, grain, oilseed, hay, beef, sheep and goats, and dairy relies directly on highway networks for transport of products to market.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BD99752-0E87-4C45-A165-C6E72679D72B}" type="slidenum">
              <a:rPr lang="en-US" smtClean="0"/>
              <a:t>10</a:t>
            </a:fld>
            <a:endParaRPr lang="en-US"/>
          </a:p>
        </p:txBody>
      </p:sp>
    </p:spTree>
    <p:extLst>
      <p:ext uri="{BB962C8B-B14F-4D97-AF65-F5344CB8AC3E}">
        <p14:creationId xmlns:p14="http://schemas.microsoft.com/office/powerpoint/2010/main" val="4037251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200"/>
              </a:spcAft>
            </a:pPr>
            <a:r>
              <a:rPr lang="en-US" sz="1100" b="1" u="sng" dirty="0">
                <a:effectLst/>
                <a:latin typeface="Calibri" panose="020F0502020204030204" pitchFamily="34" charset="0"/>
                <a:ea typeface="Calibri" panose="020F0502020204030204" pitchFamily="34" charset="0"/>
                <a:cs typeface="Calibri" panose="020F0502020204030204" pitchFamily="34" charset="0"/>
              </a:rPr>
              <a:t>Energy Production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Ports-to-Plains Corridor is vital for the nation’s energy production supporting both the Permian Basin and the Eagle Ford Shale.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In April 2020, the Permian Basin accounted for over 39% of U.S. crude oil production, up from slightly over 18% in 2013.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In 2019, the Permian Basin contributed $9 billion of the $13.4 billion (67 percent) in energy taxes and royalties to the Texas. Eagle Ford Shale accounted for an additional 11%.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Wind is also a critical piece of the energy economy in South and West Texas. In 2019, Texas led the country in wind power additions representing a record amount of 3,938 megawatts. The central section of the Corridor was responsible for 60 percent of all Texas alternative energy.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BD99752-0E87-4C45-A165-C6E72679D72B}" type="slidenum">
              <a:rPr lang="en-US" smtClean="0"/>
              <a:t>12</a:t>
            </a:fld>
            <a:endParaRPr lang="en-US"/>
          </a:p>
        </p:txBody>
      </p:sp>
    </p:spTree>
    <p:extLst>
      <p:ext uri="{BB962C8B-B14F-4D97-AF65-F5344CB8AC3E}">
        <p14:creationId xmlns:p14="http://schemas.microsoft.com/office/powerpoint/2010/main" val="1497062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9/14/2022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963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2079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09302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81958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9/14/2022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80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12493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t>9/14/2022</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229422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23798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3636942-C211-4B28-8DBD-C953E00AF71B}" type="datetime1">
              <a:rPr lang="en-US" smtClean="0"/>
              <a:t>9/14/2022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8808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E8D12A6-918A-48BD-8CB9-CA713993B0EA}" type="datetime1">
              <a:rPr lang="en-US" smtClean="0"/>
              <a:t>9/14/2022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63798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9/14/2022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68553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6FA2B21-3FCD-4721-B95C-427943F61125}" type="datetime1">
              <a:rPr lang="en-US" smtClean="0"/>
              <a:t>9/14/2022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4B7E4EF-A1BD-40F4-AB7B-04F084DD991D}"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20035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s://portstoplains.com/index.php/advocacy/extension-of-interstate-27" TargetMode="External"/><Relationship Id="rId4" Type="http://schemas.openxmlformats.org/officeDocument/2006/relationships/hyperlink" Target="https://www.facebook.com/portstoplai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109754-F72F-4E8D-ADAD-CA5A0ABAE1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73"/>
            <a:ext cx="12192000" cy="6857999"/>
          </a:xfrm>
          <a:prstGeom prst="rect">
            <a:avLst/>
          </a:prstGeom>
        </p:spPr>
      </p:pic>
      <p:sp>
        <p:nvSpPr>
          <p:cNvPr id="2" name="Title 1">
            <a:extLst>
              <a:ext uri="{FF2B5EF4-FFF2-40B4-BE49-F238E27FC236}">
                <a16:creationId xmlns:a16="http://schemas.microsoft.com/office/drawing/2014/main" id="{A72BB167-8F05-9D41-B69B-F9C36403CADD}"/>
              </a:ext>
            </a:extLst>
          </p:cNvPr>
          <p:cNvSpPr>
            <a:spLocks noGrp="1"/>
          </p:cNvSpPr>
          <p:nvPr>
            <p:ph type="ctrTitle"/>
          </p:nvPr>
        </p:nvSpPr>
        <p:spPr>
          <a:xfrm>
            <a:off x="1769532" y="2265680"/>
            <a:ext cx="8652938" cy="2814320"/>
          </a:xfrm>
        </p:spPr>
        <p:txBody>
          <a:bodyPr anchor="t" anchorCtr="0">
            <a:normAutofit/>
          </a:bodyPr>
          <a:lstStyle/>
          <a:p>
            <a:pPr algn="ctr"/>
            <a:r>
              <a:rPr lang="en-US" sz="4800" b="1" dirty="0">
                <a:solidFill>
                  <a:schemeClr val="bg1"/>
                </a:solidFill>
              </a:rPr>
              <a:t>Creating NOW out of the Future </a:t>
            </a:r>
          </a:p>
        </p:txBody>
      </p:sp>
      <p:sp>
        <p:nvSpPr>
          <p:cNvPr id="7" name="Subtitle 6">
            <a:extLst>
              <a:ext uri="{FF2B5EF4-FFF2-40B4-BE49-F238E27FC236}">
                <a16:creationId xmlns:a16="http://schemas.microsoft.com/office/drawing/2014/main" id="{9BF88807-52DF-D036-CB87-B58857651997}"/>
              </a:ext>
            </a:extLst>
          </p:cNvPr>
          <p:cNvSpPr>
            <a:spLocks noGrp="1"/>
          </p:cNvSpPr>
          <p:nvPr>
            <p:ph type="subTitle" idx="1"/>
          </p:nvPr>
        </p:nvSpPr>
        <p:spPr/>
        <p:txBody>
          <a:bodyPr>
            <a:normAutofit fontScale="85000" lnSpcReduction="20000"/>
          </a:bodyPr>
          <a:lstStyle/>
          <a:p>
            <a:pPr algn="ctr"/>
            <a:r>
              <a:rPr lang="en-US" b="1" dirty="0">
                <a:solidFill>
                  <a:schemeClr val="tx1"/>
                </a:solidFill>
              </a:rPr>
              <a:t>Lauren D. Garduño</a:t>
            </a:r>
          </a:p>
          <a:p>
            <a:pPr algn="ctr"/>
            <a:r>
              <a:rPr lang="en-US" b="1" dirty="0">
                <a:solidFill>
                  <a:schemeClr val="tx1"/>
                </a:solidFill>
              </a:rPr>
              <a:t>2022 Annual Meeting</a:t>
            </a:r>
          </a:p>
          <a:p>
            <a:pPr algn="ctr"/>
            <a:r>
              <a:rPr lang="en-US" b="1" dirty="0">
                <a:solidFill>
                  <a:schemeClr val="tx1"/>
                </a:solidFill>
              </a:rPr>
              <a:t>Big Spring, Texas</a:t>
            </a:r>
          </a:p>
        </p:txBody>
      </p:sp>
      <p:sp>
        <p:nvSpPr>
          <p:cNvPr id="3" name="Date Placeholder 2">
            <a:extLst>
              <a:ext uri="{FF2B5EF4-FFF2-40B4-BE49-F238E27FC236}">
                <a16:creationId xmlns:a16="http://schemas.microsoft.com/office/drawing/2014/main" id="{34016A20-3B7E-2253-2FB3-36B0A9630DC0}"/>
              </a:ext>
            </a:extLst>
          </p:cNvPr>
          <p:cNvSpPr>
            <a:spLocks noGrp="1"/>
          </p:cNvSpPr>
          <p:nvPr>
            <p:ph type="dt" sz="half" idx="10"/>
          </p:nvPr>
        </p:nvSpPr>
        <p:spPr/>
        <p:txBody>
          <a:bodyPr/>
          <a:lstStyle/>
          <a:p>
            <a:r>
              <a:rPr lang="en-US"/>
              <a:t>9/16/2022</a:t>
            </a:r>
            <a:endParaRPr lang="en-US" dirty="0"/>
          </a:p>
        </p:txBody>
      </p:sp>
      <p:pic>
        <p:nvPicPr>
          <p:cNvPr id="6" name="Picture 5">
            <a:extLst>
              <a:ext uri="{FF2B5EF4-FFF2-40B4-BE49-F238E27FC236}">
                <a16:creationId xmlns:a16="http://schemas.microsoft.com/office/drawing/2014/main" id="{659F597A-5D33-41FC-9918-567B7DF5EB6E}"/>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3572510" y="281411"/>
            <a:ext cx="4762500" cy="1820722"/>
          </a:xfrm>
          <a:prstGeom prst="rect">
            <a:avLst/>
          </a:prstGeom>
        </p:spPr>
      </p:pic>
    </p:spTree>
    <p:extLst>
      <p:ext uri="{BB962C8B-B14F-4D97-AF65-F5344CB8AC3E}">
        <p14:creationId xmlns:p14="http://schemas.microsoft.com/office/powerpoint/2010/main" val="248867509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1B4B36C-E0CC-4B45-BE18-305362149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2" y="259053"/>
            <a:ext cx="12192000" cy="6857999"/>
          </a:xfrm>
          <a:prstGeom prst="rect">
            <a:avLst/>
          </a:prstGeom>
        </p:spPr>
      </p:pic>
      <p:pic>
        <p:nvPicPr>
          <p:cNvPr id="4" name="Picture 3">
            <a:extLst>
              <a:ext uri="{FF2B5EF4-FFF2-40B4-BE49-F238E27FC236}">
                <a16:creationId xmlns:a16="http://schemas.microsoft.com/office/drawing/2014/main" id="{0F5E6A8B-7A45-4048-828F-2B5F956384CA}"/>
              </a:ext>
            </a:extLst>
          </p:cNvPr>
          <p:cNvPicPr>
            <a:picLocks noChangeAspect="1"/>
          </p:cNvPicPr>
          <p:nvPr/>
        </p:nvPicPr>
        <p:blipFill>
          <a:blip r:embed="rId4"/>
          <a:stretch>
            <a:fillRect/>
          </a:stretch>
        </p:blipFill>
        <p:spPr>
          <a:xfrm>
            <a:off x="-1" y="313270"/>
            <a:ext cx="12207240" cy="1202473"/>
          </a:xfrm>
          <a:prstGeom prst="rect">
            <a:avLst/>
          </a:prstGeom>
        </p:spPr>
      </p:pic>
      <p:pic>
        <p:nvPicPr>
          <p:cNvPr id="9" name="Picture 8">
            <a:extLst>
              <a:ext uri="{FF2B5EF4-FFF2-40B4-BE49-F238E27FC236}">
                <a16:creationId xmlns:a16="http://schemas.microsoft.com/office/drawing/2014/main" id="{C8E478C4-2123-4ABA-8E20-0FAF5E1B0F10}"/>
              </a:ext>
            </a:extLst>
          </p:cNvPr>
          <p:cNvPicPr>
            <a:picLocks noChangeAspect="1"/>
          </p:cNvPicPr>
          <p:nvPr/>
        </p:nvPicPr>
        <p:blipFill>
          <a:blip r:embed="rId5"/>
          <a:stretch>
            <a:fillRect/>
          </a:stretch>
        </p:blipFill>
        <p:spPr>
          <a:xfrm>
            <a:off x="2746564" y="1868557"/>
            <a:ext cx="6794088" cy="1910838"/>
          </a:xfrm>
          <a:prstGeom prst="rect">
            <a:avLst/>
          </a:prstGeom>
        </p:spPr>
      </p:pic>
      <p:pic>
        <p:nvPicPr>
          <p:cNvPr id="27" name="Picture 26">
            <a:extLst>
              <a:ext uri="{FF2B5EF4-FFF2-40B4-BE49-F238E27FC236}">
                <a16:creationId xmlns:a16="http://schemas.microsoft.com/office/drawing/2014/main" id="{C95D8EE6-4A29-414F-8A6E-4256A7AACD98}"/>
              </a:ext>
            </a:extLst>
          </p:cNvPr>
          <p:cNvPicPr>
            <a:picLocks noChangeAspect="1"/>
          </p:cNvPicPr>
          <p:nvPr/>
        </p:nvPicPr>
        <p:blipFill>
          <a:blip r:embed="rId6"/>
          <a:stretch>
            <a:fillRect/>
          </a:stretch>
        </p:blipFill>
        <p:spPr>
          <a:xfrm>
            <a:off x="2697432" y="3881121"/>
            <a:ext cx="6793992" cy="2367279"/>
          </a:xfrm>
          <a:prstGeom prst="rect">
            <a:avLst/>
          </a:prstGeom>
        </p:spPr>
      </p:pic>
    </p:spTree>
    <p:extLst>
      <p:ext uri="{BB962C8B-B14F-4D97-AF65-F5344CB8AC3E}">
        <p14:creationId xmlns:p14="http://schemas.microsoft.com/office/powerpoint/2010/main" val="1345539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lum/>
          </a:blip>
          <a:srcRect/>
          <a:stretch>
            <a:fillRect/>
          </a:stretch>
        </p:blipFill>
        <p:spPr bwMode="white">
          <a:xfrm>
            <a:off x="3446318" y="0"/>
            <a:ext cx="5299364" cy="6350000"/>
          </a:xfrm>
          <a:prstGeom prst="rect">
            <a:avLst/>
          </a:prstGeom>
          <a:ln>
            <a:headEnd type="none"/>
            <a:tailEnd type="none"/>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1B4B36C-E0CC-4B45-BE18-305362149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3" name="Picture 12">
            <a:extLst>
              <a:ext uri="{FF2B5EF4-FFF2-40B4-BE49-F238E27FC236}">
                <a16:creationId xmlns:a16="http://schemas.microsoft.com/office/drawing/2014/main" id="{0D248627-1DC9-4AF1-9BF7-33B0B329D327}"/>
              </a:ext>
            </a:extLst>
          </p:cNvPr>
          <p:cNvPicPr>
            <a:picLocks noChangeAspect="1"/>
          </p:cNvPicPr>
          <p:nvPr/>
        </p:nvPicPr>
        <p:blipFill>
          <a:blip r:embed="rId4"/>
          <a:stretch>
            <a:fillRect/>
          </a:stretch>
        </p:blipFill>
        <p:spPr>
          <a:xfrm>
            <a:off x="74536" y="552235"/>
            <a:ext cx="12207240" cy="1276504"/>
          </a:xfrm>
          <a:prstGeom prst="rect">
            <a:avLst/>
          </a:prstGeom>
        </p:spPr>
      </p:pic>
      <p:pic>
        <p:nvPicPr>
          <p:cNvPr id="17" name="Picture 16">
            <a:extLst>
              <a:ext uri="{FF2B5EF4-FFF2-40B4-BE49-F238E27FC236}">
                <a16:creationId xmlns:a16="http://schemas.microsoft.com/office/drawing/2014/main" id="{5F677A83-6CE6-4C07-81C9-4929E05643F9}"/>
              </a:ext>
            </a:extLst>
          </p:cNvPr>
          <p:cNvPicPr>
            <a:picLocks noChangeAspect="1"/>
          </p:cNvPicPr>
          <p:nvPr/>
        </p:nvPicPr>
        <p:blipFill>
          <a:blip r:embed="rId5"/>
          <a:stretch>
            <a:fillRect/>
          </a:stretch>
        </p:blipFill>
        <p:spPr>
          <a:xfrm>
            <a:off x="337701" y="1985863"/>
            <a:ext cx="4508619" cy="2157350"/>
          </a:xfrm>
          <a:prstGeom prst="rect">
            <a:avLst/>
          </a:prstGeom>
        </p:spPr>
      </p:pic>
      <p:pic>
        <p:nvPicPr>
          <p:cNvPr id="19" name="Picture 18">
            <a:extLst>
              <a:ext uri="{FF2B5EF4-FFF2-40B4-BE49-F238E27FC236}">
                <a16:creationId xmlns:a16="http://schemas.microsoft.com/office/drawing/2014/main" id="{0B23F838-2828-44AE-B2DE-4E8A5195B82D}"/>
              </a:ext>
            </a:extLst>
          </p:cNvPr>
          <p:cNvPicPr>
            <a:picLocks noChangeAspect="1"/>
          </p:cNvPicPr>
          <p:nvPr/>
        </p:nvPicPr>
        <p:blipFill>
          <a:blip r:embed="rId6"/>
          <a:stretch>
            <a:fillRect/>
          </a:stretch>
        </p:blipFill>
        <p:spPr>
          <a:xfrm>
            <a:off x="7345680" y="1985863"/>
            <a:ext cx="4508619" cy="2157869"/>
          </a:xfrm>
          <a:prstGeom prst="rect">
            <a:avLst/>
          </a:prstGeom>
        </p:spPr>
      </p:pic>
      <p:pic>
        <p:nvPicPr>
          <p:cNvPr id="3" name="Picture 2">
            <a:extLst>
              <a:ext uri="{FF2B5EF4-FFF2-40B4-BE49-F238E27FC236}">
                <a16:creationId xmlns:a16="http://schemas.microsoft.com/office/drawing/2014/main" id="{FC177AA9-BF9A-4BCB-87DD-327DBC79AAD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38951" y="4220121"/>
            <a:ext cx="6091902" cy="2085644"/>
          </a:xfrm>
          <a:prstGeom prst="rect">
            <a:avLst/>
          </a:prstGeom>
        </p:spPr>
      </p:pic>
    </p:spTree>
    <p:extLst>
      <p:ext uri="{BB962C8B-B14F-4D97-AF65-F5344CB8AC3E}">
        <p14:creationId xmlns:p14="http://schemas.microsoft.com/office/powerpoint/2010/main" val="2095286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F207DD-1D30-4AB7-8983-49AD0F380B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1088FEF4-56F0-7845-AF50-7352D31B261D}"/>
              </a:ext>
            </a:extLst>
          </p:cNvPr>
          <p:cNvSpPr>
            <a:spLocks noGrp="1"/>
          </p:cNvSpPr>
          <p:nvPr>
            <p:ph idx="1"/>
          </p:nvPr>
        </p:nvSpPr>
        <p:spPr>
          <a:xfrm>
            <a:off x="3049" y="43021"/>
            <a:ext cx="6898252" cy="522268"/>
          </a:xfrm>
        </p:spPr>
        <p:txBody>
          <a:bodyPr>
            <a:noAutofit/>
          </a:bodyPr>
          <a:lstStyle/>
          <a:p>
            <a:pPr marL="0" indent="0" algn="ctr">
              <a:buNone/>
            </a:pPr>
            <a:r>
              <a:rPr lang="en-US" sz="4000" b="1" dirty="0"/>
              <a:t>Ports-to-Plains Corridor</a:t>
            </a:r>
            <a:r>
              <a:rPr lang="en-US" sz="4000" dirty="0"/>
              <a:t> </a:t>
            </a:r>
            <a:r>
              <a:rPr lang="en-US" sz="4000" b="1" dirty="0"/>
              <a:t>Trends</a:t>
            </a:r>
          </a:p>
          <a:p>
            <a:pPr marL="0" indent="0" algn="ctr">
              <a:buNone/>
            </a:pPr>
            <a:r>
              <a:rPr lang="en-US" b="1" dirty="0"/>
              <a:t>1990-2050</a:t>
            </a:r>
          </a:p>
          <a:p>
            <a:pPr marL="0" indent="0">
              <a:buNone/>
            </a:pPr>
            <a:endParaRPr lang="en-US" sz="1800" dirty="0"/>
          </a:p>
        </p:txBody>
      </p:sp>
      <p:pic>
        <p:nvPicPr>
          <p:cNvPr id="7" name="Picture 6" descr="Graphical user interface, text, application&#10;&#10;Description automatically generated">
            <a:extLst>
              <a:ext uri="{FF2B5EF4-FFF2-40B4-BE49-F238E27FC236}">
                <a16:creationId xmlns:a16="http://schemas.microsoft.com/office/drawing/2014/main" id="{C094F8B6-C005-9647-A5BB-D4BA6B255B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90011" y="0"/>
            <a:ext cx="4898940" cy="6319521"/>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553509AE-BA8C-48CF-9613-93BF428D519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2874" y="1168400"/>
            <a:ext cx="5180245" cy="5151121"/>
          </a:xfrm>
          <a:prstGeom prst="rect">
            <a:avLst/>
          </a:prstGeom>
        </p:spPr>
      </p:pic>
    </p:spTree>
    <p:extLst>
      <p:ext uri="{BB962C8B-B14F-4D97-AF65-F5344CB8AC3E}">
        <p14:creationId xmlns:p14="http://schemas.microsoft.com/office/powerpoint/2010/main" val="1010523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lum/>
          </a:blip>
          <a:srcRect/>
          <a:stretch>
            <a:fillRect/>
          </a:stretch>
        </p:blipFill>
        <p:spPr bwMode="white">
          <a:xfrm>
            <a:off x="1658471" y="0"/>
            <a:ext cx="8875059" cy="6339840"/>
          </a:xfrm>
          <a:prstGeom prst="rect">
            <a:avLst/>
          </a:prstGeom>
          <a:ln>
            <a:headEnd type="none"/>
            <a:tailEnd type="none"/>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lum/>
          </a:blip>
          <a:srcRect/>
          <a:stretch>
            <a:fillRect/>
          </a:stretch>
        </p:blipFill>
        <p:spPr bwMode="white">
          <a:xfrm>
            <a:off x="1658471" y="0"/>
            <a:ext cx="8875059" cy="6350000"/>
          </a:xfrm>
          <a:prstGeom prst="rect">
            <a:avLst/>
          </a:prstGeom>
          <a:ln>
            <a:headEnd type="none"/>
            <a:tailEnd type="none"/>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109754-F72F-4E8D-ADAD-CA5A0ABAE1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73"/>
            <a:ext cx="12192000" cy="6857999"/>
          </a:xfrm>
          <a:prstGeom prst="rect">
            <a:avLst/>
          </a:prstGeom>
        </p:spPr>
      </p:pic>
      <p:sp>
        <p:nvSpPr>
          <p:cNvPr id="2" name="Title 1">
            <a:extLst>
              <a:ext uri="{FF2B5EF4-FFF2-40B4-BE49-F238E27FC236}">
                <a16:creationId xmlns:a16="http://schemas.microsoft.com/office/drawing/2014/main" id="{A72BB167-8F05-9D41-B69B-F9C36403CADD}"/>
              </a:ext>
            </a:extLst>
          </p:cNvPr>
          <p:cNvSpPr>
            <a:spLocks noGrp="1"/>
          </p:cNvSpPr>
          <p:nvPr>
            <p:ph type="ctrTitle"/>
          </p:nvPr>
        </p:nvSpPr>
        <p:spPr>
          <a:xfrm>
            <a:off x="1769532" y="2154151"/>
            <a:ext cx="8652938" cy="1574569"/>
          </a:xfrm>
        </p:spPr>
        <p:txBody>
          <a:bodyPr anchor="t" anchorCtr="0">
            <a:normAutofit/>
          </a:bodyPr>
          <a:lstStyle/>
          <a:p>
            <a:pPr algn="ctr"/>
            <a:r>
              <a:rPr lang="en-US" sz="4400" b="1" dirty="0"/>
              <a:t>Knowing and Understanding our Past</a:t>
            </a:r>
          </a:p>
        </p:txBody>
      </p:sp>
      <p:pic>
        <p:nvPicPr>
          <p:cNvPr id="6" name="Picture 5">
            <a:extLst>
              <a:ext uri="{FF2B5EF4-FFF2-40B4-BE49-F238E27FC236}">
                <a16:creationId xmlns:a16="http://schemas.microsoft.com/office/drawing/2014/main" id="{659F597A-5D33-41FC-9918-567B7DF5EB6E}"/>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3714750" y="169651"/>
            <a:ext cx="4762500" cy="1820722"/>
          </a:xfrm>
          <a:prstGeom prst="rect">
            <a:avLst/>
          </a:prstGeom>
        </p:spPr>
      </p:pic>
    </p:spTree>
    <p:extLst>
      <p:ext uri="{BB962C8B-B14F-4D97-AF65-F5344CB8AC3E}">
        <p14:creationId xmlns:p14="http://schemas.microsoft.com/office/powerpoint/2010/main" val="96563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2642926-BC34-86F0-C41D-7D7093F28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063" y="0"/>
            <a:ext cx="6364287" cy="629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999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933C7C7-E131-CCA1-489D-2850C02ED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9438" y="0"/>
            <a:ext cx="5951537" cy="630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071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lum/>
          </a:blip>
          <a:srcRect/>
          <a:stretch>
            <a:fillRect/>
          </a:stretch>
        </p:blipFill>
        <p:spPr bwMode="white">
          <a:xfrm>
            <a:off x="3455276" y="0"/>
            <a:ext cx="5281448" cy="6278880"/>
          </a:xfrm>
          <a:prstGeom prst="rect">
            <a:avLst/>
          </a:prstGeom>
          <a:ln>
            <a:headEnd type="none"/>
            <a:tailEnd type="none"/>
          </a:ln>
        </p:spPr>
      </p:pic>
      <p:sp>
        <p:nvSpPr>
          <p:cNvPr id="3" name="Footer Placeholder 2">
            <a:extLst>
              <a:ext uri="{FF2B5EF4-FFF2-40B4-BE49-F238E27FC236}">
                <a16:creationId xmlns:a16="http://schemas.microsoft.com/office/drawing/2014/main" id="{9D705FF9-B6AB-EE0F-83F1-D30558373430}"/>
              </a:ext>
            </a:extLst>
          </p:cNvPr>
          <p:cNvSpPr>
            <a:spLocks noGrp="1"/>
          </p:cNvSpPr>
          <p:nvPr>
            <p:ph type="ftr" sz="quarter" idx="11"/>
          </p:nvPr>
        </p:nvSpPr>
        <p:spPr/>
        <p:txBody>
          <a:bodyPr/>
          <a:lstStyle/>
          <a:p>
            <a:r>
              <a:rPr lang="en-US"/>
              <a:t>Source: Cattlefax 2022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109754-F72F-4E8D-ADAD-CA5A0ABAE1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73"/>
            <a:ext cx="12192000" cy="6857999"/>
          </a:xfrm>
          <a:prstGeom prst="rect">
            <a:avLst/>
          </a:prstGeom>
        </p:spPr>
      </p:pic>
      <p:sp>
        <p:nvSpPr>
          <p:cNvPr id="2" name="Title 1">
            <a:extLst>
              <a:ext uri="{FF2B5EF4-FFF2-40B4-BE49-F238E27FC236}">
                <a16:creationId xmlns:a16="http://schemas.microsoft.com/office/drawing/2014/main" id="{A72BB167-8F05-9D41-B69B-F9C36403CADD}"/>
              </a:ext>
            </a:extLst>
          </p:cNvPr>
          <p:cNvSpPr>
            <a:spLocks noGrp="1"/>
          </p:cNvSpPr>
          <p:nvPr>
            <p:ph type="ctrTitle"/>
          </p:nvPr>
        </p:nvSpPr>
        <p:spPr>
          <a:xfrm>
            <a:off x="1769532" y="2357120"/>
            <a:ext cx="8652938" cy="2195646"/>
          </a:xfrm>
        </p:spPr>
        <p:txBody>
          <a:bodyPr anchor="t" anchorCtr="0">
            <a:normAutofit/>
          </a:bodyPr>
          <a:lstStyle/>
          <a:p>
            <a:pPr algn="ctr"/>
            <a:r>
              <a:rPr lang="en-US" sz="4800" b="1" dirty="0"/>
              <a:t>Why do we need this Corridor?</a:t>
            </a:r>
          </a:p>
        </p:txBody>
      </p:sp>
      <p:pic>
        <p:nvPicPr>
          <p:cNvPr id="6" name="Picture 5">
            <a:extLst>
              <a:ext uri="{FF2B5EF4-FFF2-40B4-BE49-F238E27FC236}">
                <a16:creationId xmlns:a16="http://schemas.microsoft.com/office/drawing/2014/main" id="{659F597A-5D33-41FC-9918-567B7DF5EB6E}"/>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3714750" y="169651"/>
            <a:ext cx="4762500" cy="1820722"/>
          </a:xfrm>
          <a:prstGeom prst="rect">
            <a:avLst/>
          </a:prstGeom>
        </p:spPr>
      </p:pic>
    </p:spTree>
    <p:extLst>
      <p:ext uri="{BB962C8B-B14F-4D97-AF65-F5344CB8AC3E}">
        <p14:creationId xmlns:p14="http://schemas.microsoft.com/office/powerpoint/2010/main" val="1373443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lum/>
          </a:blip>
          <a:srcRect/>
          <a:stretch>
            <a:fillRect/>
          </a:stretch>
        </p:blipFill>
        <p:spPr bwMode="white">
          <a:xfrm>
            <a:off x="3455276" y="0"/>
            <a:ext cx="5281448" cy="6339840"/>
          </a:xfrm>
          <a:prstGeom prst="rect">
            <a:avLst/>
          </a:prstGeom>
          <a:ln>
            <a:headEnd type="none"/>
            <a:tailEnd type="none"/>
          </a:ln>
        </p:spPr>
      </p:pic>
      <p:sp>
        <p:nvSpPr>
          <p:cNvPr id="3" name="Footer Placeholder 2">
            <a:extLst>
              <a:ext uri="{FF2B5EF4-FFF2-40B4-BE49-F238E27FC236}">
                <a16:creationId xmlns:a16="http://schemas.microsoft.com/office/drawing/2014/main" id="{0F65B806-6EE3-2C79-C89E-C59D8B05ED22}"/>
              </a:ext>
            </a:extLst>
          </p:cNvPr>
          <p:cNvSpPr>
            <a:spLocks noGrp="1"/>
          </p:cNvSpPr>
          <p:nvPr>
            <p:ph type="ftr" sz="quarter" idx="11"/>
          </p:nvPr>
        </p:nvSpPr>
        <p:spPr/>
        <p:txBody>
          <a:bodyPr/>
          <a:lstStyle/>
          <a:p>
            <a:r>
              <a:rPr lang="en-US"/>
              <a:t>Source: Cattlefax 2022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B78498-CFB6-4DA2-A5F1-1F82942FFA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329679"/>
          </a:xfrm>
          <a:prstGeom prst="rect">
            <a:avLst/>
          </a:prstGeom>
        </p:spPr>
      </p:pic>
      <p:sp>
        <p:nvSpPr>
          <p:cNvPr id="2" name="Title 1">
            <a:extLst>
              <a:ext uri="{FF2B5EF4-FFF2-40B4-BE49-F238E27FC236}">
                <a16:creationId xmlns:a16="http://schemas.microsoft.com/office/drawing/2014/main" id="{A72BB167-8F05-9D41-B69B-F9C36403CADD}"/>
              </a:ext>
            </a:extLst>
          </p:cNvPr>
          <p:cNvSpPr>
            <a:spLocks noGrp="1"/>
          </p:cNvSpPr>
          <p:nvPr>
            <p:ph type="ctrTitle"/>
          </p:nvPr>
        </p:nvSpPr>
        <p:spPr>
          <a:xfrm>
            <a:off x="1063750" y="345440"/>
            <a:ext cx="10058400" cy="3083560"/>
          </a:xfrm>
          <a:noFill/>
          <a:ln>
            <a:noFill/>
          </a:ln>
          <a:effectLst>
            <a:outerShdw blurRad="50800" dist="38100" dir="2700000" algn="tl" rotWithShape="0">
              <a:prstClr val="black">
                <a:alpha val="40000"/>
              </a:prstClr>
            </a:outerShdw>
          </a:effectLst>
        </p:spPr>
        <p:txBody>
          <a:bodyPr>
            <a:no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Furthermore, Colorado is strategically located as a “bridge” state in the national and international infrastructure system for movement of freight, resulting in large quantities of goods flowing through the state. Although this is predominately in the east-west direction today, the potential of NAFTA suggests that there may be opportunities for Colorado to also become a more significant player in the movement of goods in north-south corridors. </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(EASTERN COLORADO MOBILITY STUDY, Colorado Department of Transportation,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Felsburg</a:t>
            </a:r>
            <a:r>
              <a:rPr lang="en-US" sz="2000" dirty="0">
                <a:effectLst/>
                <a:latin typeface="Calibri" panose="020F0502020204030204" pitchFamily="34" charset="0"/>
                <a:ea typeface="Calibri" panose="020F0502020204030204" pitchFamily="34" charset="0"/>
                <a:cs typeface="Times New Roman" panose="02020603050405020304" pitchFamily="18" charset="0"/>
              </a:rPr>
              <a:t> Holt &amp;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Ullevig</a:t>
            </a:r>
            <a:r>
              <a:rPr lang="en-US" sz="2000" dirty="0">
                <a:effectLst/>
                <a:latin typeface="Calibri" panose="020F0502020204030204" pitchFamily="34" charset="0"/>
                <a:ea typeface="Calibri" panose="020F0502020204030204" pitchFamily="34" charset="0"/>
                <a:cs typeface="Times New Roman" panose="02020603050405020304" pitchFamily="18" charset="0"/>
              </a:rPr>
              <a:t>, April 2002</a:t>
            </a:r>
            <a:br>
              <a:rPr lang="en-US" sz="2000" dirty="0">
                <a:latin typeface="Calibri Light" panose="020F0302020204030204" pitchFamily="34" charset="0"/>
                <a:cs typeface="Calibri Light" panose="020F0302020204030204" pitchFamily="34" charset="0"/>
              </a:rPr>
            </a:br>
            <a:endParaRPr lang="en-US"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65818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01F684C-42F8-18BE-041B-5867C87639D4}"/>
              </a:ext>
            </a:extLst>
          </p:cNvPr>
          <p:cNvSpPr>
            <a:spLocks noGrp="1"/>
          </p:cNvSpPr>
          <p:nvPr>
            <p:ph type="ftr" sz="quarter" idx="11"/>
          </p:nvPr>
        </p:nvSpPr>
        <p:spPr/>
        <p:txBody>
          <a:bodyPr/>
          <a:lstStyle/>
          <a:p>
            <a:r>
              <a:rPr lang="en-US"/>
              <a:t>Multistate Corridor Development Management Plan (2004) CDOT</a:t>
            </a:r>
          </a:p>
        </p:txBody>
      </p:sp>
      <p:sp>
        <p:nvSpPr>
          <p:cNvPr id="3" name="Content Placeholder 2">
            <a:extLst>
              <a:ext uri="{FF2B5EF4-FFF2-40B4-BE49-F238E27FC236}">
                <a16:creationId xmlns:a16="http://schemas.microsoft.com/office/drawing/2014/main" id="{71701110-2A19-91B3-DF3B-7D7A67076F5F}"/>
              </a:ext>
            </a:extLst>
          </p:cNvPr>
          <p:cNvSpPr>
            <a:spLocks noGrp="1"/>
          </p:cNvSpPr>
          <p:nvPr>
            <p:ph idx="4294967295"/>
          </p:nvPr>
        </p:nvSpPr>
        <p:spPr>
          <a:xfrm>
            <a:off x="1229360" y="200273"/>
            <a:ext cx="9102725" cy="5855088"/>
          </a:xfrm>
        </p:spPr>
        <p:txBody>
          <a:bodyPr>
            <a:normAutofit lnSpcReduction="10000"/>
          </a:bodyPr>
          <a:lstStyle/>
          <a:p>
            <a:pPr marL="0" indent="0" algn="just">
              <a:buNone/>
            </a:pPr>
            <a:r>
              <a:rPr lang="en-US" dirty="0"/>
              <a:t>This CDMP was developed to enhance the efficiency of the Ports to Plains Corridor. It contains several elements that improve the transportation network’s ability to move people and goods. Nearly 1,400 miles long, the corridor consists of 511 miles of 4- to 6-lane roadway, 755 miles of 2-lane roadway, and 113 miles of roadway in metropolitan areas. </a:t>
            </a:r>
          </a:p>
          <a:p>
            <a:pPr algn="just"/>
            <a:endParaRPr lang="en-US" dirty="0"/>
          </a:p>
          <a:p>
            <a:pPr algn="just"/>
            <a:r>
              <a:rPr lang="en-US" dirty="0"/>
              <a:t>The Ports to Plains Corridor includes the following construction elements: </a:t>
            </a:r>
          </a:p>
          <a:p>
            <a:pPr algn="just"/>
            <a:r>
              <a:rPr lang="en-US" dirty="0"/>
              <a:t>• Widening 755 miles of 2-lane roads to 4-lane divided roads; </a:t>
            </a:r>
          </a:p>
          <a:p>
            <a:pPr algn="just"/>
            <a:r>
              <a:rPr lang="en-US" dirty="0"/>
              <a:t>• Constructing 15 relief routes around larger towns; </a:t>
            </a:r>
          </a:p>
          <a:p>
            <a:pPr algn="just"/>
            <a:r>
              <a:rPr lang="en-US" dirty="0"/>
              <a:t>• Adding amenities needed by commercial vehicle operators; </a:t>
            </a:r>
          </a:p>
          <a:p>
            <a:pPr algn="just"/>
            <a:r>
              <a:rPr lang="en-US" dirty="0"/>
              <a:t>• Improving or constructing connective interchanges; </a:t>
            </a:r>
          </a:p>
          <a:p>
            <a:pPr algn="just"/>
            <a:r>
              <a:rPr lang="en-US" dirty="0"/>
              <a:t>• Improving or constructing overpasses for railroad crossings; </a:t>
            </a:r>
          </a:p>
          <a:p>
            <a:pPr algn="just"/>
            <a:r>
              <a:rPr lang="en-US" dirty="0"/>
              <a:t>• Replacing obsolete or deficient bridges; </a:t>
            </a:r>
          </a:p>
          <a:p>
            <a:pPr algn="just"/>
            <a:r>
              <a:rPr lang="en-US" dirty="0"/>
              <a:t>• Installing corridor-specific signs; and </a:t>
            </a:r>
          </a:p>
          <a:p>
            <a:pPr algn="just"/>
            <a:r>
              <a:rPr lang="en-US" dirty="0"/>
              <a:t>• Integrating an intelligent transportation system.</a:t>
            </a:r>
          </a:p>
        </p:txBody>
      </p:sp>
    </p:spTree>
    <p:extLst>
      <p:ext uri="{BB962C8B-B14F-4D97-AF65-F5344CB8AC3E}">
        <p14:creationId xmlns:p14="http://schemas.microsoft.com/office/powerpoint/2010/main" val="1808830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lum/>
          </a:blip>
          <a:srcRect/>
          <a:stretch>
            <a:fillRect/>
          </a:stretch>
        </p:blipFill>
        <p:spPr bwMode="white">
          <a:xfrm>
            <a:off x="2763520" y="101600"/>
            <a:ext cx="6350000" cy="6207760"/>
          </a:xfrm>
          <a:prstGeom prst="rect">
            <a:avLst/>
          </a:prstGeom>
          <a:ln>
            <a:headEnd type="none"/>
            <a:tailEnd type="none"/>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lum/>
          </a:blip>
          <a:srcRect/>
          <a:stretch>
            <a:fillRect/>
          </a:stretch>
        </p:blipFill>
        <p:spPr bwMode="white">
          <a:xfrm>
            <a:off x="3446318" y="0"/>
            <a:ext cx="5299364" cy="6329680"/>
          </a:xfrm>
          <a:prstGeom prst="rect">
            <a:avLst/>
          </a:prstGeom>
          <a:ln>
            <a:headEnd type="none"/>
            <a:tailEnd type="none"/>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lum/>
          </a:blip>
          <a:srcRect/>
          <a:stretch>
            <a:fillRect/>
          </a:stretch>
        </p:blipFill>
        <p:spPr bwMode="white">
          <a:xfrm>
            <a:off x="3446318" y="0"/>
            <a:ext cx="5299364" cy="6309360"/>
          </a:xfrm>
          <a:prstGeom prst="rect">
            <a:avLst/>
          </a:prstGeom>
          <a:ln>
            <a:headEnd type="none"/>
            <a:tailEnd type="none"/>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B78498-CFB6-4DA2-A5F1-1F82942FFA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319519"/>
          </a:xfrm>
          <a:prstGeom prst="rect">
            <a:avLst/>
          </a:prstGeom>
        </p:spPr>
      </p:pic>
      <p:sp>
        <p:nvSpPr>
          <p:cNvPr id="2" name="Title 1">
            <a:extLst>
              <a:ext uri="{FF2B5EF4-FFF2-40B4-BE49-F238E27FC236}">
                <a16:creationId xmlns:a16="http://schemas.microsoft.com/office/drawing/2014/main" id="{A72BB167-8F05-9D41-B69B-F9C36403CADD}"/>
              </a:ext>
            </a:extLst>
          </p:cNvPr>
          <p:cNvSpPr>
            <a:spLocks noGrp="1"/>
          </p:cNvSpPr>
          <p:nvPr>
            <p:ph type="ctrTitle"/>
          </p:nvPr>
        </p:nvSpPr>
        <p:spPr>
          <a:xfrm>
            <a:off x="1063750" y="345440"/>
            <a:ext cx="10058400" cy="3083560"/>
          </a:xfrm>
          <a:noFill/>
          <a:ln>
            <a:noFill/>
          </a:ln>
          <a:effectLst>
            <a:outerShdw blurRad="50800" dist="38100" dir="2700000" algn="tl" rotWithShape="0">
              <a:prstClr val="black">
                <a:alpha val="40000"/>
              </a:prstClr>
            </a:outerShdw>
          </a:effectLst>
        </p:spPr>
        <p:txBody>
          <a:bodyPr>
            <a:noAutofit/>
          </a:bodyPr>
          <a:lstStyle/>
          <a:p>
            <a:pPr>
              <a:spcBef>
                <a:spcPts val="0"/>
              </a:spcBef>
            </a:pPr>
            <a:r>
              <a:rPr lang="en-US" sz="2000" dirty="0">
                <a:effectLst/>
                <a:latin typeface="Calibri" panose="020F0502020204030204" pitchFamily="34" charset="0"/>
                <a:ea typeface="Calibri" panose="020F0502020204030204" pitchFamily="34" charset="0"/>
                <a:cs typeface="Times New Roman" panose="02020603050405020304" pitchFamily="18" charset="0"/>
              </a:rPr>
              <a:t>Agriculture and food processing activities anchor western Nebraska’s economy. Soybeans, corn, dry beans, sugar beets and animals are mainstays of the region’s farm economy and exports. Mexico is the third largest importer of agricultural goods from the US. Although rail is the dominant mode for such shipments, Nebraska shipped over $317 million in goods (of all types) to Mexico by truck through the Port of Laredo in 2011, the main route between western Nebraska and Mexico’s markets, according to the Bureau of Transportation Statistics’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TransBorder</a:t>
            </a:r>
            <a:r>
              <a:rPr lang="en-US" sz="2000" dirty="0">
                <a:effectLst/>
                <a:latin typeface="Calibri" panose="020F0502020204030204" pitchFamily="34" charset="0"/>
                <a:ea typeface="Calibri" panose="020F0502020204030204" pitchFamily="34" charset="0"/>
                <a:cs typeface="Times New Roman" panose="02020603050405020304" pitchFamily="18" charset="0"/>
              </a:rPr>
              <a:t> Freight Data. Another $7 million in Nebraska goods (of all types) traveled north to Canada through the Port of Raymond.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(Economic Benefits from Transportation Efficiency, HEARTLAND EXPRESSWAY CORRIDOR DEVELOPMENT AND MANAGEMENT PLAN Nebraska Department of Road, October 2014)</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400"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44362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B78498-CFB6-4DA2-A5F1-1F82942FFA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0" y="1"/>
            <a:ext cx="12192000" cy="6289039"/>
          </a:xfrm>
          <a:prstGeom prst="rect">
            <a:avLst/>
          </a:prstGeom>
        </p:spPr>
      </p:pic>
      <p:sp>
        <p:nvSpPr>
          <p:cNvPr id="2" name="Title 1">
            <a:extLst>
              <a:ext uri="{FF2B5EF4-FFF2-40B4-BE49-F238E27FC236}">
                <a16:creationId xmlns:a16="http://schemas.microsoft.com/office/drawing/2014/main" id="{A72BB167-8F05-9D41-B69B-F9C36403CADD}"/>
              </a:ext>
            </a:extLst>
          </p:cNvPr>
          <p:cNvSpPr>
            <a:spLocks noGrp="1"/>
          </p:cNvSpPr>
          <p:nvPr>
            <p:ph type="ctrTitle"/>
          </p:nvPr>
        </p:nvSpPr>
        <p:spPr>
          <a:xfrm>
            <a:off x="1063750" y="345440"/>
            <a:ext cx="10058400" cy="2926080"/>
          </a:xfrm>
          <a:noFill/>
          <a:ln>
            <a:noFill/>
          </a:ln>
          <a:effectLst>
            <a:outerShdw blurRad="50800" dist="38100" dir="2700000" algn="tl" rotWithShape="0">
              <a:prstClr val="black">
                <a:alpha val="40000"/>
              </a:prstClr>
            </a:outerShdw>
          </a:effectLst>
        </p:spPr>
        <p:txBody>
          <a:bodyPr>
            <a:noAutofit/>
          </a:bodyPr>
          <a:lstStyle/>
          <a:p>
            <a:pPr>
              <a:spcBef>
                <a:spcPts val="0"/>
              </a:spcBef>
            </a:pPr>
            <a:r>
              <a:rPr lang="en-US" sz="2000" b="1" dirty="0">
                <a:latin typeface="Calibri Light" panose="020F0302020204030204" pitchFamily="34" charset="0"/>
                <a:cs typeface="Calibri Light" panose="020F0302020204030204" pitchFamily="34" charset="0"/>
              </a:rPr>
              <a:t>The Theodore Roosevelt Expressway (also known as the National Highway System High Priority Corridor 58), is made up of several existing highways between Rapid City, South Dakota and the Port of Raymond between Saskatchewan and Montana.[1] It is the northern third of the Ports-to-Plains Alliance. </a:t>
            </a:r>
            <a:br>
              <a:rPr lang="en-US" sz="2000" b="1" dirty="0">
                <a:latin typeface="Calibri Light" panose="020F0302020204030204" pitchFamily="34" charset="0"/>
                <a:cs typeface="Calibri Light" panose="020F0302020204030204" pitchFamily="34" charset="0"/>
              </a:rPr>
            </a:br>
            <a:r>
              <a:rPr lang="en-US" sz="2000" b="1" dirty="0">
                <a:latin typeface="Calibri Light" panose="020F0302020204030204" pitchFamily="34" charset="0"/>
                <a:cs typeface="Calibri Light" panose="020F0302020204030204" pitchFamily="34" charset="0"/>
              </a:rPr>
              <a:t>The corridor is approximately 445 miles (716 km) long with the majority of the highway two lanes.[2] Congress designated the route as one of 80 National Highway System High-Priority Corridors in 2005 by the Intermodal Surface Transportation Efficiency Act. The designation did not create new design standards or create new eligibility for any additional federal funding.[3]</a:t>
            </a:r>
            <a:br>
              <a:rPr lang="en-US" sz="2000" b="1" dirty="0">
                <a:latin typeface="Calibri Light" panose="020F0302020204030204" pitchFamily="34" charset="0"/>
                <a:cs typeface="Calibri Light" panose="020F0302020204030204" pitchFamily="34" charset="0"/>
              </a:rPr>
            </a:br>
            <a:br>
              <a:rPr lang="en-US" sz="2000" b="1" dirty="0">
                <a:latin typeface="Calibri Light" panose="020F0302020204030204" pitchFamily="34" charset="0"/>
                <a:cs typeface="Calibri Light" panose="020F0302020204030204" pitchFamily="34" charset="0"/>
              </a:rPr>
            </a:br>
            <a:r>
              <a:rPr lang="en-US" sz="2000" b="1" dirty="0">
                <a:latin typeface="Calibri Light" panose="020F0302020204030204" pitchFamily="34" charset="0"/>
                <a:cs typeface="Calibri Light" panose="020F0302020204030204" pitchFamily="34" charset="0"/>
              </a:rPr>
              <a:t>Wikipedia</a:t>
            </a:r>
          </a:p>
        </p:txBody>
      </p:sp>
    </p:spTree>
    <p:extLst>
      <p:ext uri="{BB962C8B-B14F-4D97-AF65-F5344CB8AC3E}">
        <p14:creationId xmlns:p14="http://schemas.microsoft.com/office/powerpoint/2010/main" val="3316028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109754-F72F-4E8D-ADAD-CA5A0ABAE1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A72BB167-8F05-9D41-B69B-F9C36403CADD}"/>
              </a:ext>
            </a:extLst>
          </p:cNvPr>
          <p:cNvSpPr>
            <a:spLocks noGrp="1"/>
          </p:cNvSpPr>
          <p:nvPr>
            <p:ph type="ctrTitle"/>
          </p:nvPr>
        </p:nvSpPr>
        <p:spPr>
          <a:xfrm>
            <a:off x="1769532" y="2154151"/>
            <a:ext cx="8652938" cy="2398615"/>
          </a:xfrm>
        </p:spPr>
        <p:txBody>
          <a:bodyPr anchor="t" anchorCtr="0">
            <a:normAutofit/>
          </a:bodyPr>
          <a:lstStyle/>
          <a:p>
            <a:pPr algn="ctr"/>
            <a:r>
              <a:rPr lang="en-US" sz="4800" b="1" dirty="0"/>
              <a:t>Creating Now out of the Future</a:t>
            </a:r>
          </a:p>
        </p:txBody>
      </p:sp>
      <p:pic>
        <p:nvPicPr>
          <p:cNvPr id="6" name="Picture 5">
            <a:extLst>
              <a:ext uri="{FF2B5EF4-FFF2-40B4-BE49-F238E27FC236}">
                <a16:creationId xmlns:a16="http://schemas.microsoft.com/office/drawing/2014/main" id="{659F597A-5D33-41FC-9918-567B7DF5EB6E}"/>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3714750" y="169651"/>
            <a:ext cx="4762500" cy="1820722"/>
          </a:xfrm>
          <a:prstGeom prst="rect">
            <a:avLst/>
          </a:prstGeom>
        </p:spPr>
      </p:pic>
    </p:spTree>
    <p:extLst>
      <p:ext uri="{BB962C8B-B14F-4D97-AF65-F5344CB8AC3E}">
        <p14:creationId xmlns:p14="http://schemas.microsoft.com/office/powerpoint/2010/main" val="3736560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C37379CC-D667-3210-0DAD-26A7B984C981}"/>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692281" y="1846263"/>
            <a:ext cx="6807438" cy="4022725"/>
          </a:xfrm>
        </p:spPr>
      </p:pic>
      <p:sp>
        <p:nvSpPr>
          <p:cNvPr id="7" name="TextBox 6">
            <a:extLst>
              <a:ext uri="{FF2B5EF4-FFF2-40B4-BE49-F238E27FC236}">
                <a16:creationId xmlns:a16="http://schemas.microsoft.com/office/drawing/2014/main" id="{714FF47B-4ED8-9FFD-D661-773E7DA61B0D}"/>
              </a:ext>
            </a:extLst>
          </p:cNvPr>
          <p:cNvSpPr txBox="1"/>
          <p:nvPr/>
        </p:nvSpPr>
        <p:spPr>
          <a:xfrm>
            <a:off x="2377440" y="372983"/>
            <a:ext cx="7010400" cy="769441"/>
          </a:xfrm>
          <a:prstGeom prst="rect">
            <a:avLst/>
          </a:prstGeom>
          <a:noFill/>
        </p:spPr>
        <p:txBody>
          <a:bodyPr wrap="square" rtlCol="0">
            <a:spAutoFit/>
          </a:bodyPr>
          <a:lstStyle/>
          <a:p>
            <a:pPr algn="ctr"/>
            <a:r>
              <a:rPr lang="en-US" sz="4400" dirty="0"/>
              <a:t>The Art of the Possible</a:t>
            </a:r>
          </a:p>
        </p:txBody>
      </p:sp>
    </p:spTree>
    <p:extLst>
      <p:ext uri="{BB962C8B-B14F-4D97-AF65-F5344CB8AC3E}">
        <p14:creationId xmlns:p14="http://schemas.microsoft.com/office/powerpoint/2010/main" val="1572521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1B4B36C-E0CC-4B45-BE18-305362149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5" name="Picture 14">
            <a:extLst>
              <a:ext uri="{FF2B5EF4-FFF2-40B4-BE49-F238E27FC236}">
                <a16:creationId xmlns:a16="http://schemas.microsoft.com/office/drawing/2014/main" id="{017C6AEE-E6DE-434D-A6A7-FE078BF4394C}"/>
              </a:ext>
            </a:extLst>
          </p:cNvPr>
          <p:cNvPicPr>
            <a:picLocks noChangeAspect="1"/>
          </p:cNvPicPr>
          <p:nvPr/>
        </p:nvPicPr>
        <p:blipFill>
          <a:blip r:embed="rId4"/>
          <a:stretch>
            <a:fillRect/>
          </a:stretch>
        </p:blipFill>
        <p:spPr>
          <a:xfrm>
            <a:off x="74536" y="423297"/>
            <a:ext cx="12207240" cy="1212142"/>
          </a:xfrm>
          <a:prstGeom prst="rect">
            <a:avLst/>
          </a:prstGeom>
        </p:spPr>
      </p:pic>
      <p:pic>
        <p:nvPicPr>
          <p:cNvPr id="21" name="Picture 20">
            <a:extLst>
              <a:ext uri="{FF2B5EF4-FFF2-40B4-BE49-F238E27FC236}">
                <a16:creationId xmlns:a16="http://schemas.microsoft.com/office/drawing/2014/main" id="{6E466D20-3394-4ECD-AC1B-CF33A0DF86C5}"/>
              </a:ext>
            </a:extLst>
          </p:cNvPr>
          <p:cNvPicPr>
            <a:picLocks noChangeAspect="1"/>
          </p:cNvPicPr>
          <p:nvPr/>
        </p:nvPicPr>
        <p:blipFill>
          <a:blip r:embed="rId5"/>
          <a:stretch>
            <a:fillRect/>
          </a:stretch>
        </p:blipFill>
        <p:spPr>
          <a:xfrm>
            <a:off x="26599" y="2231419"/>
            <a:ext cx="12207240" cy="1137053"/>
          </a:xfrm>
          <a:prstGeom prst="rect">
            <a:avLst/>
          </a:prstGeom>
        </p:spPr>
      </p:pic>
      <p:pic>
        <p:nvPicPr>
          <p:cNvPr id="6" name="Picture 5">
            <a:extLst>
              <a:ext uri="{FF2B5EF4-FFF2-40B4-BE49-F238E27FC236}">
                <a16:creationId xmlns:a16="http://schemas.microsoft.com/office/drawing/2014/main" id="{2BA85D98-909E-4CD0-8026-A194AA070E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33636" y="3489529"/>
            <a:ext cx="6289040" cy="2708071"/>
          </a:xfrm>
          <a:prstGeom prst="rect">
            <a:avLst/>
          </a:prstGeom>
        </p:spPr>
      </p:pic>
    </p:spTree>
    <p:extLst>
      <p:ext uri="{BB962C8B-B14F-4D97-AF65-F5344CB8AC3E}">
        <p14:creationId xmlns:p14="http://schemas.microsoft.com/office/powerpoint/2010/main" val="2522157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F46E-005B-3E07-69FA-92C36FEF32D9}"/>
              </a:ext>
            </a:extLst>
          </p:cNvPr>
          <p:cNvSpPr>
            <a:spLocks noGrp="1"/>
          </p:cNvSpPr>
          <p:nvPr>
            <p:ph type="title"/>
          </p:nvPr>
        </p:nvSpPr>
        <p:spPr>
          <a:xfrm>
            <a:off x="838200" y="365125"/>
            <a:ext cx="10515600" cy="681355"/>
          </a:xfrm>
        </p:spPr>
        <p:txBody>
          <a:bodyPr>
            <a:normAutofit/>
          </a:bodyPr>
          <a:lstStyle/>
          <a:p>
            <a:pPr algn="ctr"/>
            <a:r>
              <a:rPr lang="en-US" sz="4400" dirty="0">
                <a:latin typeface="+mn-lt"/>
              </a:rPr>
              <a:t>The Art of the Possible</a:t>
            </a:r>
          </a:p>
        </p:txBody>
      </p:sp>
      <p:pic>
        <p:nvPicPr>
          <p:cNvPr id="5" name="Content Placeholder 4" descr="Map&#10;&#10;Description automatically generated">
            <a:extLst>
              <a:ext uri="{FF2B5EF4-FFF2-40B4-BE49-F238E27FC236}">
                <a16:creationId xmlns:a16="http://schemas.microsoft.com/office/drawing/2014/main" id="{0AA62430-53C9-389F-3ECA-2CCE498134D8}"/>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722444" y="1846263"/>
            <a:ext cx="6807438" cy="4022725"/>
          </a:xfrm>
        </p:spPr>
      </p:pic>
    </p:spTree>
    <p:extLst>
      <p:ext uri="{BB962C8B-B14F-4D97-AF65-F5344CB8AC3E}">
        <p14:creationId xmlns:p14="http://schemas.microsoft.com/office/powerpoint/2010/main" val="314721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82211B-801C-41C6-56FD-C86841B41910}"/>
              </a:ext>
            </a:extLst>
          </p:cNvPr>
          <p:cNvSpPr>
            <a:spLocks noGrp="1"/>
          </p:cNvSpPr>
          <p:nvPr>
            <p:ph idx="1"/>
          </p:nvPr>
        </p:nvSpPr>
        <p:spPr>
          <a:xfrm>
            <a:off x="838200" y="406400"/>
            <a:ext cx="10515600" cy="6024880"/>
          </a:xfrm>
        </p:spPr>
        <p:txBody>
          <a:bodyPr>
            <a:normAutofit/>
          </a:bodyPr>
          <a:lstStyle/>
          <a:p>
            <a:r>
              <a:rPr lang="en-US" sz="8800" dirty="0"/>
              <a:t>20  </a:t>
            </a:r>
            <a:r>
              <a:rPr lang="en-US" sz="5400" dirty="0"/>
              <a:t>Interstate Upgrade Projects </a:t>
            </a:r>
          </a:p>
          <a:p>
            <a:r>
              <a:rPr lang="en-US" sz="8800" dirty="0"/>
              <a:t>26  </a:t>
            </a:r>
            <a:r>
              <a:rPr lang="en-US" sz="5400" dirty="0"/>
              <a:t>Relief Route Projects</a:t>
            </a:r>
          </a:p>
          <a:p>
            <a:r>
              <a:rPr lang="en-US" sz="8800" dirty="0"/>
              <a:t>32  </a:t>
            </a:r>
            <a:r>
              <a:rPr lang="en-US" sz="3600" dirty="0"/>
              <a:t>Safety/Operational Improvement Projects</a:t>
            </a:r>
          </a:p>
        </p:txBody>
      </p:sp>
    </p:spTree>
    <p:extLst>
      <p:ext uri="{BB962C8B-B14F-4D97-AF65-F5344CB8AC3E}">
        <p14:creationId xmlns:p14="http://schemas.microsoft.com/office/powerpoint/2010/main" val="235057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FDBA5B-09D8-4DCD-A656-B5467624A1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4CC2BEC7-9F58-A94C-B1DA-FFC46CE9B7EF}"/>
              </a:ext>
            </a:extLst>
          </p:cNvPr>
          <p:cNvSpPr>
            <a:spLocks noGrp="1"/>
          </p:cNvSpPr>
          <p:nvPr>
            <p:ph idx="1"/>
          </p:nvPr>
        </p:nvSpPr>
        <p:spPr>
          <a:xfrm>
            <a:off x="94129" y="50561"/>
            <a:ext cx="11084860" cy="972321"/>
          </a:xfrm>
        </p:spPr>
        <p:txBody>
          <a:bodyPr>
            <a:noAutofit/>
          </a:bodyPr>
          <a:lstStyle/>
          <a:p>
            <a:pPr marL="0" indent="0" algn="ctr">
              <a:buNone/>
            </a:pPr>
            <a:r>
              <a:rPr lang="en-US" sz="4000" b="1" dirty="0"/>
              <a:t>IH 27 Advisory Committee</a:t>
            </a:r>
          </a:p>
          <a:p>
            <a:pPr marL="0" indent="0" algn="ctr">
              <a:buNone/>
            </a:pPr>
            <a:r>
              <a:rPr lang="en-US" sz="4000" b="1" dirty="0"/>
              <a:t>Recommendations and Implementation Plan</a:t>
            </a:r>
          </a:p>
        </p:txBody>
      </p:sp>
      <p:pic>
        <p:nvPicPr>
          <p:cNvPr id="4" name="Picture 3" descr="A picture containing diagram&#10;&#10;Description automatically generated">
            <a:extLst>
              <a:ext uri="{FF2B5EF4-FFF2-40B4-BE49-F238E27FC236}">
                <a16:creationId xmlns:a16="http://schemas.microsoft.com/office/drawing/2014/main" id="{0DC27751-ECCB-4772-B1F6-F13C2DD00C6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8482" y="1380565"/>
            <a:ext cx="3142130" cy="4969435"/>
          </a:xfrm>
          <a:prstGeom prst="rect">
            <a:avLst/>
          </a:prstGeom>
        </p:spPr>
      </p:pic>
      <p:pic>
        <p:nvPicPr>
          <p:cNvPr id="19" name="Picture 18">
            <a:extLst>
              <a:ext uri="{FF2B5EF4-FFF2-40B4-BE49-F238E27FC236}">
                <a16:creationId xmlns:a16="http://schemas.microsoft.com/office/drawing/2014/main" id="{AE86B9A6-C92E-435E-91E2-415CACBAF534}"/>
              </a:ext>
            </a:extLst>
          </p:cNvPr>
          <p:cNvPicPr>
            <a:picLocks noChangeAspect="1"/>
          </p:cNvPicPr>
          <p:nvPr/>
        </p:nvPicPr>
        <p:blipFill>
          <a:blip r:embed="rId5"/>
          <a:stretch>
            <a:fillRect/>
          </a:stretch>
        </p:blipFill>
        <p:spPr>
          <a:xfrm>
            <a:off x="4928767" y="1990509"/>
            <a:ext cx="6814998" cy="3899303"/>
          </a:xfrm>
          <a:prstGeom prst="rect">
            <a:avLst/>
          </a:prstGeom>
        </p:spPr>
      </p:pic>
    </p:spTree>
    <p:extLst>
      <p:ext uri="{BB962C8B-B14F-4D97-AF65-F5344CB8AC3E}">
        <p14:creationId xmlns:p14="http://schemas.microsoft.com/office/powerpoint/2010/main" val="914020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109754-F72F-4E8D-ADAD-CA5A0ABAE1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A72BB167-8F05-9D41-B69B-F9C36403CADD}"/>
              </a:ext>
            </a:extLst>
          </p:cNvPr>
          <p:cNvSpPr>
            <a:spLocks noGrp="1"/>
          </p:cNvSpPr>
          <p:nvPr>
            <p:ph type="ctrTitle"/>
          </p:nvPr>
        </p:nvSpPr>
        <p:spPr>
          <a:xfrm>
            <a:off x="1769532" y="2154151"/>
            <a:ext cx="8652938" cy="2398615"/>
          </a:xfrm>
        </p:spPr>
        <p:txBody>
          <a:bodyPr anchor="t" anchorCtr="0">
            <a:normAutofit/>
          </a:bodyPr>
          <a:lstStyle/>
          <a:p>
            <a:pPr algn="ctr"/>
            <a:r>
              <a:rPr lang="en-US" sz="4800" b="1" dirty="0"/>
              <a:t>Where do we go from here?</a:t>
            </a:r>
          </a:p>
        </p:txBody>
      </p:sp>
      <p:pic>
        <p:nvPicPr>
          <p:cNvPr id="6" name="Picture 5">
            <a:extLst>
              <a:ext uri="{FF2B5EF4-FFF2-40B4-BE49-F238E27FC236}">
                <a16:creationId xmlns:a16="http://schemas.microsoft.com/office/drawing/2014/main" id="{659F597A-5D33-41FC-9918-567B7DF5EB6E}"/>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3714750" y="169651"/>
            <a:ext cx="4762500" cy="1820722"/>
          </a:xfrm>
          <a:prstGeom prst="rect">
            <a:avLst/>
          </a:prstGeom>
        </p:spPr>
      </p:pic>
    </p:spTree>
    <p:extLst>
      <p:ext uri="{BB962C8B-B14F-4D97-AF65-F5344CB8AC3E}">
        <p14:creationId xmlns:p14="http://schemas.microsoft.com/office/powerpoint/2010/main" val="2032595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78DC10-004B-5CE8-9C6F-30865A92774A}"/>
              </a:ext>
            </a:extLst>
          </p:cNvPr>
          <p:cNvSpPr>
            <a:spLocks noGrp="1"/>
          </p:cNvSpPr>
          <p:nvPr>
            <p:ph type="title"/>
          </p:nvPr>
        </p:nvSpPr>
        <p:spPr/>
        <p:txBody>
          <a:bodyPr/>
          <a:lstStyle/>
          <a:p>
            <a:pPr algn="ctr"/>
            <a:r>
              <a:rPr lang="en-US" b="1" dirty="0"/>
              <a:t>The Path of our Success</a:t>
            </a:r>
          </a:p>
        </p:txBody>
      </p:sp>
      <p:sp>
        <p:nvSpPr>
          <p:cNvPr id="5" name="Content Placeholder 4">
            <a:extLst>
              <a:ext uri="{FF2B5EF4-FFF2-40B4-BE49-F238E27FC236}">
                <a16:creationId xmlns:a16="http://schemas.microsoft.com/office/drawing/2014/main" id="{5B7359B9-E73B-F9E0-3D43-8A4CC5266950}"/>
              </a:ext>
            </a:extLst>
          </p:cNvPr>
          <p:cNvSpPr>
            <a:spLocks noGrp="1"/>
          </p:cNvSpPr>
          <p:nvPr>
            <p:ph idx="1"/>
          </p:nvPr>
        </p:nvSpPr>
        <p:spPr/>
        <p:txBody>
          <a:bodyPr/>
          <a:lstStyle/>
          <a:p>
            <a:r>
              <a:rPr lang="en-US" sz="2800" dirty="0"/>
              <a:t>Work the Plan  (20,26,32)</a:t>
            </a:r>
          </a:p>
          <a:p>
            <a:r>
              <a:rPr lang="en-US" sz="2800" dirty="0"/>
              <a:t>It looks like we will have to go mining (Infrastructure Investment and Jobs Act 2021)</a:t>
            </a:r>
          </a:p>
          <a:p>
            <a:r>
              <a:rPr lang="en-US" sz="2800" dirty="0"/>
              <a:t>Leverage our resources (State, Federal, Private)</a:t>
            </a:r>
          </a:p>
          <a:p>
            <a:r>
              <a:rPr lang="en-US" sz="2800" dirty="0"/>
              <a:t>Celebrate First downs and Touchdowns (IH 27 Sign Unveiling)</a:t>
            </a:r>
          </a:p>
          <a:p>
            <a:r>
              <a:rPr lang="en-US" sz="2800" dirty="0"/>
              <a:t>Let’s get stuck in a do loop (Go to the top of this list and start all over)</a:t>
            </a:r>
          </a:p>
          <a:p>
            <a:endParaRPr lang="en-US" dirty="0"/>
          </a:p>
        </p:txBody>
      </p:sp>
    </p:spTree>
    <p:extLst>
      <p:ext uri="{BB962C8B-B14F-4D97-AF65-F5344CB8AC3E}">
        <p14:creationId xmlns:p14="http://schemas.microsoft.com/office/powerpoint/2010/main" val="89050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B78498-CFB6-4DA2-A5F1-1F82942FFA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A72BB167-8F05-9D41-B69B-F9C36403CADD}"/>
              </a:ext>
            </a:extLst>
          </p:cNvPr>
          <p:cNvSpPr>
            <a:spLocks noGrp="1"/>
          </p:cNvSpPr>
          <p:nvPr>
            <p:ph type="ctrTitle"/>
          </p:nvPr>
        </p:nvSpPr>
        <p:spPr>
          <a:xfrm>
            <a:off x="1063750" y="77668"/>
            <a:ext cx="10058400" cy="3162146"/>
          </a:xfrm>
          <a:noFill/>
          <a:ln>
            <a:noFill/>
          </a:ln>
          <a:effectLst>
            <a:outerShdw blurRad="50800" dist="38100" dir="2700000" algn="tl" rotWithShape="0">
              <a:prstClr val="black">
                <a:alpha val="40000"/>
              </a:prstClr>
            </a:outerShdw>
          </a:effectLst>
        </p:spPr>
        <p:txBody>
          <a:bodyPr>
            <a:noAutofit/>
          </a:bodyPr>
          <a:lstStyle/>
          <a:p>
            <a:pPr algn="ctr"/>
            <a:br>
              <a:rPr lang="en-US" sz="1400" dirty="0">
                <a:latin typeface="Calibri Light" panose="020F0302020204030204" pitchFamily="34" charset="0"/>
                <a:cs typeface="Calibri Light" panose="020F0302020204030204" pitchFamily="34" charset="0"/>
              </a:rPr>
            </a:br>
            <a:r>
              <a:rPr lang="en-US" sz="4400" dirty="0">
                <a:latin typeface="Calibri Light" panose="020F0302020204030204" pitchFamily="34" charset="0"/>
                <a:cs typeface="Calibri Light" panose="020F0302020204030204" pitchFamily="34" charset="0"/>
              </a:rPr>
              <a:t>Thank you for a wonderful Conference!</a:t>
            </a:r>
            <a:br>
              <a:rPr lang="en-US" sz="4400" dirty="0">
                <a:latin typeface="Calibri Light" panose="020F0302020204030204" pitchFamily="34" charset="0"/>
                <a:cs typeface="Calibri Light" panose="020F0302020204030204" pitchFamily="34" charset="0"/>
              </a:rPr>
            </a:br>
            <a:br>
              <a:rPr lang="en-US" sz="2800" dirty="0">
                <a:latin typeface="Calibri Light" panose="020F0302020204030204" pitchFamily="34" charset="0"/>
                <a:cs typeface="Calibri Light" panose="020F0302020204030204" pitchFamily="34" charset="0"/>
              </a:rPr>
            </a:br>
            <a:r>
              <a:rPr lang="en-US" sz="2800" dirty="0">
                <a:latin typeface="Calibri Light" panose="020F0302020204030204" pitchFamily="34" charset="0"/>
                <a:cs typeface="Calibri Light" panose="020F0302020204030204" pitchFamily="34" charset="0"/>
              </a:rPr>
              <a:t>For additional information, contact: </a:t>
            </a:r>
            <a:br>
              <a:rPr lang="en-US" sz="2800" dirty="0">
                <a:latin typeface="Calibri Light" panose="020F0302020204030204" pitchFamily="34" charset="0"/>
                <a:cs typeface="Calibri Light" panose="020F0302020204030204" pitchFamily="34" charset="0"/>
              </a:rPr>
            </a:br>
            <a:r>
              <a:rPr lang="en-US" sz="2800" dirty="0">
                <a:latin typeface="Calibri Light" panose="020F0302020204030204" pitchFamily="34" charset="0"/>
                <a:cs typeface="Calibri Light" panose="020F0302020204030204" pitchFamily="34" charset="0"/>
              </a:rPr>
              <a:t>Lauren Garduño, Joe Kiely or Duffy Hinkle and visit the Ports-to-Plains </a:t>
            </a:r>
            <a:br>
              <a:rPr lang="en-US" sz="2800" dirty="0">
                <a:latin typeface="Calibri Light" panose="020F0302020204030204" pitchFamily="34" charset="0"/>
                <a:cs typeface="Calibri Light" panose="020F0302020204030204" pitchFamily="34" charset="0"/>
              </a:rPr>
            </a:br>
            <a:r>
              <a:rPr lang="en-US" sz="2800" dirty="0">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Facebook page</a:t>
            </a:r>
            <a:r>
              <a:rPr lang="en-US" sz="2800" dirty="0">
                <a:latin typeface="Calibri Light" panose="020F0302020204030204" pitchFamily="34" charset="0"/>
                <a:cs typeface="Calibri Light" panose="020F0302020204030204" pitchFamily="34" charset="0"/>
              </a:rPr>
              <a:t> and </a:t>
            </a:r>
            <a:r>
              <a:rPr lang="en-US" sz="2800" dirty="0">
                <a:latin typeface="Calibri Light" panose="020F0302020204030204" pitchFamily="34" charset="0"/>
                <a:cs typeface="Calibri Light" panose="020F0302020204030204" pitchFamily="34" charset="0"/>
                <a:hlinkClick r:id="rId5">
                  <a:extLst>
                    <a:ext uri="{A12FA001-AC4F-418D-AE19-62706E023703}">
                      <ahyp:hlinkClr xmlns:ahyp="http://schemas.microsoft.com/office/drawing/2018/hyperlinkcolor" val="tx"/>
                    </a:ext>
                  </a:extLst>
                </a:hlinkClick>
              </a:rPr>
              <a:t>website</a:t>
            </a:r>
            <a:r>
              <a:rPr lang="en-US" sz="2800" dirty="0">
                <a:latin typeface="Calibri Light" panose="020F0302020204030204" pitchFamily="34" charset="0"/>
                <a:cs typeface="Calibri Light" panose="020F0302020204030204" pitchFamily="34" charset="0"/>
              </a:rPr>
              <a:t>. </a:t>
            </a:r>
            <a:br>
              <a:rPr lang="en-US" sz="1400" dirty="0">
                <a:latin typeface="Calibri Light" panose="020F0302020204030204" pitchFamily="34" charset="0"/>
                <a:cs typeface="Calibri Light" panose="020F0302020204030204" pitchFamily="34" charset="0"/>
              </a:rPr>
            </a:br>
            <a:endParaRPr lang="en-US"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13094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B78498-CFB6-4DA2-A5F1-1F82942FFA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A72BB167-8F05-9D41-B69B-F9C36403CADD}"/>
              </a:ext>
            </a:extLst>
          </p:cNvPr>
          <p:cNvSpPr>
            <a:spLocks noGrp="1"/>
          </p:cNvSpPr>
          <p:nvPr>
            <p:ph type="ctrTitle"/>
          </p:nvPr>
        </p:nvSpPr>
        <p:spPr>
          <a:xfrm>
            <a:off x="1063750" y="1"/>
            <a:ext cx="10058400" cy="4460239"/>
          </a:xfrm>
          <a:noFill/>
          <a:ln>
            <a:noFill/>
          </a:ln>
          <a:effectLst>
            <a:outerShdw blurRad="50800" dist="38100" dir="2700000" algn="tl" rotWithShape="0">
              <a:prstClr val="black">
                <a:alpha val="40000"/>
              </a:prstClr>
            </a:outerShdw>
          </a:effectLst>
        </p:spPr>
        <p:txBody>
          <a:bodyPr>
            <a:no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Ports to Plains corridor is designated as Corridor 38 in TEA-21, which reads as follows: “The Ports to Plains Corridor from the Mexican border via I-27 to Denver, Colorado”. As with other High Priority Corridors, the importance of the Ports to Plains corridor is related to its direct connection with the </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US/Mexico border and potential to serve international trade and promote economic development.</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A principal reason for evaluating transportation improvement needs in the Ports to Plains corridor is related to the implementation of the North American Free Trade Agreement (NAFTA) in 1994, which created a free trade zone between the US, Mexico and Canada. This treaty has dramatically increased the volume and value of trade between these North American countries, with the majority of Mexico trade passing through the Texas ports of entry. </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(Executive Summary Ports to Plains Feasibility Study, Wilber Smith &amp; Associates, 2001)</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br>
              <a:rPr lang="en-US" sz="1400" dirty="0">
                <a:latin typeface="Calibri Light" panose="020F0302020204030204" pitchFamily="34" charset="0"/>
                <a:cs typeface="Calibri Light" panose="020F0302020204030204" pitchFamily="34" charset="0"/>
              </a:rPr>
            </a:br>
            <a:endParaRPr lang="en-US"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57206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C2BEC7-9F58-A94C-B1DA-FFC46CE9B7EF}"/>
              </a:ext>
            </a:extLst>
          </p:cNvPr>
          <p:cNvSpPr>
            <a:spLocks noGrp="1"/>
          </p:cNvSpPr>
          <p:nvPr>
            <p:ph idx="1"/>
          </p:nvPr>
        </p:nvSpPr>
        <p:spPr>
          <a:xfrm>
            <a:off x="0" y="58072"/>
            <a:ext cx="6358432" cy="640625"/>
          </a:xfrm>
        </p:spPr>
        <p:txBody>
          <a:bodyPr>
            <a:noAutofit/>
          </a:bodyPr>
          <a:lstStyle/>
          <a:p>
            <a:pPr marL="0" indent="0">
              <a:buNone/>
            </a:pPr>
            <a:r>
              <a:rPr lang="en-US" sz="4000" b="1" dirty="0"/>
              <a:t>Freight Flow &amp; Tonnage</a:t>
            </a:r>
          </a:p>
          <a:p>
            <a:pPr marL="0" indent="0">
              <a:buNone/>
            </a:pPr>
            <a:r>
              <a:rPr lang="en-US" b="1" dirty="0"/>
              <a:t>2018-2050 Baseline</a:t>
            </a:r>
          </a:p>
        </p:txBody>
      </p:sp>
      <p:pic>
        <p:nvPicPr>
          <p:cNvPr id="6" name="Picture 5">
            <a:extLst>
              <a:ext uri="{FF2B5EF4-FFF2-40B4-BE49-F238E27FC236}">
                <a16:creationId xmlns:a16="http://schemas.microsoft.com/office/drawing/2014/main" id="{CE764DDF-720D-44DD-921A-AF6A65AC82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916071"/>
          </a:xfrm>
          <a:prstGeom prst="rect">
            <a:avLst/>
          </a:prstGeom>
        </p:spPr>
      </p:pic>
      <p:pic>
        <p:nvPicPr>
          <p:cNvPr id="2" name="Picture 1" descr="A picture containing graphical user interface, website&#10;&#10;Description automatically generated">
            <a:extLst>
              <a:ext uri="{FF2B5EF4-FFF2-40B4-BE49-F238E27FC236}">
                <a16:creationId xmlns:a16="http://schemas.microsoft.com/office/drawing/2014/main" id="{2D7EBAA6-7CC9-42A9-8895-7E6604D80B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5750" y="2736716"/>
            <a:ext cx="8886329" cy="3496168"/>
          </a:xfrm>
          <a:prstGeom prst="rect">
            <a:avLst/>
          </a:prstGeom>
        </p:spPr>
      </p:pic>
      <p:pic>
        <p:nvPicPr>
          <p:cNvPr id="4" name="Picture 3" descr="A picture containing graphical user interface, website&#10;&#10;Description automatically generated">
            <a:extLst>
              <a:ext uri="{FF2B5EF4-FFF2-40B4-BE49-F238E27FC236}">
                <a16:creationId xmlns:a16="http://schemas.microsoft.com/office/drawing/2014/main" id="{52D3F379-D4F0-4C6D-91D9-254DC2EC165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56024" y="58072"/>
            <a:ext cx="5207259" cy="3670648"/>
          </a:xfrm>
          <a:prstGeom prst="rect">
            <a:avLst/>
          </a:prstGeom>
        </p:spPr>
      </p:pic>
    </p:spTree>
    <p:extLst>
      <p:ext uri="{BB962C8B-B14F-4D97-AF65-F5344CB8AC3E}">
        <p14:creationId xmlns:p14="http://schemas.microsoft.com/office/powerpoint/2010/main" val="3522588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FB23E5-5BC2-4E4C-973E-0D367D3BA7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4CC2BEC7-9F58-A94C-B1DA-FFC46CE9B7EF}"/>
              </a:ext>
            </a:extLst>
          </p:cNvPr>
          <p:cNvSpPr>
            <a:spLocks noGrp="1"/>
          </p:cNvSpPr>
          <p:nvPr>
            <p:ph idx="1"/>
          </p:nvPr>
        </p:nvSpPr>
        <p:spPr>
          <a:xfrm>
            <a:off x="0" y="127666"/>
            <a:ext cx="10301255" cy="532805"/>
          </a:xfrm>
        </p:spPr>
        <p:txBody>
          <a:bodyPr>
            <a:noAutofit/>
          </a:bodyPr>
          <a:lstStyle/>
          <a:p>
            <a:pPr marL="0" indent="0" algn="ctr">
              <a:buNone/>
            </a:pPr>
            <a:r>
              <a:rPr lang="en-US" sz="4000" b="1" dirty="0"/>
              <a:t>Economic Impact and Return on Investment</a:t>
            </a:r>
          </a:p>
        </p:txBody>
      </p:sp>
      <p:pic>
        <p:nvPicPr>
          <p:cNvPr id="4" name="Picture 3">
            <a:extLst>
              <a:ext uri="{FF2B5EF4-FFF2-40B4-BE49-F238E27FC236}">
                <a16:creationId xmlns:a16="http://schemas.microsoft.com/office/drawing/2014/main" id="{89571C9A-213C-47D2-8739-89E58B3CB633}"/>
              </a:ext>
            </a:extLst>
          </p:cNvPr>
          <p:cNvPicPr>
            <a:picLocks noChangeAspect="1"/>
          </p:cNvPicPr>
          <p:nvPr/>
        </p:nvPicPr>
        <p:blipFill>
          <a:blip r:embed="rId4"/>
          <a:stretch>
            <a:fillRect/>
          </a:stretch>
        </p:blipFill>
        <p:spPr>
          <a:xfrm>
            <a:off x="2077439" y="1882382"/>
            <a:ext cx="7564195" cy="4122178"/>
          </a:xfrm>
          <a:prstGeom prst="rect">
            <a:avLst/>
          </a:prstGeom>
        </p:spPr>
      </p:pic>
    </p:spTree>
    <p:extLst>
      <p:ext uri="{BB962C8B-B14F-4D97-AF65-F5344CB8AC3E}">
        <p14:creationId xmlns:p14="http://schemas.microsoft.com/office/powerpoint/2010/main" val="1518137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225360-8E50-4CDA-8664-EA61A9C175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4CC2BEC7-9F58-A94C-B1DA-FFC46CE9B7EF}"/>
              </a:ext>
            </a:extLst>
          </p:cNvPr>
          <p:cNvSpPr>
            <a:spLocks noGrp="1"/>
          </p:cNvSpPr>
          <p:nvPr>
            <p:ph idx="1"/>
          </p:nvPr>
        </p:nvSpPr>
        <p:spPr>
          <a:xfrm>
            <a:off x="1529668" y="127666"/>
            <a:ext cx="9062599" cy="532805"/>
          </a:xfrm>
        </p:spPr>
        <p:txBody>
          <a:bodyPr>
            <a:noAutofit/>
          </a:bodyPr>
          <a:lstStyle/>
          <a:p>
            <a:pPr marL="0" indent="0" algn="ctr">
              <a:buNone/>
            </a:pPr>
            <a:r>
              <a:rPr lang="en-US" sz="3600" b="1" dirty="0"/>
              <a:t>Economic Impact and Return on Investment</a:t>
            </a:r>
          </a:p>
        </p:txBody>
      </p:sp>
      <p:pic>
        <p:nvPicPr>
          <p:cNvPr id="10" name="Picture 9" descr="Graphical user interface, text&#10;&#10;Description automatically generated">
            <a:extLst>
              <a:ext uri="{FF2B5EF4-FFF2-40B4-BE49-F238E27FC236}">
                <a16:creationId xmlns:a16="http://schemas.microsoft.com/office/drawing/2014/main" id="{C8FA70AB-6E74-4737-8FC8-E4C0CD6247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9669" y="870547"/>
            <a:ext cx="9062599" cy="5459133"/>
          </a:xfrm>
          <a:prstGeom prst="rect">
            <a:avLst/>
          </a:prstGeom>
        </p:spPr>
      </p:pic>
    </p:spTree>
    <p:extLst>
      <p:ext uri="{BB962C8B-B14F-4D97-AF65-F5344CB8AC3E}">
        <p14:creationId xmlns:p14="http://schemas.microsoft.com/office/powerpoint/2010/main" val="1081192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8C57E5-FDEA-4CAD-BCA1-CF2F04506B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09143E03-84A0-9C40-B441-DE9521F3AE14}"/>
              </a:ext>
            </a:extLst>
          </p:cNvPr>
          <p:cNvSpPr>
            <a:spLocks noGrp="1"/>
          </p:cNvSpPr>
          <p:nvPr>
            <p:ph idx="1"/>
          </p:nvPr>
        </p:nvSpPr>
        <p:spPr>
          <a:xfrm>
            <a:off x="702748" y="13800"/>
            <a:ext cx="3310452" cy="501049"/>
          </a:xfrm>
        </p:spPr>
        <p:txBody>
          <a:bodyPr>
            <a:noAutofit/>
          </a:bodyPr>
          <a:lstStyle/>
          <a:p>
            <a:pPr marL="0" indent="0">
              <a:buNone/>
            </a:pPr>
            <a:r>
              <a:rPr lang="en-US" sz="5200" b="1" dirty="0"/>
              <a:t>Economic Outlook</a:t>
            </a:r>
          </a:p>
          <a:p>
            <a:pPr marL="0" indent="0">
              <a:buNone/>
            </a:pPr>
            <a:r>
              <a:rPr lang="en-US" b="1" dirty="0"/>
              <a:t>1990-2050 Baseline</a:t>
            </a:r>
          </a:p>
          <a:p>
            <a:pPr marL="0" indent="0">
              <a:buNone/>
            </a:pPr>
            <a:endParaRPr lang="en-US" sz="2000" b="1" dirty="0"/>
          </a:p>
        </p:txBody>
      </p:sp>
      <p:pic>
        <p:nvPicPr>
          <p:cNvPr id="5" name="Picture 4" descr="Graphical user interface, application&#10;&#10;Description automatically generated">
            <a:extLst>
              <a:ext uri="{FF2B5EF4-FFF2-40B4-BE49-F238E27FC236}">
                <a16:creationId xmlns:a16="http://schemas.microsoft.com/office/drawing/2014/main" id="{E0BA1ED6-3EC4-B240-874F-C6029E9C7C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69692" y="4378960"/>
            <a:ext cx="7219259" cy="1929797"/>
          </a:xfrm>
          <a:prstGeom prst="rect">
            <a:avLst/>
          </a:prstGeom>
          <a:effectLst/>
        </p:spPr>
      </p:pic>
      <p:pic>
        <p:nvPicPr>
          <p:cNvPr id="4" name="Picture 3" descr="Graphical user interface, application&#10;&#10;Description automatically generated">
            <a:extLst>
              <a:ext uri="{FF2B5EF4-FFF2-40B4-BE49-F238E27FC236}">
                <a16:creationId xmlns:a16="http://schemas.microsoft.com/office/drawing/2014/main" id="{F9F2DB3F-29CD-4B83-B493-6C02EA626A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3948" y="2386308"/>
            <a:ext cx="6460052" cy="1929797"/>
          </a:xfrm>
          <a:prstGeom prst="rect">
            <a:avLst/>
          </a:prstGeom>
          <a:effectLst/>
        </p:spPr>
      </p:pic>
      <p:pic>
        <p:nvPicPr>
          <p:cNvPr id="6" name="Picture 5" descr="Graphical user interface, application&#10;&#10;Description automatically generated">
            <a:extLst>
              <a:ext uri="{FF2B5EF4-FFF2-40B4-BE49-F238E27FC236}">
                <a16:creationId xmlns:a16="http://schemas.microsoft.com/office/drawing/2014/main" id="{94B9EE0D-01FF-4CF8-90FE-7E79B46B520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83440" y="106034"/>
            <a:ext cx="7208560" cy="2174241"/>
          </a:xfrm>
          <a:prstGeom prst="rect">
            <a:avLst/>
          </a:prstGeom>
          <a:effectLst/>
        </p:spPr>
      </p:pic>
    </p:spTree>
    <p:extLst>
      <p:ext uri="{BB962C8B-B14F-4D97-AF65-F5344CB8AC3E}">
        <p14:creationId xmlns:p14="http://schemas.microsoft.com/office/powerpoint/2010/main" val="2155989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B78498-CFB6-4DA2-A5F1-1F82942FFA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A72BB167-8F05-9D41-B69B-F9C36403CADD}"/>
              </a:ext>
            </a:extLst>
          </p:cNvPr>
          <p:cNvSpPr>
            <a:spLocks noGrp="1"/>
          </p:cNvSpPr>
          <p:nvPr>
            <p:ph type="ctrTitle"/>
          </p:nvPr>
        </p:nvSpPr>
        <p:spPr>
          <a:xfrm>
            <a:off x="1063750" y="345440"/>
            <a:ext cx="10058400" cy="2824480"/>
          </a:xfrm>
          <a:noFill/>
          <a:ln>
            <a:noFill/>
          </a:ln>
          <a:effectLst>
            <a:outerShdw blurRad="50800" dist="38100" dir="2700000" algn="tl" rotWithShape="0">
              <a:prstClr val="black">
                <a:alpha val="40000"/>
              </a:prstClr>
            </a:outerShdw>
          </a:effectLst>
        </p:spPr>
        <p:txBody>
          <a:bodyPr>
            <a:noAutofit/>
          </a:bodyPr>
          <a:lstStyle/>
          <a:p>
            <a:pPr>
              <a:spcBef>
                <a:spcPts val="0"/>
              </a:spcBef>
            </a:pPr>
            <a:r>
              <a:rPr lang="en-US" sz="3200" dirty="0">
                <a:effectLst/>
                <a:latin typeface="Calibri" panose="020F0502020204030204" pitchFamily="34" charset="0"/>
                <a:ea typeface="Calibri" panose="020F0502020204030204" pitchFamily="34" charset="0"/>
                <a:cs typeface="Times New Roman" panose="02020603050405020304" pitchFamily="18" charset="0"/>
              </a:rPr>
              <a:t>“The Ports-to-Plains initiative has helped us because of improvement projects on Highways 277 and 87.  We have completed several projects over the past several years that add passing lanes for safety and hot mix asphalt to provide structure and smoothness.”  (Roger Albert, Connecting Texas, 2020)</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266200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5548</TotalTime>
  <Words>2008</Words>
  <Application>Microsoft Office PowerPoint</Application>
  <PresentationFormat>Widescreen</PresentationFormat>
  <Paragraphs>110</Paragraphs>
  <Slides>35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Calibri</vt:lpstr>
      <vt:lpstr>Calibri Light</vt:lpstr>
      <vt:lpstr>Symbol</vt:lpstr>
      <vt:lpstr>Retrospect</vt:lpstr>
      <vt:lpstr>Creating NOW out of the Future </vt:lpstr>
      <vt:lpstr>Why do we need this Corridor?</vt:lpstr>
      <vt:lpstr>PowerPoint Presentation</vt:lpstr>
      <vt:lpstr>The Ports to Plains corridor is designated as Corridor 38 in TEA-21, which reads as follows: “The Ports to Plains Corridor from the Mexican border via I-27 to Denver, Colorado”. As with other High Priority Corridors, the importance of the Ports to Plains corridor is related to its direct connection with the  US/Mexico border and potential to serve international trade and promote economic development.  A principal reason for evaluating transportation improvement needs in the Ports to Plains corridor is related to the implementation of the North American Free Trade Agreement (NAFTA) in 1994, which created a free trade zone between the US, Mexico and Canada. This treaty has dramatically increased the volume and value of trade between these North American countries, with the majority of Mexico trade passing through the Texas ports of entry.   (Executive Summary Ports to Plains Feasibility Study, Wilber Smith &amp; Associates, 2001)  </vt:lpstr>
      <vt:lpstr>PowerPoint Presentation</vt:lpstr>
      <vt:lpstr>PowerPoint Presentation</vt:lpstr>
      <vt:lpstr>PowerPoint Presentation</vt:lpstr>
      <vt:lpstr>PowerPoint Presentation</vt:lpstr>
      <vt:lpstr>“The Ports-to-Plains initiative has helped us because of improvement projects on Highways 277 and 87.  We have completed several projects over the past several years that add passing lanes for safety and hot mix asphalt to provide structure and smoothness.”  (Roger Albert, Connecting Texas, 2020) </vt:lpstr>
      <vt:lpstr>PowerPoint Presentation</vt:lpstr>
      <vt:lpstr>PowerPoint Presentation</vt:lpstr>
      <vt:lpstr>PowerPoint Presentation</vt:lpstr>
      <vt:lpstr>PowerPoint Presentation</vt:lpstr>
      <vt:lpstr>PowerPoint Presentation</vt:lpstr>
      <vt:lpstr>PowerPoint Presentation</vt:lpstr>
      <vt:lpstr>Knowing and Understanding our Past</vt:lpstr>
      <vt:lpstr>PowerPoint Presentation</vt:lpstr>
      <vt:lpstr>PowerPoint Presentation</vt:lpstr>
      <vt:lpstr>PowerPoint Presentation</vt:lpstr>
      <vt:lpstr>PowerPoint Presentation</vt:lpstr>
      <vt:lpstr>Furthermore, Colorado is strategically located as a “bridge” state in the national and international infrastructure system for movement of freight, resulting in large quantities of goods flowing through the state. Although this is predominately in the east-west direction today, the potential of NAFTA suggests that there may be opportunities for Colorado to also become a more significant player in the movement of goods in north-south corridors.   (EASTERN COLORADO MOBILITY STUDY, Colorado Department of Transportation, Felsburg Holt &amp; Ullevig, April 2002 </vt:lpstr>
      <vt:lpstr>PowerPoint Presentation</vt:lpstr>
      <vt:lpstr>PowerPoint Presentation</vt:lpstr>
      <vt:lpstr>PowerPoint Presentation</vt:lpstr>
      <vt:lpstr>PowerPoint Presentation</vt:lpstr>
      <vt:lpstr>Agriculture and food processing activities anchor western Nebraska’s economy. Soybeans, corn, dry beans, sugar beets and animals are mainstays of the region’s farm economy and exports. Mexico is the third largest importer of agricultural goods from the US. Although rail is the dominant mode for such shipments, Nebraska shipped over $317 million in goods (of all types) to Mexico by truck through the Port of Laredo in 2011, the main route between western Nebraska and Mexico’s markets, according to the Bureau of Transportation Statistics’ TransBorder Freight Data. Another $7 million in Nebraska goods (of all types) traveled north to Canada through the Port of Raymond.   (Economic Benefits from Transportation Efficiency, HEARTLAND EXPRESSWAY CORRIDOR DEVELOPMENT AND MANAGEMENT PLAN Nebraska Department of Road, October 2014) </vt:lpstr>
      <vt:lpstr>The Theodore Roosevelt Expressway (also known as the National Highway System High Priority Corridor 58), is made up of several existing highways between Rapid City, South Dakota and the Port of Raymond between Saskatchewan and Montana.[1] It is the northern third of the Ports-to-Plains Alliance.  The corridor is approximately 445 miles (716 km) long with the majority of the highway two lanes.[2] Congress designated the route as one of 80 National Highway System High-Priority Corridors in 2005 by the Intermodal Surface Transportation Efficiency Act. The designation did not create new design standards or create new eligibility for any additional federal funding.[3]  Wikipedia</vt:lpstr>
      <vt:lpstr>Creating Now out of the Future</vt:lpstr>
      <vt:lpstr>PowerPoint Presentation</vt:lpstr>
      <vt:lpstr>The Art of the Possible</vt:lpstr>
      <vt:lpstr>PowerPoint Presentation</vt:lpstr>
      <vt:lpstr>PowerPoint Presentation</vt:lpstr>
      <vt:lpstr>Where do we go from here?</vt:lpstr>
      <vt:lpstr>The Path of our Success</vt:lpstr>
      <vt:lpstr> Thank you for a wonderful Conference!  For additional information, contact:  Lauren Garduño, Joe Kiely or Duffy Hinkle and visit the Ports-to-Plains  Facebook page and website.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Ports-to-Plains Corridor</dc:title>
  <dc:creator>McKenna Dowdle</dc:creator>
  <cp:lastModifiedBy>jkiely114@gmail.com</cp:lastModifiedBy>
  <cp:revision>79</cp:revision>
  <dcterms:created xsi:type="dcterms:W3CDTF">2020-09-30T21:13:34Z</dcterms:created>
  <dcterms:modified xsi:type="dcterms:W3CDTF">2022-09-14T13:35:42Z</dcterms:modified>
</cp:coreProperties>
</file>