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2" r:id="rId4"/>
    <p:sldId id="263" r:id="rId5"/>
    <p:sldId id="258" r:id="rId6"/>
    <p:sldId id="264" r:id="rId7"/>
    <p:sldId id="26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6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8115-8A75-A23C-193C-EA181FD11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DBEFE4-609F-C2CE-3E84-02C12BE031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8D1559-593E-9C52-3A18-A69F22535ABD}"/>
              </a:ext>
            </a:extLst>
          </p:cNvPr>
          <p:cNvSpPr>
            <a:spLocks noGrp="1"/>
          </p:cNvSpPr>
          <p:nvPr>
            <p:ph type="dt" sz="half" idx="10"/>
          </p:nvPr>
        </p:nvSpPr>
        <p:spPr/>
        <p:txBody>
          <a:bodyPr/>
          <a:lstStyle/>
          <a:p>
            <a:fld id="{35E146CD-D1AF-4106-B1A1-53C6D5B3B725}" type="datetimeFigureOut">
              <a:rPr lang="en-US" smtClean="0"/>
              <a:t>9/15/2022</a:t>
            </a:fld>
            <a:endParaRPr lang="en-US"/>
          </a:p>
        </p:txBody>
      </p:sp>
      <p:sp>
        <p:nvSpPr>
          <p:cNvPr id="5" name="Footer Placeholder 4">
            <a:extLst>
              <a:ext uri="{FF2B5EF4-FFF2-40B4-BE49-F238E27FC236}">
                <a16:creationId xmlns:a16="http://schemas.microsoft.com/office/drawing/2014/main" id="{33E3EE6D-7D13-C1FF-DA3B-29826EA98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CC03-FBC1-C31A-74DC-4DF8F35256C3}"/>
              </a:ext>
            </a:extLst>
          </p:cNvPr>
          <p:cNvSpPr>
            <a:spLocks noGrp="1"/>
          </p:cNvSpPr>
          <p:nvPr>
            <p:ph type="sldNum" sz="quarter" idx="12"/>
          </p:nvPr>
        </p:nvSpPr>
        <p:spPr/>
        <p:txBody>
          <a:bodyPr/>
          <a:lstStyle/>
          <a:p>
            <a:fld id="{8851CFAE-DFC9-4994-BE83-C7BA4EEC5B50}" type="slidenum">
              <a:rPr lang="en-US" smtClean="0"/>
              <a:t>‹#›</a:t>
            </a:fld>
            <a:endParaRPr lang="en-US"/>
          </a:p>
        </p:txBody>
      </p:sp>
    </p:spTree>
    <p:extLst>
      <p:ext uri="{BB962C8B-B14F-4D97-AF65-F5344CB8AC3E}">
        <p14:creationId xmlns:p14="http://schemas.microsoft.com/office/powerpoint/2010/main" val="2146699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30EA2-FDC6-E3B2-D36A-937A346FF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797013-069C-7F8B-F2E0-02F29E3745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B646D-9F90-4390-2B75-0B6733D2AA9A}"/>
              </a:ext>
            </a:extLst>
          </p:cNvPr>
          <p:cNvSpPr>
            <a:spLocks noGrp="1"/>
          </p:cNvSpPr>
          <p:nvPr>
            <p:ph type="dt" sz="half" idx="10"/>
          </p:nvPr>
        </p:nvSpPr>
        <p:spPr/>
        <p:txBody>
          <a:bodyPr/>
          <a:lstStyle/>
          <a:p>
            <a:fld id="{35E146CD-D1AF-4106-B1A1-53C6D5B3B725}" type="datetimeFigureOut">
              <a:rPr lang="en-US" smtClean="0"/>
              <a:t>9/15/2022</a:t>
            </a:fld>
            <a:endParaRPr lang="en-US"/>
          </a:p>
        </p:txBody>
      </p:sp>
      <p:sp>
        <p:nvSpPr>
          <p:cNvPr id="5" name="Footer Placeholder 4">
            <a:extLst>
              <a:ext uri="{FF2B5EF4-FFF2-40B4-BE49-F238E27FC236}">
                <a16:creationId xmlns:a16="http://schemas.microsoft.com/office/drawing/2014/main" id="{66C50AF9-797C-4530-AF5F-DC41D8489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D8804-0E3D-EE36-3FEA-40F3A3FF863D}"/>
              </a:ext>
            </a:extLst>
          </p:cNvPr>
          <p:cNvSpPr>
            <a:spLocks noGrp="1"/>
          </p:cNvSpPr>
          <p:nvPr>
            <p:ph type="sldNum" sz="quarter" idx="12"/>
          </p:nvPr>
        </p:nvSpPr>
        <p:spPr/>
        <p:txBody>
          <a:bodyPr/>
          <a:lstStyle/>
          <a:p>
            <a:fld id="{8851CFAE-DFC9-4994-BE83-C7BA4EEC5B50}" type="slidenum">
              <a:rPr lang="en-US" smtClean="0"/>
              <a:t>‹#›</a:t>
            </a:fld>
            <a:endParaRPr lang="en-US"/>
          </a:p>
        </p:txBody>
      </p:sp>
    </p:spTree>
    <p:extLst>
      <p:ext uri="{BB962C8B-B14F-4D97-AF65-F5344CB8AC3E}">
        <p14:creationId xmlns:p14="http://schemas.microsoft.com/office/powerpoint/2010/main" val="1500747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B635F6-51C6-C3EB-5713-8D9821F6B8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D129D4-EF56-A06D-0C57-0C2142BB08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8AFAB-5919-B399-47C8-5F971E672006}"/>
              </a:ext>
            </a:extLst>
          </p:cNvPr>
          <p:cNvSpPr>
            <a:spLocks noGrp="1"/>
          </p:cNvSpPr>
          <p:nvPr>
            <p:ph type="dt" sz="half" idx="10"/>
          </p:nvPr>
        </p:nvSpPr>
        <p:spPr/>
        <p:txBody>
          <a:bodyPr/>
          <a:lstStyle/>
          <a:p>
            <a:fld id="{35E146CD-D1AF-4106-B1A1-53C6D5B3B725}" type="datetimeFigureOut">
              <a:rPr lang="en-US" smtClean="0"/>
              <a:t>9/15/2022</a:t>
            </a:fld>
            <a:endParaRPr lang="en-US"/>
          </a:p>
        </p:txBody>
      </p:sp>
      <p:sp>
        <p:nvSpPr>
          <p:cNvPr id="5" name="Footer Placeholder 4">
            <a:extLst>
              <a:ext uri="{FF2B5EF4-FFF2-40B4-BE49-F238E27FC236}">
                <a16:creationId xmlns:a16="http://schemas.microsoft.com/office/drawing/2014/main" id="{2E81A02B-E30C-9A26-E481-B077D797F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867CD-345F-85C9-1CCA-C0FBCFDDF3B9}"/>
              </a:ext>
            </a:extLst>
          </p:cNvPr>
          <p:cNvSpPr>
            <a:spLocks noGrp="1"/>
          </p:cNvSpPr>
          <p:nvPr>
            <p:ph type="sldNum" sz="quarter" idx="12"/>
          </p:nvPr>
        </p:nvSpPr>
        <p:spPr/>
        <p:txBody>
          <a:bodyPr/>
          <a:lstStyle/>
          <a:p>
            <a:fld id="{8851CFAE-DFC9-4994-BE83-C7BA4EEC5B50}" type="slidenum">
              <a:rPr lang="en-US" smtClean="0"/>
              <a:t>‹#›</a:t>
            </a:fld>
            <a:endParaRPr lang="en-US"/>
          </a:p>
        </p:txBody>
      </p:sp>
    </p:spTree>
    <p:extLst>
      <p:ext uri="{BB962C8B-B14F-4D97-AF65-F5344CB8AC3E}">
        <p14:creationId xmlns:p14="http://schemas.microsoft.com/office/powerpoint/2010/main" val="227999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BCF7-0943-AAD9-777C-D9E1F9D836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2372C-4C0B-BAE6-B7A1-9CF4C4922E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2F73E-FACA-E205-6016-A55E875696BC}"/>
              </a:ext>
            </a:extLst>
          </p:cNvPr>
          <p:cNvSpPr>
            <a:spLocks noGrp="1"/>
          </p:cNvSpPr>
          <p:nvPr>
            <p:ph type="dt" sz="half" idx="10"/>
          </p:nvPr>
        </p:nvSpPr>
        <p:spPr/>
        <p:txBody>
          <a:bodyPr/>
          <a:lstStyle/>
          <a:p>
            <a:fld id="{35E146CD-D1AF-4106-B1A1-53C6D5B3B725}" type="datetimeFigureOut">
              <a:rPr lang="en-US" smtClean="0"/>
              <a:t>9/15/2022</a:t>
            </a:fld>
            <a:endParaRPr lang="en-US"/>
          </a:p>
        </p:txBody>
      </p:sp>
      <p:sp>
        <p:nvSpPr>
          <p:cNvPr id="5" name="Footer Placeholder 4">
            <a:extLst>
              <a:ext uri="{FF2B5EF4-FFF2-40B4-BE49-F238E27FC236}">
                <a16:creationId xmlns:a16="http://schemas.microsoft.com/office/drawing/2014/main" id="{9781DBD7-FCEA-4CA0-D14A-C92ADEAD5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436C-9871-7B6E-86A0-00EF731ED9CA}"/>
              </a:ext>
            </a:extLst>
          </p:cNvPr>
          <p:cNvSpPr>
            <a:spLocks noGrp="1"/>
          </p:cNvSpPr>
          <p:nvPr>
            <p:ph type="sldNum" sz="quarter" idx="12"/>
          </p:nvPr>
        </p:nvSpPr>
        <p:spPr/>
        <p:txBody>
          <a:bodyPr/>
          <a:lstStyle/>
          <a:p>
            <a:fld id="{8851CFAE-DFC9-4994-BE83-C7BA4EEC5B50}" type="slidenum">
              <a:rPr lang="en-US" smtClean="0"/>
              <a:t>‹#›</a:t>
            </a:fld>
            <a:endParaRPr lang="en-US"/>
          </a:p>
        </p:txBody>
      </p:sp>
    </p:spTree>
    <p:extLst>
      <p:ext uri="{BB962C8B-B14F-4D97-AF65-F5344CB8AC3E}">
        <p14:creationId xmlns:p14="http://schemas.microsoft.com/office/powerpoint/2010/main" val="1715833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BDC74-D229-D169-78C1-FCCACBE4C6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685F86-C2EB-97C2-48DC-19478289C4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537754-E9C2-2C37-B9FE-8FCFB365FDE1}"/>
              </a:ext>
            </a:extLst>
          </p:cNvPr>
          <p:cNvSpPr>
            <a:spLocks noGrp="1"/>
          </p:cNvSpPr>
          <p:nvPr>
            <p:ph type="dt" sz="half" idx="10"/>
          </p:nvPr>
        </p:nvSpPr>
        <p:spPr/>
        <p:txBody>
          <a:bodyPr/>
          <a:lstStyle/>
          <a:p>
            <a:fld id="{35E146CD-D1AF-4106-B1A1-53C6D5B3B725}" type="datetimeFigureOut">
              <a:rPr lang="en-US" smtClean="0"/>
              <a:t>9/15/2022</a:t>
            </a:fld>
            <a:endParaRPr lang="en-US"/>
          </a:p>
        </p:txBody>
      </p:sp>
      <p:sp>
        <p:nvSpPr>
          <p:cNvPr id="5" name="Footer Placeholder 4">
            <a:extLst>
              <a:ext uri="{FF2B5EF4-FFF2-40B4-BE49-F238E27FC236}">
                <a16:creationId xmlns:a16="http://schemas.microsoft.com/office/drawing/2014/main" id="{66077E27-A5ED-0A37-8E91-9F5524634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E2474-2E5C-94FC-6544-8D436CCEB9BD}"/>
              </a:ext>
            </a:extLst>
          </p:cNvPr>
          <p:cNvSpPr>
            <a:spLocks noGrp="1"/>
          </p:cNvSpPr>
          <p:nvPr>
            <p:ph type="sldNum" sz="quarter" idx="12"/>
          </p:nvPr>
        </p:nvSpPr>
        <p:spPr/>
        <p:txBody>
          <a:bodyPr/>
          <a:lstStyle/>
          <a:p>
            <a:fld id="{8851CFAE-DFC9-4994-BE83-C7BA4EEC5B50}" type="slidenum">
              <a:rPr lang="en-US" smtClean="0"/>
              <a:t>‹#›</a:t>
            </a:fld>
            <a:endParaRPr lang="en-US"/>
          </a:p>
        </p:txBody>
      </p:sp>
    </p:spTree>
    <p:extLst>
      <p:ext uri="{BB962C8B-B14F-4D97-AF65-F5344CB8AC3E}">
        <p14:creationId xmlns:p14="http://schemas.microsoft.com/office/powerpoint/2010/main" val="1042129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CA585-54B8-4125-126A-1726D539C3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367C8E-A9DF-63BB-C100-F91DE9C9DD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093607-07B7-14FD-9D75-195A24631A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895121-E701-1665-E131-B5CB0B67B6B7}"/>
              </a:ext>
            </a:extLst>
          </p:cNvPr>
          <p:cNvSpPr>
            <a:spLocks noGrp="1"/>
          </p:cNvSpPr>
          <p:nvPr>
            <p:ph type="dt" sz="half" idx="10"/>
          </p:nvPr>
        </p:nvSpPr>
        <p:spPr/>
        <p:txBody>
          <a:bodyPr/>
          <a:lstStyle/>
          <a:p>
            <a:fld id="{35E146CD-D1AF-4106-B1A1-53C6D5B3B725}" type="datetimeFigureOut">
              <a:rPr lang="en-US" smtClean="0"/>
              <a:t>9/15/2022</a:t>
            </a:fld>
            <a:endParaRPr lang="en-US"/>
          </a:p>
        </p:txBody>
      </p:sp>
      <p:sp>
        <p:nvSpPr>
          <p:cNvPr id="6" name="Footer Placeholder 5">
            <a:extLst>
              <a:ext uri="{FF2B5EF4-FFF2-40B4-BE49-F238E27FC236}">
                <a16:creationId xmlns:a16="http://schemas.microsoft.com/office/drawing/2014/main" id="{4506849A-6C0A-F562-CEA6-8601AFFC98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D0709-9551-2D06-7CAB-0891853E0BD9}"/>
              </a:ext>
            </a:extLst>
          </p:cNvPr>
          <p:cNvSpPr>
            <a:spLocks noGrp="1"/>
          </p:cNvSpPr>
          <p:nvPr>
            <p:ph type="sldNum" sz="quarter" idx="12"/>
          </p:nvPr>
        </p:nvSpPr>
        <p:spPr/>
        <p:txBody>
          <a:bodyPr/>
          <a:lstStyle/>
          <a:p>
            <a:fld id="{8851CFAE-DFC9-4994-BE83-C7BA4EEC5B50}" type="slidenum">
              <a:rPr lang="en-US" smtClean="0"/>
              <a:t>‹#›</a:t>
            </a:fld>
            <a:endParaRPr lang="en-US"/>
          </a:p>
        </p:txBody>
      </p:sp>
    </p:spTree>
    <p:extLst>
      <p:ext uri="{BB962C8B-B14F-4D97-AF65-F5344CB8AC3E}">
        <p14:creationId xmlns:p14="http://schemas.microsoft.com/office/powerpoint/2010/main" val="408855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DCDB0-1021-A300-5116-AF69361C89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8CA111-C4D2-F71D-85ED-FE3CAADB6E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063B5-0795-ED03-724C-70530363E2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8BB063-22EE-9BC2-49E6-8B58054FBE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1DBAFB-D189-10F4-4C2F-8F2DFF3F03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316A3B-CFAA-3792-3F5D-21ACCB481CF2}"/>
              </a:ext>
            </a:extLst>
          </p:cNvPr>
          <p:cNvSpPr>
            <a:spLocks noGrp="1"/>
          </p:cNvSpPr>
          <p:nvPr>
            <p:ph type="dt" sz="half" idx="10"/>
          </p:nvPr>
        </p:nvSpPr>
        <p:spPr/>
        <p:txBody>
          <a:bodyPr/>
          <a:lstStyle/>
          <a:p>
            <a:fld id="{35E146CD-D1AF-4106-B1A1-53C6D5B3B725}" type="datetimeFigureOut">
              <a:rPr lang="en-US" smtClean="0"/>
              <a:t>9/15/2022</a:t>
            </a:fld>
            <a:endParaRPr lang="en-US"/>
          </a:p>
        </p:txBody>
      </p:sp>
      <p:sp>
        <p:nvSpPr>
          <p:cNvPr id="8" name="Footer Placeholder 7">
            <a:extLst>
              <a:ext uri="{FF2B5EF4-FFF2-40B4-BE49-F238E27FC236}">
                <a16:creationId xmlns:a16="http://schemas.microsoft.com/office/drawing/2014/main" id="{29D3D291-34DF-3C56-078E-BBB94282A0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80EDD0-6CC5-51A5-5DD9-25D0B6055C41}"/>
              </a:ext>
            </a:extLst>
          </p:cNvPr>
          <p:cNvSpPr>
            <a:spLocks noGrp="1"/>
          </p:cNvSpPr>
          <p:nvPr>
            <p:ph type="sldNum" sz="quarter" idx="12"/>
          </p:nvPr>
        </p:nvSpPr>
        <p:spPr/>
        <p:txBody>
          <a:bodyPr/>
          <a:lstStyle/>
          <a:p>
            <a:fld id="{8851CFAE-DFC9-4994-BE83-C7BA4EEC5B50}" type="slidenum">
              <a:rPr lang="en-US" smtClean="0"/>
              <a:t>‹#›</a:t>
            </a:fld>
            <a:endParaRPr lang="en-US"/>
          </a:p>
        </p:txBody>
      </p:sp>
    </p:spTree>
    <p:extLst>
      <p:ext uri="{BB962C8B-B14F-4D97-AF65-F5344CB8AC3E}">
        <p14:creationId xmlns:p14="http://schemas.microsoft.com/office/powerpoint/2010/main" val="3577394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10F39-7BCA-FAFB-4C30-8038B8502F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3826CD-7C59-53A8-D7D4-FA4D81826308}"/>
              </a:ext>
            </a:extLst>
          </p:cNvPr>
          <p:cNvSpPr>
            <a:spLocks noGrp="1"/>
          </p:cNvSpPr>
          <p:nvPr>
            <p:ph type="dt" sz="half" idx="10"/>
          </p:nvPr>
        </p:nvSpPr>
        <p:spPr/>
        <p:txBody>
          <a:bodyPr/>
          <a:lstStyle/>
          <a:p>
            <a:fld id="{35E146CD-D1AF-4106-B1A1-53C6D5B3B725}" type="datetimeFigureOut">
              <a:rPr lang="en-US" smtClean="0"/>
              <a:t>9/15/2022</a:t>
            </a:fld>
            <a:endParaRPr lang="en-US"/>
          </a:p>
        </p:txBody>
      </p:sp>
      <p:sp>
        <p:nvSpPr>
          <p:cNvPr id="4" name="Footer Placeholder 3">
            <a:extLst>
              <a:ext uri="{FF2B5EF4-FFF2-40B4-BE49-F238E27FC236}">
                <a16:creationId xmlns:a16="http://schemas.microsoft.com/office/drawing/2014/main" id="{9919B55B-924A-E232-5DD1-CD994A258F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17B9B4-BD45-731D-4B73-7F5E1C0166FE}"/>
              </a:ext>
            </a:extLst>
          </p:cNvPr>
          <p:cNvSpPr>
            <a:spLocks noGrp="1"/>
          </p:cNvSpPr>
          <p:nvPr>
            <p:ph type="sldNum" sz="quarter" idx="12"/>
          </p:nvPr>
        </p:nvSpPr>
        <p:spPr/>
        <p:txBody>
          <a:bodyPr/>
          <a:lstStyle/>
          <a:p>
            <a:fld id="{8851CFAE-DFC9-4994-BE83-C7BA4EEC5B50}" type="slidenum">
              <a:rPr lang="en-US" smtClean="0"/>
              <a:t>‹#›</a:t>
            </a:fld>
            <a:endParaRPr lang="en-US"/>
          </a:p>
        </p:txBody>
      </p:sp>
    </p:spTree>
    <p:extLst>
      <p:ext uri="{BB962C8B-B14F-4D97-AF65-F5344CB8AC3E}">
        <p14:creationId xmlns:p14="http://schemas.microsoft.com/office/powerpoint/2010/main" val="1968139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6F5B69-6F17-9ABE-1EBB-B3C3B129249B}"/>
              </a:ext>
            </a:extLst>
          </p:cNvPr>
          <p:cNvSpPr>
            <a:spLocks noGrp="1"/>
          </p:cNvSpPr>
          <p:nvPr>
            <p:ph type="dt" sz="half" idx="10"/>
          </p:nvPr>
        </p:nvSpPr>
        <p:spPr/>
        <p:txBody>
          <a:bodyPr/>
          <a:lstStyle/>
          <a:p>
            <a:fld id="{35E146CD-D1AF-4106-B1A1-53C6D5B3B725}" type="datetimeFigureOut">
              <a:rPr lang="en-US" smtClean="0"/>
              <a:t>9/15/2022</a:t>
            </a:fld>
            <a:endParaRPr lang="en-US"/>
          </a:p>
        </p:txBody>
      </p:sp>
      <p:sp>
        <p:nvSpPr>
          <p:cNvPr id="3" name="Footer Placeholder 2">
            <a:extLst>
              <a:ext uri="{FF2B5EF4-FFF2-40B4-BE49-F238E27FC236}">
                <a16:creationId xmlns:a16="http://schemas.microsoft.com/office/drawing/2014/main" id="{7622CFD8-24B4-BECB-CE6B-E884EFBB7D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AF61D1-0B1B-5CD4-0414-F845260ABB09}"/>
              </a:ext>
            </a:extLst>
          </p:cNvPr>
          <p:cNvSpPr>
            <a:spLocks noGrp="1"/>
          </p:cNvSpPr>
          <p:nvPr>
            <p:ph type="sldNum" sz="quarter" idx="12"/>
          </p:nvPr>
        </p:nvSpPr>
        <p:spPr/>
        <p:txBody>
          <a:bodyPr/>
          <a:lstStyle/>
          <a:p>
            <a:fld id="{8851CFAE-DFC9-4994-BE83-C7BA4EEC5B50}" type="slidenum">
              <a:rPr lang="en-US" smtClean="0"/>
              <a:t>‹#›</a:t>
            </a:fld>
            <a:endParaRPr lang="en-US"/>
          </a:p>
        </p:txBody>
      </p:sp>
    </p:spTree>
    <p:extLst>
      <p:ext uri="{BB962C8B-B14F-4D97-AF65-F5344CB8AC3E}">
        <p14:creationId xmlns:p14="http://schemas.microsoft.com/office/powerpoint/2010/main" val="3106577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B1B5-1989-3E9F-EC23-C6EACD9EF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2358DC-1EA0-0440-7195-CD2A29EFEF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C786CA-1974-6F72-4952-B227974C9D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F28459-FF50-BC0F-520E-B8990BA03441}"/>
              </a:ext>
            </a:extLst>
          </p:cNvPr>
          <p:cNvSpPr>
            <a:spLocks noGrp="1"/>
          </p:cNvSpPr>
          <p:nvPr>
            <p:ph type="dt" sz="half" idx="10"/>
          </p:nvPr>
        </p:nvSpPr>
        <p:spPr/>
        <p:txBody>
          <a:bodyPr/>
          <a:lstStyle/>
          <a:p>
            <a:fld id="{35E146CD-D1AF-4106-B1A1-53C6D5B3B725}" type="datetimeFigureOut">
              <a:rPr lang="en-US" smtClean="0"/>
              <a:t>9/15/2022</a:t>
            </a:fld>
            <a:endParaRPr lang="en-US"/>
          </a:p>
        </p:txBody>
      </p:sp>
      <p:sp>
        <p:nvSpPr>
          <p:cNvPr id="6" name="Footer Placeholder 5">
            <a:extLst>
              <a:ext uri="{FF2B5EF4-FFF2-40B4-BE49-F238E27FC236}">
                <a16:creationId xmlns:a16="http://schemas.microsoft.com/office/drawing/2014/main" id="{B801C53E-E4B4-7EF5-EC79-26609D8167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D54FB7-4E40-ECD4-1BF7-C3957C512131}"/>
              </a:ext>
            </a:extLst>
          </p:cNvPr>
          <p:cNvSpPr>
            <a:spLocks noGrp="1"/>
          </p:cNvSpPr>
          <p:nvPr>
            <p:ph type="sldNum" sz="quarter" idx="12"/>
          </p:nvPr>
        </p:nvSpPr>
        <p:spPr/>
        <p:txBody>
          <a:bodyPr/>
          <a:lstStyle/>
          <a:p>
            <a:fld id="{8851CFAE-DFC9-4994-BE83-C7BA4EEC5B50}" type="slidenum">
              <a:rPr lang="en-US" smtClean="0"/>
              <a:t>‹#›</a:t>
            </a:fld>
            <a:endParaRPr lang="en-US"/>
          </a:p>
        </p:txBody>
      </p:sp>
    </p:spTree>
    <p:extLst>
      <p:ext uri="{BB962C8B-B14F-4D97-AF65-F5344CB8AC3E}">
        <p14:creationId xmlns:p14="http://schemas.microsoft.com/office/powerpoint/2010/main" val="1007110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B93D-BE6B-05AC-DEF9-F4D7D808C4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9FD7A8-DD74-EB29-BDB2-97F8A92B01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7AE655-0800-641F-F151-27DD1DDC2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8869C3-1591-BFDA-9642-512F90B88A8E}"/>
              </a:ext>
            </a:extLst>
          </p:cNvPr>
          <p:cNvSpPr>
            <a:spLocks noGrp="1"/>
          </p:cNvSpPr>
          <p:nvPr>
            <p:ph type="dt" sz="half" idx="10"/>
          </p:nvPr>
        </p:nvSpPr>
        <p:spPr/>
        <p:txBody>
          <a:bodyPr/>
          <a:lstStyle/>
          <a:p>
            <a:fld id="{35E146CD-D1AF-4106-B1A1-53C6D5B3B725}" type="datetimeFigureOut">
              <a:rPr lang="en-US" smtClean="0"/>
              <a:t>9/15/2022</a:t>
            </a:fld>
            <a:endParaRPr lang="en-US"/>
          </a:p>
        </p:txBody>
      </p:sp>
      <p:sp>
        <p:nvSpPr>
          <p:cNvPr id="6" name="Footer Placeholder 5">
            <a:extLst>
              <a:ext uri="{FF2B5EF4-FFF2-40B4-BE49-F238E27FC236}">
                <a16:creationId xmlns:a16="http://schemas.microsoft.com/office/drawing/2014/main" id="{697B11B8-3185-83A8-092C-56452002C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409231-D5CD-FB57-9CF7-865BB94FB0D4}"/>
              </a:ext>
            </a:extLst>
          </p:cNvPr>
          <p:cNvSpPr>
            <a:spLocks noGrp="1"/>
          </p:cNvSpPr>
          <p:nvPr>
            <p:ph type="sldNum" sz="quarter" idx="12"/>
          </p:nvPr>
        </p:nvSpPr>
        <p:spPr/>
        <p:txBody>
          <a:bodyPr/>
          <a:lstStyle/>
          <a:p>
            <a:fld id="{8851CFAE-DFC9-4994-BE83-C7BA4EEC5B50}" type="slidenum">
              <a:rPr lang="en-US" smtClean="0"/>
              <a:t>‹#›</a:t>
            </a:fld>
            <a:endParaRPr lang="en-US"/>
          </a:p>
        </p:txBody>
      </p:sp>
    </p:spTree>
    <p:extLst>
      <p:ext uri="{BB962C8B-B14F-4D97-AF65-F5344CB8AC3E}">
        <p14:creationId xmlns:p14="http://schemas.microsoft.com/office/powerpoint/2010/main" val="345419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A8FB00-D275-FAF8-BD24-C4730BEFE2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A7C73F-D018-2818-C60B-19D9D78AF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72365-7E19-BE8F-E225-841EDE641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E146CD-D1AF-4106-B1A1-53C6D5B3B725}" type="datetimeFigureOut">
              <a:rPr lang="en-US" smtClean="0"/>
              <a:t>9/15/2022</a:t>
            </a:fld>
            <a:endParaRPr lang="en-US"/>
          </a:p>
        </p:txBody>
      </p:sp>
      <p:sp>
        <p:nvSpPr>
          <p:cNvPr id="5" name="Footer Placeholder 4">
            <a:extLst>
              <a:ext uri="{FF2B5EF4-FFF2-40B4-BE49-F238E27FC236}">
                <a16:creationId xmlns:a16="http://schemas.microsoft.com/office/drawing/2014/main" id="{9033F50A-5DF4-3946-5460-3E9073A70A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3296A5-5FB7-2F44-3C18-74F0F731C8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51CFAE-DFC9-4994-BE83-C7BA4EEC5B50}" type="slidenum">
              <a:rPr lang="en-US" smtClean="0"/>
              <a:t>‹#›</a:t>
            </a:fld>
            <a:endParaRPr lang="en-US"/>
          </a:p>
        </p:txBody>
      </p:sp>
    </p:spTree>
    <p:extLst>
      <p:ext uri="{BB962C8B-B14F-4D97-AF65-F5344CB8AC3E}">
        <p14:creationId xmlns:p14="http://schemas.microsoft.com/office/powerpoint/2010/main" val="2776870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BBDB2F-D07C-39CD-15E5-FE5243AC2613}"/>
              </a:ext>
            </a:extLst>
          </p:cNvPr>
          <p:cNvSpPr/>
          <p:nvPr/>
        </p:nvSpPr>
        <p:spPr>
          <a:xfrm>
            <a:off x="0" y="0"/>
            <a:ext cx="12192000" cy="6858000"/>
          </a:xfrm>
          <a:prstGeom prst="rect">
            <a:avLst/>
          </a:prstGeom>
          <a:solidFill>
            <a:srgbClr val="1023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8E2235-3EFF-B352-AFFE-1FD90F386D37}"/>
              </a:ext>
            </a:extLst>
          </p:cNvPr>
          <p:cNvPicPr>
            <a:picLocks noChangeAspect="1"/>
          </p:cNvPicPr>
          <p:nvPr/>
        </p:nvPicPr>
        <p:blipFill rotWithShape="1">
          <a:blip r:embed="rId2">
            <a:alphaModFix amt="6000"/>
            <a:extLst>
              <a:ext uri="{BEBA8EAE-BF5A-486C-A8C5-ECC9F3942E4B}">
                <a14:imgProps xmlns:a14="http://schemas.microsoft.com/office/drawing/2010/main">
                  <a14:imgLayer r:embed="rId3">
                    <a14:imgEffect>
                      <a14:saturation sat="123000"/>
                    </a14:imgEffect>
                  </a14:imgLayer>
                </a14:imgProps>
              </a:ext>
              <a:ext uri="{28A0092B-C50C-407E-A947-70E740481C1C}">
                <a14:useLocalDpi xmlns:a14="http://schemas.microsoft.com/office/drawing/2010/main" val="0"/>
              </a:ext>
            </a:extLst>
          </a:blip>
          <a:srcRect/>
          <a:stretch/>
        </p:blipFill>
        <p:spPr>
          <a:xfrm>
            <a:off x="1663935" y="-913556"/>
            <a:ext cx="14543374" cy="10310724"/>
          </a:xfrm>
          <a:prstGeom prst="rect">
            <a:avLst/>
          </a:prstGeom>
        </p:spPr>
      </p:pic>
      <p:sp>
        <p:nvSpPr>
          <p:cNvPr id="2" name="Title 1">
            <a:extLst>
              <a:ext uri="{FF2B5EF4-FFF2-40B4-BE49-F238E27FC236}">
                <a16:creationId xmlns:a16="http://schemas.microsoft.com/office/drawing/2014/main" id="{95EE2F42-90A9-BB2E-D762-36348E9C8299}"/>
              </a:ext>
            </a:extLst>
          </p:cNvPr>
          <p:cNvSpPr>
            <a:spLocks noGrp="1"/>
          </p:cNvSpPr>
          <p:nvPr>
            <p:ph type="ctrTitle"/>
          </p:nvPr>
        </p:nvSpPr>
        <p:spPr>
          <a:xfrm>
            <a:off x="3048000" y="3297382"/>
            <a:ext cx="9144000" cy="1193800"/>
          </a:xfrm>
        </p:spPr>
        <p:txBody>
          <a:bodyPr/>
          <a:lstStyle/>
          <a:p>
            <a:r>
              <a:rPr lang="en-US" dirty="0">
                <a:solidFill>
                  <a:schemeClr val="bg1"/>
                </a:solidFill>
                <a:latin typeface="Aharoni" panose="02010803020104030203" pitchFamily="2" charset="-79"/>
                <a:cs typeface="Aharoni" panose="02010803020104030203" pitchFamily="2" charset="-79"/>
              </a:rPr>
              <a:t>City of Eagle Pass</a:t>
            </a:r>
          </a:p>
        </p:txBody>
      </p:sp>
      <p:pic>
        <p:nvPicPr>
          <p:cNvPr id="8" name="Picture 7">
            <a:extLst>
              <a:ext uri="{FF2B5EF4-FFF2-40B4-BE49-F238E27FC236}">
                <a16:creationId xmlns:a16="http://schemas.microsoft.com/office/drawing/2014/main" id="{A1079972-2805-D511-FCDA-3021B2EB57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27" y="0"/>
            <a:ext cx="5028446" cy="3453882"/>
          </a:xfrm>
          <a:prstGeom prst="rect">
            <a:avLst/>
          </a:prstGeom>
        </p:spPr>
      </p:pic>
      <p:sp>
        <p:nvSpPr>
          <p:cNvPr id="4" name="TextBox 3">
            <a:extLst>
              <a:ext uri="{FF2B5EF4-FFF2-40B4-BE49-F238E27FC236}">
                <a16:creationId xmlns:a16="http://schemas.microsoft.com/office/drawing/2014/main" id="{A12383EA-294E-5D93-5091-9F6D837E7016}"/>
              </a:ext>
            </a:extLst>
          </p:cNvPr>
          <p:cNvSpPr txBox="1"/>
          <p:nvPr/>
        </p:nvSpPr>
        <p:spPr>
          <a:xfrm>
            <a:off x="6228825" y="4660349"/>
            <a:ext cx="2239861" cy="523220"/>
          </a:xfrm>
          <a:prstGeom prst="rect">
            <a:avLst/>
          </a:prstGeom>
          <a:noFill/>
        </p:spPr>
        <p:txBody>
          <a:bodyPr wrap="square" rtlCol="0">
            <a:spAutoFit/>
          </a:bodyPr>
          <a:lstStyle/>
          <a:p>
            <a:r>
              <a:rPr lang="en-US" sz="2800" dirty="0">
                <a:solidFill>
                  <a:schemeClr val="bg1"/>
                </a:solidFill>
                <a:latin typeface="Aharoni" panose="02010803020104030203" pitchFamily="2" charset="-79"/>
                <a:cs typeface="Aharoni" panose="02010803020104030203" pitchFamily="2" charset="-79"/>
              </a:rPr>
              <a:t>TEXAS</a:t>
            </a:r>
          </a:p>
        </p:txBody>
      </p:sp>
      <p:pic>
        <p:nvPicPr>
          <p:cNvPr id="3" name="Picture 2">
            <a:extLst>
              <a:ext uri="{FF2B5EF4-FFF2-40B4-BE49-F238E27FC236}">
                <a16:creationId xmlns:a16="http://schemas.microsoft.com/office/drawing/2014/main" id="{DA707B80-CA34-CDFF-B0C5-979F837C3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1569" y="4773336"/>
            <a:ext cx="446148" cy="297246"/>
          </a:xfrm>
          <a:prstGeom prst="rect">
            <a:avLst/>
          </a:prstGeom>
        </p:spPr>
      </p:pic>
      <p:cxnSp>
        <p:nvCxnSpPr>
          <p:cNvPr id="6" name="Straight Connector 5">
            <a:extLst>
              <a:ext uri="{FF2B5EF4-FFF2-40B4-BE49-F238E27FC236}">
                <a16:creationId xmlns:a16="http://schemas.microsoft.com/office/drawing/2014/main" id="{773EF234-40E7-D2E5-1A71-38E60452BFFE}"/>
              </a:ext>
            </a:extLst>
          </p:cNvPr>
          <p:cNvCxnSpPr/>
          <p:nvPr/>
        </p:nvCxnSpPr>
        <p:spPr>
          <a:xfrm>
            <a:off x="3967993" y="4487658"/>
            <a:ext cx="7113864" cy="587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329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FAE1074-BE32-55E9-7D0E-AEF62D962733}"/>
              </a:ext>
            </a:extLst>
          </p:cNvPr>
          <p:cNvPicPr>
            <a:picLocks noChangeAspect="1"/>
          </p:cNvPicPr>
          <p:nvPr/>
        </p:nvPicPr>
        <p:blipFill rotWithShape="1">
          <a:blip r:embed="rId2">
            <a:extLst>
              <a:ext uri="{28A0092B-C50C-407E-A947-70E740481C1C}">
                <a14:useLocalDpi xmlns:a14="http://schemas.microsoft.com/office/drawing/2010/main" val="0"/>
              </a:ext>
            </a:extLst>
          </a:blip>
          <a:srcRect b="27081"/>
          <a:stretch/>
        </p:blipFill>
        <p:spPr>
          <a:xfrm rot="447313">
            <a:off x="7008419" y="5496319"/>
            <a:ext cx="2061130" cy="1220533"/>
          </a:xfrm>
          <a:prstGeom prst="rect">
            <a:avLst/>
          </a:prstGeom>
        </p:spPr>
      </p:pic>
      <p:sp>
        <p:nvSpPr>
          <p:cNvPr id="14" name="Rectangle 13">
            <a:extLst>
              <a:ext uri="{FF2B5EF4-FFF2-40B4-BE49-F238E27FC236}">
                <a16:creationId xmlns:a16="http://schemas.microsoft.com/office/drawing/2014/main" id="{F360FE30-F8DA-23E8-94D7-87F8A92781D6}"/>
              </a:ext>
            </a:extLst>
          </p:cNvPr>
          <p:cNvSpPr/>
          <p:nvPr/>
        </p:nvSpPr>
        <p:spPr>
          <a:xfrm>
            <a:off x="0" y="0"/>
            <a:ext cx="12192000" cy="1423444"/>
          </a:xfrm>
          <a:prstGeom prst="rect">
            <a:avLst/>
          </a:prstGeom>
          <a:solidFill>
            <a:srgbClr val="1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517461-0B83-0CBA-2712-639B0FE2DA91}"/>
              </a:ext>
            </a:extLst>
          </p:cNvPr>
          <p:cNvSpPr>
            <a:spLocks noGrp="1"/>
          </p:cNvSpPr>
          <p:nvPr>
            <p:ph type="title"/>
          </p:nvPr>
        </p:nvSpPr>
        <p:spPr>
          <a:xfrm>
            <a:off x="209026" y="240494"/>
            <a:ext cx="10515600" cy="1325563"/>
          </a:xfrm>
        </p:spPr>
        <p:txBody>
          <a:bodyPr/>
          <a:lstStyle/>
          <a:p>
            <a:r>
              <a:rPr lang="en-US" dirty="0">
                <a:solidFill>
                  <a:schemeClr val="bg1"/>
                </a:solidFill>
                <a:latin typeface="Aharoni" panose="02010803020104030203" pitchFamily="2" charset="-79"/>
                <a:cs typeface="Aharoni" panose="02010803020104030203" pitchFamily="2" charset="-79"/>
              </a:rPr>
              <a:t>POPULATION</a:t>
            </a:r>
          </a:p>
        </p:txBody>
      </p:sp>
      <p:graphicFrame>
        <p:nvGraphicFramePr>
          <p:cNvPr id="5" name="Table 5">
            <a:extLst>
              <a:ext uri="{FF2B5EF4-FFF2-40B4-BE49-F238E27FC236}">
                <a16:creationId xmlns:a16="http://schemas.microsoft.com/office/drawing/2014/main" id="{1D2A0CC2-1BAF-9CD3-97DD-944A2E9CFB48}"/>
              </a:ext>
            </a:extLst>
          </p:cNvPr>
          <p:cNvGraphicFramePr>
            <a:graphicFrameLocks noGrp="1"/>
          </p:cNvGraphicFramePr>
          <p:nvPr>
            <p:ph idx="1"/>
            <p:extLst>
              <p:ext uri="{D42A27DB-BD31-4B8C-83A1-F6EECF244321}">
                <p14:modId xmlns:p14="http://schemas.microsoft.com/office/powerpoint/2010/main" val="3100594600"/>
              </p:ext>
            </p:extLst>
          </p:nvPr>
        </p:nvGraphicFramePr>
        <p:xfrm>
          <a:off x="6096000" y="1806551"/>
          <a:ext cx="5856300" cy="876618"/>
        </p:xfrm>
        <a:graphic>
          <a:graphicData uri="http://schemas.openxmlformats.org/drawingml/2006/table">
            <a:tbl>
              <a:tblPr firstRow="1" bandRow="1">
                <a:tableStyleId>{5C22544A-7EE6-4342-B048-85BDC9FD1C3A}</a:tableStyleId>
              </a:tblPr>
              <a:tblGrid>
                <a:gridCol w="1464075">
                  <a:extLst>
                    <a:ext uri="{9D8B030D-6E8A-4147-A177-3AD203B41FA5}">
                      <a16:colId xmlns:a16="http://schemas.microsoft.com/office/drawing/2014/main" val="2610419244"/>
                    </a:ext>
                  </a:extLst>
                </a:gridCol>
                <a:gridCol w="1464075">
                  <a:extLst>
                    <a:ext uri="{9D8B030D-6E8A-4147-A177-3AD203B41FA5}">
                      <a16:colId xmlns:a16="http://schemas.microsoft.com/office/drawing/2014/main" val="2840260453"/>
                    </a:ext>
                  </a:extLst>
                </a:gridCol>
                <a:gridCol w="1464075">
                  <a:extLst>
                    <a:ext uri="{9D8B030D-6E8A-4147-A177-3AD203B41FA5}">
                      <a16:colId xmlns:a16="http://schemas.microsoft.com/office/drawing/2014/main" val="467007495"/>
                    </a:ext>
                  </a:extLst>
                </a:gridCol>
                <a:gridCol w="1464075">
                  <a:extLst>
                    <a:ext uri="{9D8B030D-6E8A-4147-A177-3AD203B41FA5}">
                      <a16:colId xmlns:a16="http://schemas.microsoft.com/office/drawing/2014/main" val="817966325"/>
                    </a:ext>
                  </a:extLst>
                </a:gridCol>
              </a:tblGrid>
              <a:tr h="438309">
                <a:tc>
                  <a:txBody>
                    <a:bodyPr/>
                    <a:lstStyle/>
                    <a:p>
                      <a:endParaRPr lang="en-US" sz="1400" dirty="0"/>
                    </a:p>
                  </a:txBody>
                  <a:tcPr>
                    <a:solidFill>
                      <a:srgbClr val="102368"/>
                    </a:solidFill>
                  </a:tcPr>
                </a:tc>
                <a:tc>
                  <a:txBody>
                    <a:bodyPr/>
                    <a:lstStyle/>
                    <a:p>
                      <a:pPr algn="ctr"/>
                      <a:r>
                        <a:rPr lang="en-US" sz="1400" dirty="0"/>
                        <a:t>2010 population</a:t>
                      </a:r>
                    </a:p>
                  </a:txBody>
                  <a:tcPr anchor="ctr">
                    <a:solidFill>
                      <a:srgbClr val="102368"/>
                    </a:solidFill>
                  </a:tcPr>
                </a:tc>
                <a:tc>
                  <a:txBody>
                    <a:bodyPr/>
                    <a:lstStyle/>
                    <a:p>
                      <a:pPr algn="ctr"/>
                      <a:r>
                        <a:rPr lang="en-US" sz="1400" dirty="0"/>
                        <a:t>2020 population</a:t>
                      </a:r>
                    </a:p>
                  </a:txBody>
                  <a:tcPr anchor="ctr">
                    <a:solidFill>
                      <a:srgbClr val="102368"/>
                    </a:solidFill>
                  </a:tcPr>
                </a:tc>
                <a:tc>
                  <a:txBody>
                    <a:bodyPr/>
                    <a:lstStyle/>
                    <a:p>
                      <a:pPr algn="ctr"/>
                      <a:r>
                        <a:rPr lang="en-US" sz="1400" dirty="0"/>
                        <a:t>% Change</a:t>
                      </a:r>
                    </a:p>
                  </a:txBody>
                  <a:tcPr anchor="ctr">
                    <a:solidFill>
                      <a:srgbClr val="102368"/>
                    </a:solidFill>
                  </a:tcPr>
                </a:tc>
                <a:extLst>
                  <a:ext uri="{0D108BD9-81ED-4DB2-BD59-A6C34878D82A}">
                    <a16:rowId xmlns:a16="http://schemas.microsoft.com/office/drawing/2014/main" val="3513659994"/>
                  </a:ext>
                </a:extLst>
              </a:tr>
              <a:tr h="438309">
                <a:tc>
                  <a:txBody>
                    <a:bodyPr/>
                    <a:lstStyle/>
                    <a:p>
                      <a:r>
                        <a:rPr lang="en-US" dirty="0"/>
                        <a:t>Eagle Pass</a:t>
                      </a:r>
                    </a:p>
                  </a:txBody>
                  <a:tcPr/>
                </a:tc>
                <a:tc>
                  <a:txBody>
                    <a:bodyPr/>
                    <a:lstStyle/>
                    <a:p>
                      <a:pPr algn="ctr"/>
                      <a:r>
                        <a:rPr lang="en-US" dirty="0"/>
                        <a:t>26,248</a:t>
                      </a:r>
                    </a:p>
                  </a:txBody>
                  <a:tcPr/>
                </a:tc>
                <a:tc>
                  <a:txBody>
                    <a:bodyPr/>
                    <a:lstStyle/>
                    <a:p>
                      <a:pPr algn="ctr"/>
                      <a:r>
                        <a:rPr lang="en-US" dirty="0"/>
                        <a:t>28,130</a:t>
                      </a:r>
                    </a:p>
                  </a:txBody>
                  <a:tcPr/>
                </a:tc>
                <a:tc>
                  <a:txBody>
                    <a:bodyPr/>
                    <a:lstStyle/>
                    <a:p>
                      <a:pPr algn="ctr"/>
                      <a:r>
                        <a:rPr lang="en-US" dirty="0"/>
                        <a:t>7.17%</a:t>
                      </a:r>
                    </a:p>
                  </a:txBody>
                  <a:tcPr/>
                </a:tc>
                <a:extLst>
                  <a:ext uri="{0D108BD9-81ED-4DB2-BD59-A6C34878D82A}">
                    <a16:rowId xmlns:a16="http://schemas.microsoft.com/office/drawing/2014/main" val="453291570"/>
                  </a:ext>
                </a:extLst>
              </a:tr>
            </a:tbl>
          </a:graphicData>
        </a:graphic>
      </p:graphicFrame>
      <p:pic>
        <p:nvPicPr>
          <p:cNvPr id="7" name="Picture 6" descr="A group of people marching with flags&#10;&#10;Description automatically generated with low confidence">
            <a:extLst>
              <a:ext uri="{FF2B5EF4-FFF2-40B4-BE49-F238E27FC236}">
                <a16:creationId xmlns:a16="http://schemas.microsoft.com/office/drawing/2014/main" id="{8A5E20F7-2085-B75F-7F41-894EA78876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7728" y="2785020"/>
            <a:ext cx="1844568" cy="1750075"/>
          </a:xfrm>
          <a:prstGeom prst="rect">
            <a:avLst/>
          </a:prstGeom>
        </p:spPr>
      </p:pic>
      <p:pic>
        <p:nvPicPr>
          <p:cNvPr id="10" name="Picture 9" descr="A picture containing road, dancer, sport, person&#10;&#10;Description automatically generated">
            <a:extLst>
              <a:ext uri="{FF2B5EF4-FFF2-40B4-BE49-F238E27FC236}">
                <a16:creationId xmlns:a16="http://schemas.microsoft.com/office/drawing/2014/main" id="{BF7C444D-A093-3F50-B183-19C548929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785022"/>
            <a:ext cx="1844568" cy="1750074"/>
          </a:xfrm>
          <a:prstGeom prst="rect">
            <a:avLst/>
          </a:prstGeom>
        </p:spPr>
      </p:pic>
      <p:pic>
        <p:nvPicPr>
          <p:cNvPr id="13" name="Picture 12" descr="A picture containing person, standing, sport, dancer&#10;&#10;Description automatically generated">
            <a:extLst>
              <a:ext uri="{FF2B5EF4-FFF2-40B4-BE49-F238E27FC236}">
                <a16:creationId xmlns:a16="http://schemas.microsoft.com/office/drawing/2014/main" id="{57F310B3-304F-3088-0583-CFA280FFC2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061970" y="2785021"/>
            <a:ext cx="1844568" cy="1750075"/>
          </a:xfrm>
          <a:prstGeom prst="rect">
            <a:avLst/>
          </a:prstGeom>
        </p:spPr>
      </p:pic>
      <p:pic>
        <p:nvPicPr>
          <p:cNvPr id="17" name="Picture 16">
            <a:extLst>
              <a:ext uri="{FF2B5EF4-FFF2-40B4-BE49-F238E27FC236}">
                <a16:creationId xmlns:a16="http://schemas.microsoft.com/office/drawing/2014/main" id="{4F9666A1-EDE3-1F58-C826-09BB0F2585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2311" y="4777171"/>
            <a:ext cx="1935419" cy="1840335"/>
          </a:xfrm>
          <a:prstGeom prst="rect">
            <a:avLst/>
          </a:prstGeom>
        </p:spPr>
      </p:pic>
      <p:sp>
        <p:nvSpPr>
          <p:cNvPr id="19" name="TextBox 18">
            <a:extLst>
              <a:ext uri="{FF2B5EF4-FFF2-40B4-BE49-F238E27FC236}">
                <a16:creationId xmlns:a16="http://schemas.microsoft.com/office/drawing/2014/main" id="{E7C2968E-E461-7291-EE3E-1657094E8A61}"/>
              </a:ext>
            </a:extLst>
          </p:cNvPr>
          <p:cNvSpPr txBox="1"/>
          <p:nvPr/>
        </p:nvSpPr>
        <p:spPr>
          <a:xfrm>
            <a:off x="379786" y="1806551"/>
            <a:ext cx="4933082" cy="3970318"/>
          </a:xfrm>
          <a:prstGeom prst="rect">
            <a:avLst/>
          </a:prstGeom>
          <a:noFill/>
        </p:spPr>
        <p:txBody>
          <a:bodyPr wrap="square" rtlCol="0">
            <a:spAutoFit/>
          </a:bodyPr>
          <a:lstStyle/>
          <a:p>
            <a:r>
              <a:rPr lang="en-US" dirty="0"/>
              <a:t>Located in Maverick County, Eagle Pass is considered the first American settlement in the Rio Grande. It is a multi-cultural community with rich Mexican-American and Native-American culture.</a:t>
            </a:r>
          </a:p>
          <a:p>
            <a:endParaRPr lang="en-US" dirty="0"/>
          </a:p>
          <a:p>
            <a:r>
              <a:rPr lang="en-US" dirty="0"/>
              <a:t>Eagle Pass was among the few communities along the border that saw a growth in population during the 2020 census.</a:t>
            </a:r>
          </a:p>
          <a:p>
            <a:endParaRPr lang="en-US" dirty="0"/>
          </a:p>
          <a:p>
            <a:r>
              <a:rPr lang="en-US" dirty="0"/>
              <a:t>Eagle Pass is also known as The Best Way</a:t>
            </a:r>
            <a:r>
              <a:rPr lang="en-US" i="1" dirty="0"/>
              <a:t> to Mexico</a:t>
            </a:r>
            <a:r>
              <a:rPr lang="en-US" dirty="0"/>
              <a:t> as it is a growing hub for international trade between the U.S. and Mexico.</a:t>
            </a:r>
          </a:p>
          <a:p>
            <a:endParaRPr lang="en-US" dirty="0"/>
          </a:p>
          <a:p>
            <a:r>
              <a:rPr lang="en-US" dirty="0"/>
              <a:t>  </a:t>
            </a:r>
          </a:p>
        </p:txBody>
      </p:sp>
    </p:spTree>
    <p:extLst>
      <p:ext uri="{BB962C8B-B14F-4D97-AF65-F5344CB8AC3E}">
        <p14:creationId xmlns:p14="http://schemas.microsoft.com/office/powerpoint/2010/main" val="1844394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D398DA-F2BF-721D-C5F2-B3AACAD83C62}"/>
              </a:ext>
            </a:extLst>
          </p:cNvPr>
          <p:cNvSpPr/>
          <p:nvPr/>
        </p:nvSpPr>
        <p:spPr>
          <a:xfrm>
            <a:off x="0" y="0"/>
            <a:ext cx="12192000" cy="1423444"/>
          </a:xfrm>
          <a:prstGeom prst="rect">
            <a:avLst/>
          </a:prstGeom>
          <a:solidFill>
            <a:srgbClr val="1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466EB0E-E0F5-272C-9969-C2844A33B991}"/>
              </a:ext>
            </a:extLst>
          </p:cNvPr>
          <p:cNvSpPr txBox="1">
            <a:spLocks/>
          </p:cNvSpPr>
          <p:nvPr/>
        </p:nvSpPr>
        <p:spPr>
          <a:xfrm>
            <a:off x="209026" y="545283"/>
            <a:ext cx="10515600" cy="10207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haroni" panose="02010803020104030203" pitchFamily="2" charset="-79"/>
                <a:cs typeface="Aharoni" panose="02010803020104030203" pitchFamily="2" charset="-79"/>
              </a:rPr>
              <a:t>TOURISM</a:t>
            </a:r>
          </a:p>
        </p:txBody>
      </p:sp>
      <p:pic>
        <p:nvPicPr>
          <p:cNvPr id="6" name="Picture 5" descr="A person playing a video game&#10;&#10;Description automatically generated with medium confidence">
            <a:extLst>
              <a:ext uri="{FF2B5EF4-FFF2-40B4-BE49-F238E27FC236}">
                <a16:creationId xmlns:a16="http://schemas.microsoft.com/office/drawing/2014/main" id="{D700F4D8-A167-D4A1-0E71-AFF4C8586D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4731" y="2063693"/>
            <a:ext cx="2832683" cy="4249024"/>
          </a:xfrm>
          <a:prstGeom prst="rect">
            <a:avLst/>
          </a:prstGeom>
        </p:spPr>
      </p:pic>
      <p:pic>
        <p:nvPicPr>
          <p:cNvPr id="8" name="Picture 7" descr="A group of people playing golf&#10;&#10;Description automatically generated with medium confidence">
            <a:extLst>
              <a:ext uri="{FF2B5EF4-FFF2-40B4-BE49-F238E27FC236}">
                <a16:creationId xmlns:a16="http://schemas.microsoft.com/office/drawing/2014/main" id="{58B8CF76-AF17-22F6-2687-476214BD4F9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5018715" y="2063692"/>
            <a:ext cx="2089798" cy="1177099"/>
          </a:xfrm>
          <a:prstGeom prst="rect">
            <a:avLst/>
          </a:prstGeom>
        </p:spPr>
      </p:pic>
      <p:pic>
        <p:nvPicPr>
          <p:cNvPr id="10" name="Picture 9" descr="A picture containing grass, sky, outdoor, building&#10;&#10;Description automatically generated">
            <a:extLst>
              <a:ext uri="{FF2B5EF4-FFF2-40B4-BE49-F238E27FC236}">
                <a16:creationId xmlns:a16="http://schemas.microsoft.com/office/drawing/2014/main" id="{C92976AC-D8BC-2658-E656-D8C74C6E94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018715" y="4412176"/>
            <a:ext cx="3916260" cy="1900541"/>
          </a:xfrm>
          <a:prstGeom prst="rect">
            <a:avLst/>
          </a:prstGeom>
        </p:spPr>
      </p:pic>
      <p:sp>
        <p:nvSpPr>
          <p:cNvPr id="11" name="TextBox 10">
            <a:extLst>
              <a:ext uri="{FF2B5EF4-FFF2-40B4-BE49-F238E27FC236}">
                <a16:creationId xmlns:a16="http://schemas.microsoft.com/office/drawing/2014/main" id="{AAA970FB-8904-827E-25E4-A18D7E7484F6}"/>
              </a:ext>
            </a:extLst>
          </p:cNvPr>
          <p:cNvSpPr txBox="1"/>
          <p:nvPr/>
        </p:nvSpPr>
        <p:spPr>
          <a:xfrm>
            <a:off x="388175" y="2065400"/>
            <a:ext cx="4418717" cy="3693319"/>
          </a:xfrm>
          <a:prstGeom prst="rect">
            <a:avLst/>
          </a:prstGeom>
          <a:noFill/>
        </p:spPr>
        <p:txBody>
          <a:bodyPr wrap="square" rtlCol="0">
            <a:spAutoFit/>
          </a:bodyPr>
          <a:lstStyle/>
          <a:p>
            <a:r>
              <a:rPr lang="en-US" dirty="0"/>
              <a:t>Hundreds of tourists visit Eagle Pass each year from around the region to enjoy some of the attractions EP offers:</a:t>
            </a:r>
          </a:p>
          <a:p>
            <a:endParaRPr lang="en-US" dirty="0"/>
          </a:p>
          <a:p>
            <a:pPr marL="285750" indent="-285750">
              <a:buFont typeface="Arial" panose="020B0604020202020204" pitchFamily="34" charset="0"/>
              <a:buChar char="•"/>
            </a:pPr>
            <a:r>
              <a:rPr lang="en-US" dirty="0"/>
              <a:t>Kickapoo Lucky Eagle Casino</a:t>
            </a:r>
          </a:p>
          <a:p>
            <a:pPr marL="285750" indent="-285750">
              <a:buFont typeface="Arial" panose="020B0604020202020204" pitchFamily="34" charset="0"/>
              <a:buChar char="•"/>
            </a:pPr>
            <a:r>
              <a:rPr lang="en-US" dirty="0"/>
              <a:t>City of Eagle Pass Golf Course</a:t>
            </a:r>
          </a:p>
          <a:p>
            <a:pPr marL="285750" indent="-285750">
              <a:buFont typeface="Arial" panose="020B0604020202020204" pitchFamily="34" charset="0"/>
              <a:buChar char="•"/>
            </a:pPr>
            <a:r>
              <a:rPr lang="en-US" dirty="0"/>
              <a:t>City of Eagle Pass Sports Complex</a:t>
            </a:r>
          </a:p>
          <a:p>
            <a:pPr marL="285750" indent="-285750">
              <a:buFont typeface="Arial" panose="020B0604020202020204" pitchFamily="34" charset="0"/>
              <a:buChar char="•"/>
            </a:pPr>
            <a:r>
              <a:rPr lang="en-US" dirty="0"/>
              <a:t>Maverick County Lake</a:t>
            </a:r>
          </a:p>
          <a:p>
            <a:pPr marL="285750" indent="-285750">
              <a:buFont typeface="Arial" panose="020B0604020202020204" pitchFamily="34" charset="0"/>
              <a:buChar char="•"/>
            </a:pPr>
            <a:r>
              <a:rPr lang="en-US" dirty="0"/>
              <a:t>Rio Grande (Kayaking) </a:t>
            </a:r>
          </a:p>
          <a:p>
            <a:pPr marL="285750" indent="-285750">
              <a:buFont typeface="Arial" panose="020B0604020202020204" pitchFamily="34" charset="0"/>
              <a:buChar char="•"/>
            </a:pPr>
            <a:r>
              <a:rPr lang="en-US" dirty="0"/>
              <a:t>Downtown</a:t>
            </a:r>
          </a:p>
          <a:p>
            <a:pPr marL="285750" indent="-285750">
              <a:buFont typeface="Arial" panose="020B0604020202020204" pitchFamily="34" charset="0"/>
              <a:buChar char="•"/>
            </a:pPr>
            <a:r>
              <a:rPr lang="en-US" dirty="0"/>
              <a:t>Piedras Negras</a:t>
            </a:r>
          </a:p>
          <a:p>
            <a:pPr marL="285750" indent="-285750">
              <a:buFont typeface="Arial" panose="020B0604020202020204" pitchFamily="34" charset="0"/>
              <a:buChar char="•"/>
            </a:pPr>
            <a:endParaRPr lang="en-US" dirty="0"/>
          </a:p>
          <a:p>
            <a:r>
              <a:rPr lang="en-US" dirty="0"/>
              <a:t>  </a:t>
            </a:r>
          </a:p>
        </p:txBody>
      </p:sp>
      <p:pic>
        <p:nvPicPr>
          <p:cNvPr id="13" name="Picture 12" descr="A group of people rowing a boat&#10;&#10;Description automatically generated with medium confidence">
            <a:extLst>
              <a:ext uri="{FF2B5EF4-FFF2-40B4-BE49-F238E27FC236}">
                <a16:creationId xmlns:a16="http://schemas.microsoft.com/office/drawing/2014/main" id="{ACF17C24-15AF-4DA7-FC41-29B29E4D4A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8269" y="3126951"/>
            <a:ext cx="1716706" cy="1142613"/>
          </a:xfrm>
          <a:prstGeom prst="rect">
            <a:avLst/>
          </a:prstGeom>
        </p:spPr>
      </p:pic>
      <p:pic>
        <p:nvPicPr>
          <p:cNvPr id="15" name="Picture 14" descr="A picture containing person, person, crowd&#10;&#10;Description automatically generated">
            <a:extLst>
              <a:ext uri="{FF2B5EF4-FFF2-40B4-BE49-F238E27FC236}">
                <a16:creationId xmlns:a16="http://schemas.microsoft.com/office/drawing/2014/main" id="{09F1854F-B9D9-8FFA-848F-124F97D9D4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018716" y="3383403"/>
            <a:ext cx="2089798" cy="886160"/>
          </a:xfrm>
          <a:prstGeom prst="rect">
            <a:avLst/>
          </a:prstGeom>
        </p:spPr>
      </p:pic>
      <p:pic>
        <p:nvPicPr>
          <p:cNvPr id="17" name="Picture 16" descr="A group of people on a stage&#10;&#10;Description automatically generated with medium confidence">
            <a:extLst>
              <a:ext uri="{FF2B5EF4-FFF2-40B4-BE49-F238E27FC236}">
                <a16:creationId xmlns:a16="http://schemas.microsoft.com/office/drawing/2014/main" id="{64EEF590-3FB9-0EE8-F95C-41B2ECB6835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218269" y="2063692"/>
            <a:ext cx="1715103" cy="920647"/>
          </a:xfrm>
          <a:prstGeom prst="rect">
            <a:avLst/>
          </a:prstGeom>
        </p:spPr>
      </p:pic>
    </p:spTree>
    <p:extLst>
      <p:ext uri="{BB962C8B-B14F-4D97-AF65-F5344CB8AC3E}">
        <p14:creationId xmlns:p14="http://schemas.microsoft.com/office/powerpoint/2010/main" val="1719619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0B79E7-F132-BC56-2813-B107E0FD13BD}"/>
              </a:ext>
            </a:extLst>
          </p:cNvPr>
          <p:cNvSpPr/>
          <p:nvPr/>
        </p:nvSpPr>
        <p:spPr>
          <a:xfrm>
            <a:off x="0" y="0"/>
            <a:ext cx="12192000" cy="1423444"/>
          </a:xfrm>
          <a:prstGeom prst="rect">
            <a:avLst/>
          </a:prstGeom>
          <a:solidFill>
            <a:srgbClr val="1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EA8D805-76EA-9B82-8D8B-374BFEEBA44A}"/>
              </a:ext>
            </a:extLst>
          </p:cNvPr>
          <p:cNvSpPr txBox="1">
            <a:spLocks/>
          </p:cNvSpPr>
          <p:nvPr/>
        </p:nvSpPr>
        <p:spPr>
          <a:xfrm>
            <a:off x="209026" y="545283"/>
            <a:ext cx="10515600" cy="10207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haroni" panose="02010803020104030203" pitchFamily="2" charset="-79"/>
                <a:cs typeface="Aharoni" panose="02010803020104030203" pitchFamily="2" charset="-79"/>
              </a:rPr>
              <a:t>INTERNATIONAL TRADE</a:t>
            </a:r>
          </a:p>
        </p:txBody>
      </p:sp>
      <p:sp>
        <p:nvSpPr>
          <p:cNvPr id="4" name="TextBox 3">
            <a:extLst>
              <a:ext uri="{FF2B5EF4-FFF2-40B4-BE49-F238E27FC236}">
                <a16:creationId xmlns:a16="http://schemas.microsoft.com/office/drawing/2014/main" id="{4BEAE58A-6631-3590-8138-A6601137636E}"/>
              </a:ext>
            </a:extLst>
          </p:cNvPr>
          <p:cNvSpPr txBox="1"/>
          <p:nvPr/>
        </p:nvSpPr>
        <p:spPr>
          <a:xfrm>
            <a:off x="388175" y="2065400"/>
            <a:ext cx="4418717" cy="3693319"/>
          </a:xfrm>
          <a:prstGeom prst="rect">
            <a:avLst/>
          </a:prstGeom>
          <a:noFill/>
        </p:spPr>
        <p:txBody>
          <a:bodyPr wrap="square" rtlCol="0">
            <a:spAutoFit/>
          </a:bodyPr>
          <a:lstStyle/>
          <a:p>
            <a:r>
              <a:rPr lang="en-US" dirty="0"/>
              <a:t>The Port of Eagle Pass processed $33 Billion in trade and placed 35</a:t>
            </a:r>
            <a:r>
              <a:rPr lang="en-US" baseline="30000" dirty="0"/>
              <a:t>th</a:t>
            </a:r>
            <a:r>
              <a:rPr lang="en-US" dirty="0"/>
              <a:t> among all US ports (air, land and sea)</a:t>
            </a:r>
          </a:p>
          <a:p>
            <a:endParaRPr lang="en-US" dirty="0"/>
          </a:p>
          <a:p>
            <a:r>
              <a:rPr lang="en-US" dirty="0"/>
              <a:t>$23 Billion in imports</a:t>
            </a:r>
          </a:p>
          <a:p>
            <a:r>
              <a:rPr lang="en-US" dirty="0"/>
              <a:t>$20 Billion in exports</a:t>
            </a:r>
          </a:p>
          <a:p>
            <a:endParaRPr lang="en-US" dirty="0"/>
          </a:p>
          <a:p>
            <a:r>
              <a:rPr lang="en-US" dirty="0"/>
              <a:t>Roughly 800 commercial trucks and 1,000 rail cars pass through the Port of Eagle Pass each day, along with 8,000 personal vehicles and 1,000 pedestrians. </a:t>
            </a:r>
          </a:p>
          <a:p>
            <a:pPr marL="285750" indent="-285750">
              <a:buFont typeface="Arial" panose="020B0604020202020204" pitchFamily="34" charset="0"/>
              <a:buChar char="•"/>
            </a:pPr>
            <a:endParaRPr lang="en-US" dirty="0"/>
          </a:p>
          <a:p>
            <a:r>
              <a:rPr lang="en-US" dirty="0"/>
              <a:t>  </a:t>
            </a:r>
          </a:p>
        </p:txBody>
      </p:sp>
      <p:pic>
        <p:nvPicPr>
          <p:cNvPr id="6" name="Picture 5" descr="A truck parked in a parking lot&#10;&#10;Description automatically generated with medium confidence">
            <a:extLst>
              <a:ext uri="{FF2B5EF4-FFF2-40B4-BE49-F238E27FC236}">
                <a16:creationId xmlns:a16="http://schemas.microsoft.com/office/drawing/2014/main" id="{206BA5E6-0D9D-62B8-EE8D-EE2E57D03B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3259" y="2111339"/>
            <a:ext cx="2530566" cy="1423444"/>
          </a:xfrm>
          <a:prstGeom prst="rect">
            <a:avLst/>
          </a:prstGeom>
        </p:spPr>
      </p:pic>
      <p:pic>
        <p:nvPicPr>
          <p:cNvPr id="7" name="Picture 6">
            <a:extLst>
              <a:ext uri="{FF2B5EF4-FFF2-40B4-BE49-F238E27FC236}">
                <a16:creationId xmlns:a16="http://schemas.microsoft.com/office/drawing/2014/main" id="{FA9CF4DC-1DAA-1334-AF65-A44600D67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726" y="2111339"/>
            <a:ext cx="3737573" cy="2787832"/>
          </a:xfrm>
          <a:prstGeom prst="rect">
            <a:avLst/>
          </a:prstGeom>
        </p:spPr>
      </p:pic>
      <p:pic>
        <p:nvPicPr>
          <p:cNvPr id="8" name="Picture 7">
            <a:extLst>
              <a:ext uri="{FF2B5EF4-FFF2-40B4-BE49-F238E27FC236}">
                <a16:creationId xmlns:a16="http://schemas.microsoft.com/office/drawing/2014/main" id="{CC4A2B99-C174-046C-B228-BBB4F82378A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233164" y="3680346"/>
            <a:ext cx="2570661" cy="1635853"/>
          </a:xfrm>
          <a:prstGeom prst="rect">
            <a:avLst/>
          </a:prstGeom>
        </p:spPr>
      </p:pic>
      <p:pic>
        <p:nvPicPr>
          <p:cNvPr id="9" name="Picture 8">
            <a:extLst>
              <a:ext uri="{FF2B5EF4-FFF2-40B4-BE49-F238E27FC236}">
                <a16:creationId xmlns:a16="http://schemas.microsoft.com/office/drawing/2014/main" id="{F76CB858-1CC4-B08E-68D0-D672273C697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334725" y="5025004"/>
            <a:ext cx="3737573" cy="1635853"/>
          </a:xfrm>
          <a:prstGeom prst="rect">
            <a:avLst/>
          </a:prstGeom>
        </p:spPr>
      </p:pic>
      <p:pic>
        <p:nvPicPr>
          <p:cNvPr id="10" name="Picture 9">
            <a:extLst>
              <a:ext uri="{FF2B5EF4-FFF2-40B4-BE49-F238E27FC236}">
                <a16:creationId xmlns:a16="http://schemas.microsoft.com/office/drawing/2014/main" id="{3DFBEC02-66A4-0B6E-2E10-EF48A34D940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233163" y="5469622"/>
            <a:ext cx="2570661" cy="1191235"/>
          </a:xfrm>
          <a:prstGeom prst="rect">
            <a:avLst/>
          </a:prstGeom>
        </p:spPr>
      </p:pic>
    </p:spTree>
    <p:extLst>
      <p:ext uri="{BB962C8B-B14F-4D97-AF65-F5344CB8AC3E}">
        <p14:creationId xmlns:p14="http://schemas.microsoft.com/office/powerpoint/2010/main" val="3292141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ainting a building&#10;&#10;Description automatically generated with low confidence">
            <a:extLst>
              <a:ext uri="{FF2B5EF4-FFF2-40B4-BE49-F238E27FC236}">
                <a16:creationId xmlns:a16="http://schemas.microsoft.com/office/drawing/2014/main" id="{C068560F-918D-6CB3-DC5C-D1E66FAAC8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1713" y="1806551"/>
            <a:ext cx="3819652" cy="2547230"/>
          </a:xfrm>
          <a:prstGeom prst="rect">
            <a:avLst/>
          </a:prstGeom>
        </p:spPr>
      </p:pic>
      <p:sp>
        <p:nvSpPr>
          <p:cNvPr id="2" name="Rectangle 1">
            <a:extLst>
              <a:ext uri="{FF2B5EF4-FFF2-40B4-BE49-F238E27FC236}">
                <a16:creationId xmlns:a16="http://schemas.microsoft.com/office/drawing/2014/main" id="{EAC0BA27-8F77-EDB5-7DF8-C37EBF62C93A}"/>
              </a:ext>
            </a:extLst>
          </p:cNvPr>
          <p:cNvSpPr/>
          <p:nvPr/>
        </p:nvSpPr>
        <p:spPr>
          <a:xfrm>
            <a:off x="0" y="0"/>
            <a:ext cx="12192000" cy="1423444"/>
          </a:xfrm>
          <a:prstGeom prst="rect">
            <a:avLst/>
          </a:prstGeom>
          <a:solidFill>
            <a:srgbClr val="1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3FF4CA9-CB16-A60E-E5AF-8613D6E0ED62}"/>
              </a:ext>
            </a:extLst>
          </p:cNvPr>
          <p:cNvSpPr txBox="1">
            <a:spLocks/>
          </p:cNvSpPr>
          <p:nvPr/>
        </p:nvSpPr>
        <p:spPr>
          <a:xfrm>
            <a:off x="209026" y="545283"/>
            <a:ext cx="10515600" cy="10207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haroni" panose="02010803020104030203" pitchFamily="2" charset="-79"/>
                <a:cs typeface="Aharoni" panose="02010803020104030203" pitchFamily="2" charset="-79"/>
              </a:rPr>
              <a:t>DOWNTOWN REDEVELOPMENT</a:t>
            </a:r>
          </a:p>
        </p:txBody>
      </p:sp>
      <p:sp>
        <p:nvSpPr>
          <p:cNvPr id="6" name="TextBox 5">
            <a:extLst>
              <a:ext uri="{FF2B5EF4-FFF2-40B4-BE49-F238E27FC236}">
                <a16:creationId xmlns:a16="http://schemas.microsoft.com/office/drawing/2014/main" id="{3ABC45BE-151B-C076-9C87-294D95F7078F}"/>
              </a:ext>
            </a:extLst>
          </p:cNvPr>
          <p:cNvSpPr txBox="1"/>
          <p:nvPr/>
        </p:nvSpPr>
        <p:spPr>
          <a:xfrm>
            <a:off x="379786" y="1806551"/>
            <a:ext cx="4933082" cy="3970318"/>
          </a:xfrm>
          <a:prstGeom prst="rect">
            <a:avLst/>
          </a:prstGeom>
          <a:noFill/>
        </p:spPr>
        <p:txBody>
          <a:bodyPr wrap="square" rtlCol="0">
            <a:spAutoFit/>
          </a:bodyPr>
          <a:lstStyle/>
          <a:p>
            <a:r>
              <a:rPr lang="en-US" dirty="0"/>
              <a:t>The City is finalizing the downtown master plan but has made great strides with catalytic projects. These include opening the new Arts &amp; Culture Center, design of the city’s first business incubator, creation of new murals, multiple annual events (4</a:t>
            </a:r>
            <a:r>
              <a:rPr lang="en-US" baseline="30000" dirty="0"/>
              <a:t>th</a:t>
            </a:r>
            <a:r>
              <a:rPr lang="en-US" dirty="0"/>
              <a:t> of July Celebration, Dog Days of Summer, Fall Cook Off, Christmas lights decoration, </a:t>
            </a:r>
            <a:r>
              <a:rPr lang="en-US" i="1" dirty="0" err="1"/>
              <a:t>Dia</a:t>
            </a:r>
            <a:r>
              <a:rPr lang="en-US" i="1" dirty="0"/>
              <a:t> de Los Muertos </a:t>
            </a:r>
            <a:r>
              <a:rPr lang="en-US" dirty="0"/>
              <a:t>Celebration and many more)</a:t>
            </a:r>
          </a:p>
          <a:p>
            <a:endParaRPr lang="en-US" dirty="0"/>
          </a:p>
          <a:p>
            <a:r>
              <a:rPr lang="en-US" dirty="0"/>
              <a:t>The City’s Economic Development Department also offers incentives through it’s Main Street Program for new and small businesses that relocate to the area. </a:t>
            </a:r>
          </a:p>
          <a:p>
            <a:r>
              <a:rPr lang="en-US" dirty="0"/>
              <a:t>  </a:t>
            </a:r>
          </a:p>
        </p:txBody>
      </p:sp>
      <p:pic>
        <p:nvPicPr>
          <p:cNvPr id="8" name="Picture 7" descr="A group of people on a stage&#10;&#10;Description automatically generated with medium confidence">
            <a:extLst>
              <a:ext uri="{FF2B5EF4-FFF2-40B4-BE49-F238E27FC236}">
                <a16:creationId xmlns:a16="http://schemas.microsoft.com/office/drawing/2014/main" id="{9DFACCBD-871C-6D06-A02F-9C6B615D3B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41713" y="4475528"/>
            <a:ext cx="3819652" cy="1837189"/>
          </a:xfrm>
          <a:prstGeom prst="rect">
            <a:avLst/>
          </a:prstGeom>
        </p:spPr>
      </p:pic>
      <p:pic>
        <p:nvPicPr>
          <p:cNvPr id="10" name="Picture 9" descr="A group of people sitting in a room&#10;&#10;Description automatically generated with medium confidence">
            <a:extLst>
              <a:ext uri="{FF2B5EF4-FFF2-40B4-BE49-F238E27FC236}">
                <a16:creationId xmlns:a16="http://schemas.microsoft.com/office/drawing/2014/main" id="{F5960AF6-0A3A-3A46-E040-E9ACE3D6D7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0675" y="2543858"/>
            <a:ext cx="2413231" cy="1809923"/>
          </a:xfrm>
          <a:prstGeom prst="rect">
            <a:avLst/>
          </a:prstGeom>
        </p:spPr>
      </p:pic>
      <p:pic>
        <p:nvPicPr>
          <p:cNvPr id="12" name="Picture 11" descr="A picture containing skating, person, night, dark&#10;&#10;Description automatically generated">
            <a:extLst>
              <a:ext uri="{FF2B5EF4-FFF2-40B4-BE49-F238E27FC236}">
                <a16:creationId xmlns:a16="http://schemas.microsoft.com/office/drawing/2014/main" id="{72B7E6B2-B601-1CB6-7DA5-266A34406D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59621" y="4475528"/>
            <a:ext cx="1774285" cy="1837189"/>
          </a:xfrm>
          <a:prstGeom prst="rect">
            <a:avLst/>
          </a:prstGeom>
        </p:spPr>
      </p:pic>
    </p:spTree>
    <p:extLst>
      <p:ext uri="{BB962C8B-B14F-4D97-AF65-F5344CB8AC3E}">
        <p14:creationId xmlns:p14="http://schemas.microsoft.com/office/powerpoint/2010/main" val="1274278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555652-A2E0-C17B-ED01-53A62271361A}"/>
              </a:ext>
            </a:extLst>
          </p:cNvPr>
          <p:cNvSpPr/>
          <p:nvPr/>
        </p:nvSpPr>
        <p:spPr>
          <a:xfrm>
            <a:off x="0" y="0"/>
            <a:ext cx="12192000" cy="1423444"/>
          </a:xfrm>
          <a:prstGeom prst="rect">
            <a:avLst/>
          </a:prstGeom>
          <a:solidFill>
            <a:srgbClr val="1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5F4ED83-2CA8-FE58-C8D8-75C59E46E88E}"/>
              </a:ext>
            </a:extLst>
          </p:cNvPr>
          <p:cNvSpPr txBox="1">
            <a:spLocks/>
          </p:cNvSpPr>
          <p:nvPr/>
        </p:nvSpPr>
        <p:spPr>
          <a:xfrm>
            <a:off x="209026" y="545283"/>
            <a:ext cx="10515600" cy="10207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haroni" panose="02010803020104030203" pitchFamily="2" charset="-79"/>
                <a:cs typeface="Aharoni" panose="02010803020104030203" pitchFamily="2" charset="-79"/>
              </a:rPr>
              <a:t>SAFETY</a:t>
            </a:r>
          </a:p>
        </p:txBody>
      </p:sp>
      <p:pic>
        <p:nvPicPr>
          <p:cNvPr id="5" name="Picture 4" descr="A picture containing outdoor, water, person&#10;&#10;Description automatically generated">
            <a:extLst>
              <a:ext uri="{FF2B5EF4-FFF2-40B4-BE49-F238E27FC236}">
                <a16:creationId xmlns:a16="http://schemas.microsoft.com/office/drawing/2014/main" id="{43FDF6EC-6E9C-F88E-4512-6CDECF041B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36359" y="1703027"/>
            <a:ext cx="4764947" cy="4769079"/>
          </a:xfrm>
          <a:prstGeom prst="rect">
            <a:avLst/>
          </a:prstGeom>
        </p:spPr>
      </p:pic>
      <p:sp>
        <p:nvSpPr>
          <p:cNvPr id="6" name="TextBox 5">
            <a:extLst>
              <a:ext uri="{FF2B5EF4-FFF2-40B4-BE49-F238E27FC236}">
                <a16:creationId xmlns:a16="http://schemas.microsoft.com/office/drawing/2014/main" id="{BF12D8AB-96FC-94A5-2474-3EB74CBBE8DD}"/>
              </a:ext>
            </a:extLst>
          </p:cNvPr>
          <p:cNvSpPr txBox="1"/>
          <p:nvPr/>
        </p:nvSpPr>
        <p:spPr>
          <a:xfrm>
            <a:off x="388175" y="2065400"/>
            <a:ext cx="4418717" cy="2585323"/>
          </a:xfrm>
          <a:prstGeom prst="rect">
            <a:avLst/>
          </a:prstGeom>
          <a:noFill/>
        </p:spPr>
        <p:txBody>
          <a:bodyPr wrap="square" rtlCol="0">
            <a:spAutoFit/>
          </a:bodyPr>
          <a:lstStyle/>
          <a:p>
            <a:r>
              <a:rPr lang="en-US" dirty="0"/>
              <a:t>The Port of Eagle Pass remains one of the safest borders between the U.S. and Mexico with federal, state and local law enforcement agencies stationed in Eagle Pass.</a:t>
            </a:r>
          </a:p>
          <a:p>
            <a:endParaRPr lang="en-US" dirty="0"/>
          </a:p>
          <a:p>
            <a:r>
              <a:rPr lang="en-US" dirty="0"/>
              <a:t>Piedras Negras is among the safest border cities in Mexico</a:t>
            </a:r>
          </a:p>
          <a:p>
            <a:pPr marL="285750" indent="-285750">
              <a:buFont typeface="Arial" panose="020B0604020202020204" pitchFamily="34" charset="0"/>
              <a:buChar char="•"/>
            </a:pPr>
            <a:endParaRPr lang="en-US" dirty="0"/>
          </a:p>
          <a:p>
            <a:r>
              <a:rPr lang="en-US" dirty="0"/>
              <a:t>  </a:t>
            </a:r>
          </a:p>
        </p:txBody>
      </p:sp>
    </p:spTree>
    <p:extLst>
      <p:ext uri="{BB962C8B-B14F-4D97-AF65-F5344CB8AC3E}">
        <p14:creationId xmlns:p14="http://schemas.microsoft.com/office/powerpoint/2010/main" val="1222502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D69422-B2CA-FF6A-3499-2C8898FDE920}"/>
              </a:ext>
            </a:extLst>
          </p:cNvPr>
          <p:cNvSpPr/>
          <p:nvPr/>
        </p:nvSpPr>
        <p:spPr>
          <a:xfrm>
            <a:off x="0" y="0"/>
            <a:ext cx="12192000" cy="1423444"/>
          </a:xfrm>
          <a:prstGeom prst="rect">
            <a:avLst/>
          </a:prstGeom>
          <a:solidFill>
            <a:srgbClr val="1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862AAC7-85AA-1261-8782-0FE1245D8C1A}"/>
              </a:ext>
            </a:extLst>
          </p:cNvPr>
          <p:cNvSpPr txBox="1">
            <a:spLocks/>
          </p:cNvSpPr>
          <p:nvPr/>
        </p:nvSpPr>
        <p:spPr>
          <a:xfrm>
            <a:off x="209026" y="545283"/>
            <a:ext cx="10515600" cy="10207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haroni" panose="02010803020104030203" pitchFamily="2" charset="-79"/>
                <a:cs typeface="Aharoni" panose="02010803020104030203" pitchFamily="2" charset="-79"/>
              </a:rPr>
              <a:t>NEW BUSINESSES</a:t>
            </a:r>
          </a:p>
        </p:txBody>
      </p:sp>
      <p:pic>
        <p:nvPicPr>
          <p:cNvPr id="4" name="Picture 3">
            <a:extLst>
              <a:ext uri="{FF2B5EF4-FFF2-40B4-BE49-F238E27FC236}">
                <a16:creationId xmlns:a16="http://schemas.microsoft.com/office/drawing/2014/main" id="{C0EC07AF-22F4-A28F-42F9-114709D3F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264" y="2273785"/>
            <a:ext cx="1849140" cy="1872254"/>
          </a:xfrm>
          <a:prstGeom prst="rect">
            <a:avLst/>
          </a:prstGeom>
        </p:spPr>
      </p:pic>
      <p:pic>
        <p:nvPicPr>
          <p:cNvPr id="5" name="Picture 4">
            <a:extLst>
              <a:ext uri="{FF2B5EF4-FFF2-40B4-BE49-F238E27FC236}">
                <a16:creationId xmlns:a16="http://schemas.microsoft.com/office/drawing/2014/main" id="{641D1FCE-1F7A-2EC5-8EE8-494BB1958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777" y="1968727"/>
            <a:ext cx="2557986" cy="909506"/>
          </a:xfrm>
          <a:prstGeom prst="rect">
            <a:avLst/>
          </a:prstGeom>
        </p:spPr>
      </p:pic>
      <p:pic>
        <p:nvPicPr>
          <p:cNvPr id="6" name="Picture 5">
            <a:extLst>
              <a:ext uri="{FF2B5EF4-FFF2-40B4-BE49-F238E27FC236}">
                <a16:creationId xmlns:a16="http://schemas.microsoft.com/office/drawing/2014/main" id="{B84F2B0C-7DB2-C7BB-93CD-ECF4B9D25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2334" y="3389782"/>
            <a:ext cx="2422292" cy="1134440"/>
          </a:xfrm>
          <a:prstGeom prst="rect">
            <a:avLst/>
          </a:prstGeom>
        </p:spPr>
      </p:pic>
      <p:pic>
        <p:nvPicPr>
          <p:cNvPr id="8" name="Picture 7">
            <a:extLst>
              <a:ext uri="{FF2B5EF4-FFF2-40B4-BE49-F238E27FC236}">
                <a16:creationId xmlns:a16="http://schemas.microsoft.com/office/drawing/2014/main" id="{F9CE1A5E-AC13-6A00-49C1-D58EFED3C0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2024" y="4701959"/>
            <a:ext cx="1689683" cy="1689683"/>
          </a:xfrm>
          <a:prstGeom prst="rect">
            <a:avLst/>
          </a:prstGeom>
        </p:spPr>
      </p:pic>
      <p:pic>
        <p:nvPicPr>
          <p:cNvPr id="10" name="Picture 9">
            <a:extLst>
              <a:ext uri="{FF2B5EF4-FFF2-40B4-BE49-F238E27FC236}">
                <a16:creationId xmlns:a16="http://schemas.microsoft.com/office/drawing/2014/main" id="{583BEC6C-1D3C-4B83-EA39-87CA4A60E2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9694" y="4611847"/>
            <a:ext cx="1849140" cy="723576"/>
          </a:xfrm>
          <a:prstGeom prst="rect">
            <a:avLst/>
          </a:prstGeom>
        </p:spPr>
      </p:pic>
      <p:sp>
        <p:nvSpPr>
          <p:cNvPr id="11" name="TextBox 10">
            <a:extLst>
              <a:ext uri="{FF2B5EF4-FFF2-40B4-BE49-F238E27FC236}">
                <a16:creationId xmlns:a16="http://schemas.microsoft.com/office/drawing/2014/main" id="{C5DF33E3-3469-9EA5-5951-99B5DC97702A}"/>
              </a:ext>
            </a:extLst>
          </p:cNvPr>
          <p:cNvSpPr txBox="1"/>
          <p:nvPr/>
        </p:nvSpPr>
        <p:spPr>
          <a:xfrm>
            <a:off x="388175" y="2065400"/>
            <a:ext cx="4418717" cy="4247317"/>
          </a:xfrm>
          <a:prstGeom prst="rect">
            <a:avLst/>
          </a:prstGeom>
          <a:noFill/>
        </p:spPr>
        <p:txBody>
          <a:bodyPr wrap="square" rtlCol="0">
            <a:spAutoFit/>
          </a:bodyPr>
          <a:lstStyle/>
          <a:p>
            <a:r>
              <a:rPr lang="en-US" dirty="0"/>
              <a:t>Eagle Pass has seen a recent surge in interest for new businesses. Over the last 12 months, new businesses are calling Eagle Pass home, these include Starbucks, Harbor Freight, Home 2 Suites, La </a:t>
            </a:r>
            <a:r>
              <a:rPr lang="en-US" dirty="0" err="1"/>
              <a:t>Michoacana</a:t>
            </a:r>
            <a:r>
              <a:rPr lang="en-US" dirty="0"/>
              <a:t>, Smoothie King, and two more hotels to be announced before the end of  2022.</a:t>
            </a:r>
          </a:p>
          <a:p>
            <a:endParaRPr lang="en-US" dirty="0"/>
          </a:p>
          <a:p>
            <a:r>
              <a:rPr lang="en-US" dirty="0"/>
              <a:t>The City and the County have partnered up to offer matching incentives with the use of Chapter 380 and 381. The City’s newly created economic development department can assist new investors in the process. </a:t>
            </a:r>
          </a:p>
          <a:p>
            <a:pPr marL="285750" indent="-285750">
              <a:buFont typeface="Arial" panose="020B0604020202020204" pitchFamily="34" charset="0"/>
              <a:buChar char="•"/>
            </a:pPr>
            <a:endParaRPr lang="en-US" dirty="0"/>
          </a:p>
          <a:p>
            <a:r>
              <a:rPr lang="en-US" dirty="0"/>
              <a:t>  </a:t>
            </a:r>
          </a:p>
        </p:txBody>
      </p:sp>
    </p:spTree>
    <p:extLst>
      <p:ext uri="{BB962C8B-B14F-4D97-AF65-F5344CB8AC3E}">
        <p14:creationId xmlns:p14="http://schemas.microsoft.com/office/powerpoint/2010/main" val="1859832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453</Words>
  <Application>Microsoft Office PowerPoint</Application>
  <PresentationFormat>Widescreen</PresentationFormat>
  <Paragraphs>55</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Aharoni</vt:lpstr>
      <vt:lpstr>Arial</vt:lpstr>
      <vt:lpstr>Calibri</vt:lpstr>
      <vt:lpstr>Calibri Light</vt:lpstr>
      <vt:lpstr>Office Theme</vt:lpstr>
      <vt:lpstr>City of Eagle Pass</vt:lpstr>
      <vt:lpstr>POPULATION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Eagle Pass</dc:title>
  <dc:creator>Arturo marquez</dc:creator>
  <cp:lastModifiedBy>jkiely114@gmail.com</cp:lastModifiedBy>
  <cp:revision>5</cp:revision>
  <dcterms:created xsi:type="dcterms:W3CDTF">2022-09-14T21:59:57Z</dcterms:created>
  <dcterms:modified xsi:type="dcterms:W3CDTF">2022-09-15T21:41:17Z</dcterms:modified>
</cp:coreProperties>
</file>