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486" r:id="rId5"/>
    <p:sldId id="278" r:id="rId6"/>
    <p:sldId id="274" r:id="rId7"/>
    <p:sldId id="276" r:id="rId8"/>
    <p:sldId id="267" r:id="rId9"/>
    <p:sldId id="266" r:id="rId10"/>
    <p:sldId id="271" r:id="rId11"/>
    <p:sldId id="262" r:id="rId12"/>
    <p:sldId id="259"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9" autoAdjust="0"/>
    <p:restoredTop sz="94660"/>
  </p:normalViewPr>
  <p:slideViewPr>
    <p:cSldViewPr snapToGrid="0">
      <p:cViewPr varScale="1">
        <p:scale>
          <a:sx n="82" d="100"/>
          <a:sy n="82" d="100"/>
        </p:scale>
        <p:origin x="1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55B8-AE96-44AC-A877-8A7A1426DA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9B9928-013E-41DC-97C6-036510003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9D28D3-14CB-489F-B8D1-DA4480E502D1}"/>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5" name="Footer Placeholder 4">
            <a:extLst>
              <a:ext uri="{FF2B5EF4-FFF2-40B4-BE49-F238E27FC236}">
                <a16:creationId xmlns:a16="http://schemas.microsoft.com/office/drawing/2014/main" id="{3436C952-2FF4-4BD4-ADB0-AF55261F3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EB102-FF19-463F-91A0-762DE1039284}"/>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273461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C4D1-8B80-4BA7-BEA9-40E72BB39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D98F2D-8925-4266-AC4F-04AE911F7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2A17F-2687-4946-8460-A7AA46E52706}"/>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5" name="Footer Placeholder 4">
            <a:extLst>
              <a:ext uri="{FF2B5EF4-FFF2-40B4-BE49-F238E27FC236}">
                <a16:creationId xmlns:a16="http://schemas.microsoft.com/office/drawing/2014/main" id="{E97D4D55-D8AE-412A-8645-62BDBF680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9CEEA-DBDE-4BBC-B12F-5790B8859627}"/>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325790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A92A77-F4D5-4D41-8870-90350EDD1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8402D2-6E46-4ABE-B9FF-28881FCB61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25958-6632-4E1F-8893-8708DC0A833D}"/>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5" name="Footer Placeholder 4">
            <a:extLst>
              <a:ext uri="{FF2B5EF4-FFF2-40B4-BE49-F238E27FC236}">
                <a16:creationId xmlns:a16="http://schemas.microsoft.com/office/drawing/2014/main" id="{FFDE2976-DE5E-4B95-B0F0-D3EC6595C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B8DC2-687D-49CD-B9CC-E7C05C9960EA}"/>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397270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F1A4-194E-473F-9C85-69AD463023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19496-C452-4C0F-820D-85B24137A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7D17F-C591-4B08-89B4-C2EFD7B2C5C7}"/>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5" name="Footer Placeholder 4">
            <a:extLst>
              <a:ext uri="{FF2B5EF4-FFF2-40B4-BE49-F238E27FC236}">
                <a16:creationId xmlns:a16="http://schemas.microsoft.com/office/drawing/2014/main" id="{D8F05A8E-5E4F-4FD4-98E8-04970DD59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28D9-1AB0-441A-A8CD-E9F369499A9C}"/>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268040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9355-D136-4371-8A68-FCB0014F7D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80FF9-5E5A-405D-84B9-07B8C2C26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DDBBAB-E078-4272-8B7E-E4F6D33C6B53}"/>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5" name="Footer Placeholder 4">
            <a:extLst>
              <a:ext uri="{FF2B5EF4-FFF2-40B4-BE49-F238E27FC236}">
                <a16:creationId xmlns:a16="http://schemas.microsoft.com/office/drawing/2014/main" id="{93486E36-B584-4BCE-BAEB-AEC7A1AD2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CE7AE-FB4A-4F85-991D-B3F44D25E200}"/>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152983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AC5E-76B3-4698-A788-14163CA8D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0D6B2-DEEF-4A78-B7DC-9FD6247D85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BD9741-670B-48F7-8496-5A81AE5648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CDE37-29D1-4D4F-A6A5-F6A7C3AF416C}"/>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6" name="Footer Placeholder 5">
            <a:extLst>
              <a:ext uri="{FF2B5EF4-FFF2-40B4-BE49-F238E27FC236}">
                <a16:creationId xmlns:a16="http://schemas.microsoft.com/office/drawing/2014/main" id="{4EF3660F-5B04-4789-AC53-C878538C3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6AEBC-3530-4728-B0A5-F3E4A2D1FCF0}"/>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175356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7F2B-E1E4-4397-A2B9-4702B3A3C9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EC018A-DE2E-48A0-956E-D8F684D957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CC2FD-22FF-46D3-828D-43A5DD7FF1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6DB20-2810-46AA-B481-1A808D6CC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45E785-32B2-48B8-9B69-08C684F8D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1BDC4-4C27-4DEC-B0A3-E5A553133543}"/>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8" name="Footer Placeholder 7">
            <a:extLst>
              <a:ext uri="{FF2B5EF4-FFF2-40B4-BE49-F238E27FC236}">
                <a16:creationId xmlns:a16="http://schemas.microsoft.com/office/drawing/2014/main" id="{91B769F1-18D9-4E70-87AA-B0341D1B8F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A2D88-5D84-4C72-AA89-B8C7F2C7E89B}"/>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154800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A16B-48C5-4EE5-A19B-ED7A96D5B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1DC931-C08F-4AAC-81ED-D863841D7E90}"/>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4" name="Footer Placeholder 3">
            <a:extLst>
              <a:ext uri="{FF2B5EF4-FFF2-40B4-BE49-F238E27FC236}">
                <a16:creationId xmlns:a16="http://schemas.microsoft.com/office/drawing/2014/main" id="{65E02CA3-915E-49A8-AE02-333E5C00D3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2E05B5-3CA2-4554-801D-F14E51DBD43D}"/>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182505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8757B-87C6-4BCF-A5B4-18E3715B62B9}"/>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3" name="Footer Placeholder 2">
            <a:extLst>
              <a:ext uri="{FF2B5EF4-FFF2-40B4-BE49-F238E27FC236}">
                <a16:creationId xmlns:a16="http://schemas.microsoft.com/office/drawing/2014/main" id="{1F7CA7DC-B789-4EC3-8F41-510084A11C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D07AD-ED02-4B8E-A6AE-8806DAD9DF50}"/>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44151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47E0-8F9D-492E-8A0A-B9B84AD64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B1299B-3331-4520-B74C-6B7243056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F990E5-F449-45B8-B0A7-0BF46A27B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D938D-8DE8-49A3-80B0-F1331E0D1441}"/>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6" name="Footer Placeholder 5">
            <a:extLst>
              <a:ext uri="{FF2B5EF4-FFF2-40B4-BE49-F238E27FC236}">
                <a16:creationId xmlns:a16="http://schemas.microsoft.com/office/drawing/2014/main" id="{A69550C2-5E36-40EF-8211-F2986686A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1CC79-14A1-489F-9CC2-11D81C2FDFB7}"/>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384148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B18E-88AF-45EE-B3D9-7F27E77CB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1CA44-156F-4919-BD2C-85370DE5D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FFCBEA-3E51-4B58-90E5-D997F06D0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E2100-43EF-4901-A81E-E7CDAD31763F}"/>
              </a:ext>
            </a:extLst>
          </p:cNvPr>
          <p:cNvSpPr>
            <a:spLocks noGrp="1"/>
          </p:cNvSpPr>
          <p:nvPr>
            <p:ph type="dt" sz="half" idx="10"/>
          </p:nvPr>
        </p:nvSpPr>
        <p:spPr/>
        <p:txBody>
          <a:bodyPr/>
          <a:lstStyle/>
          <a:p>
            <a:fld id="{3CAB5E48-9DC4-4868-B06A-4B8EA33C6194}" type="datetimeFigureOut">
              <a:rPr lang="en-US" smtClean="0"/>
              <a:t>9/15/2022</a:t>
            </a:fld>
            <a:endParaRPr lang="en-US"/>
          </a:p>
        </p:txBody>
      </p:sp>
      <p:sp>
        <p:nvSpPr>
          <p:cNvPr id="6" name="Footer Placeholder 5">
            <a:extLst>
              <a:ext uri="{FF2B5EF4-FFF2-40B4-BE49-F238E27FC236}">
                <a16:creationId xmlns:a16="http://schemas.microsoft.com/office/drawing/2014/main" id="{070A62DC-FA10-4850-9C80-AC9075C50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E8811-C848-4D3F-87D3-3840065EE8C6}"/>
              </a:ext>
            </a:extLst>
          </p:cNvPr>
          <p:cNvSpPr>
            <a:spLocks noGrp="1"/>
          </p:cNvSpPr>
          <p:nvPr>
            <p:ph type="sldNum" sz="quarter" idx="12"/>
          </p:nvPr>
        </p:nvSpPr>
        <p:spPr/>
        <p:txBody>
          <a:bodyPr/>
          <a:lstStyle/>
          <a:p>
            <a:fld id="{ED628565-8630-4905-A77D-598433E6BD9B}" type="slidenum">
              <a:rPr lang="en-US" smtClean="0"/>
              <a:t>‹#›</a:t>
            </a:fld>
            <a:endParaRPr lang="en-US"/>
          </a:p>
        </p:txBody>
      </p:sp>
    </p:spTree>
    <p:extLst>
      <p:ext uri="{BB962C8B-B14F-4D97-AF65-F5344CB8AC3E}">
        <p14:creationId xmlns:p14="http://schemas.microsoft.com/office/powerpoint/2010/main" val="13983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E78A5-3CC4-400E-B1F4-E76872DEC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6E31B2-A075-4D15-8742-4C4F79F87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43736-972B-4DAE-8E14-EDAC2DA45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B5E48-9DC4-4868-B06A-4B8EA33C6194}" type="datetimeFigureOut">
              <a:rPr lang="en-US" smtClean="0"/>
              <a:t>9/15/2022</a:t>
            </a:fld>
            <a:endParaRPr lang="en-US"/>
          </a:p>
        </p:txBody>
      </p:sp>
      <p:sp>
        <p:nvSpPr>
          <p:cNvPr id="5" name="Footer Placeholder 4">
            <a:extLst>
              <a:ext uri="{FF2B5EF4-FFF2-40B4-BE49-F238E27FC236}">
                <a16:creationId xmlns:a16="http://schemas.microsoft.com/office/drawing/2014/main" id="{77274F96-EC80-4BAF-AEFF-DA647E754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B9480F-475A-4DF9-81FD-C6B3ED482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28565-8630-4905-A77D-598433E6BD9B}" type="slidenum">
              <a:rPr lang="en-US" smtClean="0"/>
              <a:t>‹#›</a:t>
            </a:fld>
            <a:endParaRPr lang="en-US"/>
          </a:p>
        </p:txBody>
      </p:sp>
    </p:spTree>
    <p:extLst>
      <p:ext uri="{BB962C8B-B14F-4D97-AF65-F5344CB8AC3E}">
        <p14:creationId xmlns:p14="http://schemas.microsoft.com/office/powerpoint/2010/main" val="105410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938F-1960-4B9D-A306-2B38C010FD14}"/>
              </a:ext>
            </a:extLst>
          </p:cNvPr>
          <p:cNvSpPr>
            <a:spLocks noGrp="1"/>
          </p:cNvSpPr>
          <p:nvPr>
            <p:ph type="ctrTitle"/>
          </p:nvPr>
        </p:nvSpPr>
        <p:spPr/>
        <p:txBody>
          <a:bodyPr/>
          <a:lstStyle/>
          <a:p>
            <a:r>
              <a:rPr lang="en-US" dirty="0"/>
              <a:t>North Dakota Energy &amp; Transportation</a:t>
            </a:r>
          </a:p>
        </p:txBody>
      </p:sp>
      <p:sp>
        <p:nvSpPr>
          <p:cNvPr id="3" name="Subtitle 2">
            <a:extLst>
              <a:ext uri="{FF2B5EF4-FFF2-40B4-BE49-F238E27FC236}">
                <a16:creationId xmlns:a16="http://schemas.microsoft.com/office/drawing/2014/main" id="{2D71E20C-5176-42E4-9C71-963E616BAA4F}"/>
              </a:ext>
            </a:extLst>
          </p:cNvPr>
          <p:cNvSpPr>
            <a:spLocks noGrp="1"/>
          </p:cNvSpPr>
          <p:nvPr>
            <p:ph type="subTitle" idx="1"/>
          </p:nvPr>
        </p:nvSpPr>
        <p:spPr/>
        <p:txBody>
          <a:bodyPr/>
          <a:lstStyle/>
          <a:p>
            <a:r>
              <a:rPr lang="en-US" dirty="0"/>
              <a:t>Senator Brad </a:t>
            </a:r>
            <a:r>
              <a:rPr lang="en-US" dirty="0" err="1"/>
              <a:t>Bekkedahl</a:t>
            </a:r>
            <a:endParaRPr lang="en-US" dirty="0"/>
          </a:p>
          <a:p>
            <a:endParaRPr lang="en-US" dirty="0"/>
          </a:p>
        </p:txBody>
      </p:sp>
    </p:spTree>
    <p:extLst>
      <p:ext uri="{BB962C8B-B14F-4D97-AF65-F5344CB8AC3E}">
        <p14:creationId xmlns:p14="http://schemas.microsoft.com/office/powerpoint/2010/main" val="427418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3253-BCBC-4585-B8B0-D379A8D3AC46}"/>
              </a:ext>
            </a:extLst>
          </p:cNvPr>
          <p:cNvSpPr>
            <a:spLocks noGrp="1"/>
          </p:cNvSpPr>
          <p:nvPr>
            <p:ph type="title"/>
          </p:nvPr>
        </p:nvSpPr>
        <p:spPr/>
        <p:txBody>
          <a:bodyPr/>
          <a:lstStyle/>
          <a:p>
            <a:pPr algn="ctr"/>
            <a:r>
              <a:rPr lang="en-US" dirty="0"/>
              <a:t>Oil &amp; Gas Tax Revenue Allocations</a:t>
            </a:r>
          </a:p>
        </p:txBody>
      </p:sp>
      <p:pic>
        <p:nvPicPr>
          <p:cNvPr id="3" name="Picture 2">
            <a:extLst>
              <a:ext uri="{FF2B5EF4-FFF2-40B4-BE49-F238E27FC236}">
                <a16:creationId xmlns:a16="http://schemas.microsoft.com/office/drawing/2014/main" id="{0C49CFA9-93A5-40AC-898F-842803771DD2}"/>
              </a:ext>
            </a:extLst>
          </p:cNvPr>
          <p:cNvPicPr>
            <a:picLocks noChangeAspect="1"/>
          </p:cNvPicPr>
          <p:nvPr/>
        </p:nvPicPr>
        <p:blipFill>
          <a:blip r:embed="rId2"/>
          <a:stretch>
            <a:fillRect/>
          </a:stretch>
        </p:blipFill>
        <p:spPr>
          <a:xfrm>
            <a:off x="1016534" y="1227051"/>
            <a:ext cx="10344150" cy="4610369"/>
          </a:xfrm>
          <a:prstGeom prst="rect">
            <a:avLst/>
          </a:prstGeom>
        </p:spPr>
      </p:pic>
      <p:sp>
        <p:nvSpPr>
          <p:cNvPr id="4" name="TextBox 3">
            <a:extLst>
              <a:ext uri="{FF2B5EF4-FFF2-40B4-BE49-F238E27FC236}">
                <a16:creationId xmlns:a16="http://schemas.microsoft.com/office/drawing/2014/main" id="{5753DFAD-A30D-4504-BABC-5E1B5703168E}"/>
              </a:ext>
            </a:extLst>
          </p:cNvPr>
          <p:cNvSpPr txBox="1"/>
          <p:nvPr/>
        </p:nvSpPr>
        <p:spPr>
          <a:xfrm>
            <a:off x="1702218" y="5814843"/>
            <a:ext cx="8972782" cy="923330"/>
          </a:xfrm>
          <a:prstGeom prst="rect">
            <a:avLst/>
          </a:prstGeom>
          <a:noFill/>
        </p:spPr>
        <p:txBody>
          <a:bodyPr wrap="square" rtlCol="0">
            <a:spAutoFit/>
          </a:bodyPr>
          <a:lstStyle/>
          <a:p>
            <a:r>
              <a:rPr lang="en-US" dirty="0"/>
              <a:t>The schedule provides information on oil and gas tax revenue allocations to the Three Affiliated Tribes of the Fort Berthold Reservation, state funds, and political subdivisions for August 2022 and for the biennium to date.</a:t>
            </a:r>
          </a:p>
        </p:txBody>
      </p:sp>
    </p:spTree>
    <p:extLst>
      <p:ext uri="{BB962C8B-B14F-4D97-AF65-F5344CB8AC3E}">
        <p14:creationId xmlns:p14="http://schemas.microsoft.com/office/powerpoint/2010/main" val="288044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34C7-424B-4ADF-9754-87D5F76CA228}"/>
              </a:ext>
            </a:extLst>
          </p:cNvPr>
          <p:cNvSpPr>
            <a:spLocks noGrp="1"/>
          </p:cNvSpPr>
          <p:nvPr>
            <p:ph type="title"/>
          </p:nvPr>
        </p:nvSpPr>
        <p:spPr>
          <a:xfrm>
            <a:off x="714375" y="0"/>
            <a:ext cx="4057650" cy="1325563"/>
          </a:xfrm>
        </p:spPr>
        <p:txBody>
          <a:bodyPr/>
          <a:lstStyle/>
          <a:p>
            <a:pPr algn="ctr"/>
            <a:r>
              <a:rPr lang="en-US" dirty="0"/>
              <a:t>				Vision Zero</a:t>
            </a:r>
          </a:p>
        </p:txBody>
      </p:sp>
      <p:pic>
        <p:nvPicPr>
          <p:cNvPr id="3" name="Picture 2">
            <a:extLst>
              <a:ext uri="{FF2B5EF4-FFF2-40B4-BE49-F238E27FC236}">
                <a16:creationId xmlns:a16="http://schemas.microsoft.com/office/drawing/2014/main" id="{99163B06-311E-4D32-8C23-27741D745F65}"/>
              </a:ext>
            </a:extLst>
          </p:cNvPr>
          <p:cNvPicPr>
            <a:picLocks noChangeAspect="1"/>
          </p:cNvPicPr>
          <p:nvPr/>
        </p:nvPicPr>
        <p:blipFill>
          <a:blip r:embed="rId2"/>
          <a:stretch>
            <a:fillRect/>
          </a:stretch>
        </p:blipFill>
        <p:spPr>
          <a:xfrm>
            <a:off x="452232" y="2243137"/>
            <a:ext cx="5295900" cy="2371725"/>
          </a:xfrm>
          <a:prstGeom prst="rect">
            <a:avLst/>
          </a:prstGeom>
        </p:spPr>
      </p:pic>
      <p:sp>
        <p:nvSpPr>
          <p:cNvPr id="4" name="TextBox 3">
            <a:extLst>
              <a:ext uri="{FF2B5EF4-FFF2-40B4-BE49-F238E27FC236}">
                <a16:creationId xmlns:a16="http://schemas.microsoft.com/office/drawing/2014/main" id="{2310275C-2DDA-4964-8082-F355F2AC34E6}"/>
              </a:ext>
            </a:extLst>
          </p:cNvPr>
          <p:cNvSpPr txBox="1"/>
          <p:nvPr/>
        </p:nvSpPr>
        <p:spPr>
          <a:xfrm>
            <a:off x="6882434" y="0"/>
            <a:ext cx="4595191" cy="7386638"/>
          </a:xfrm>
          <a:prstGeom prst="rect">
            <a:avLst/>
          </a:prstGeom>
          <a:noFill/>
        </p:spPr>
        <p:txBody>
          <a:bodyPr wrap="square" rtlCol="0">
            <a:spAutoFit/>
          </a:bodyPr>
          <a:lstStyle/>
          <a:p>
            <a:pPr marL="285750" indent="-285750">
              <a:buFont typeface="Arial" panose="020B0604020202020204" pitchFamily="34" charset="0"/>
              <a:buChar char="•"/>
            </a:pPr>
            <a:r>
              <a:rPr lang="en-US" sz="2800" dirty="0"/>
              <a:t>Traffic safety initiative to end motor vehicle crash fatalities and serious injuries</a:t>
            </a:r>
          </a:p>
          <a:p>
            <a:pPr marL="285750" indent="-285750">
              <a:buFont typeface="Arial" panose="020B0604020202020204" pitchFamily="34" charset="0"/>
              <a:buChar char="•"/>
            </a:pPr>
            <a:r>
              <a:rPr lang="en-US" sz="2800" dirty="0"/>
              <a:t>Launched January 2018</a:t>
            </a:r>
          </a:p>
          <a:p>
            <a:pPr marL="285750" indent="-285750">
              <a:buFont typeface="Arial" panose="020B0604020202020204" pitchFamily="34" charset="0"/>
              <a:buChar char="•"/>
            </a:pPr>
            <a:r>
              <a:rPr lang="en-US" sz="2800" dirty="0"/>
              <a:t>Focus on Priority Safety Emphasis Areas:</a:t>
            </a:r>
          </a:p>
          <a:p>
            <a:pPr marL="742950" lvl="1" indent="-285750">
              <a:buFont typeface="Arial" panose="020B0604020202020204" pitchFamily="34" charset="0"/>
              <a:buChar char="•"/>
            </a:pPr>
            <a:r>
              <a:rPr lang="en-US" sz="2800" dirty="0"/>
              <a:t>Lane Departure</a:t>
            </a:r>
          </a:p>
          <a:p>
            <a:pPr marL="742950" lvl="1" indent="-285750">
              <a:buFont typeface="Arial" panose="020B0604020202020204" pitchFamily="34" charset="0"/>
              <a:buChar char="•"/>
            </a:pPr>
            <a:r>
              <a:rPr lang="en-US" sz="2800" dirty="0"/>
              <a:t>Intersections</a:t>
            </a:r>
          </a:p>
          <a:p>
            <a:pPr marL="742950" lvl="1" indent="-285750">
              <a:buFont typeface="Arial" panose="020B0604020202020204" pitchFamily="34" charset="0"/>
              <a:buChar char="•"/>
            </a:pPr>
            <a:r>
              <a:rPr lang="en-US" sz="2800" dirty="0"/>
              <a:t>Alcohol and/or Drug Related</a:t>
            </a:r>
          </a:p>
          <a:p>
            <a:pPr marL="742950" lvl="1" indent="-285750">
              <a:buFont typeface="Arial" panose="020B0604020202020204" pitchFamily="34" charset="0"/>
              <a:buChar char="•"/>
            </a:pPr>
            <a:r>
              <a:rPr lang="en-US" sz="2800" dirty="0"/>
              <a:t>Unbelted Vehicle Occupants</a:t>
            </a:r>
          </a:p>
          <a:p>
            <a:pPr marL="742950" lvl="1" indent="-285750">
              <a:buFont typeface="Arial" panose="020B0604020202020204" pitchFamily="34" charset="0"/>
              <a:buChar char="•"/>
            </a:pPr>
            <a:r>
              <a:rPr lang="en-US" sz="2800" dirty="0"/>
              <a:t>Speeding/Aggressive Driving</a:t>
            </a:r>
          </a:p>
          <a:p>
            <a:pPr marL="742950" lvl="1" indent="-285750">
              <a:buFont typeface="Arial" panose="020B0604020202020204" pitchFamily="34" charset="0"/>
              <a:buChar char="•"/>
            </a:pPr>
            <a:r>
              <a:rPr lang="en-US" sz="2800" dirty="0"/>
              <a:t>Young Drivers</a:t>
            </a:r>
          </a:p>
          <a:p>
            <a:pPr marL="742950" lvl="1" indent="-285750">
              <a:buFont typeface="Arial" panose="020B0604020202020204" pitchFamily="34" charset="0"/>
              <a:buChar char="•"/>
            </a:pPr>
            <a:endParaRPr lang="en-US" dirty="0"/>
          </a:p>
          <a:p>
            <a:pPr lvl="1"/>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7224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A711-C1AF-4723-B30A-3E10C567F726}"/>
              </a:ext>
            </a:extLst>
          </p:cNvPr>
          <p:cNvSpPr>
            <a:spLocks noGrp="1"/>
          </p:cNvSpPr>
          <p:nvPr>
            <p:ph type="title"/>
          </p:nvPr>
        </p:nvSpPr>
        <p:spPr>
          <a:xfrm>
            <a:off x="3781425" y="0"/>
            <a:ext cx="10515600" cy="1325563"/>
          </a:xfrm>
        </p:spPr>
        <p:txBody>
          <a:bodyPr/>
          <a:lstStyle/>
          <a:p>
            <a:r>
              <a:rPr lang="en-US" dirty="0"/>
              <a:t>				Safety Corridor</a:t>
            </a:r>
          </a:p>
        </p:txBody>
      </p:sp>
      <p:sp>
        <p:nvSpPr>
          <p:cNvPr id="4" name="TextBox 3">
            <a:extLst>
              <a:ext uri="{FF2B5EF4-FFF2-40B4-BE49-F238E27FC236}">
                <a16:creationId xmlns:a16="http://schemas.microsoft.com/office/drawing/2014/main" id="{981A862A-F7DE-4023-9BCA-18A4970182BF}"/>
              </a:ext>
            </a:extLst>
          </p:cNvPr>
          <p:cNvSpPr txBox="1"/>
          <p:nvPr/>
        </p:nvSpPr>
        <p:spPr>
          <a:xfrm>
            <a:off x="536829" y="487025"/>
            <a:ext cx="6008751" cy="6370975"/>
          </a:xfrm>
          <a:prstGeom prst="rect">
            <a:avLst/>
          </a:prstGeom>
          <a:noFill/>
        </p:spPr>
        <p:txBody>
          <a:bodyPr wrap="square" rtlCol="0">
            <a:spAutoFit/>
          </a:bodyPr>
          <a:lstStyle/>
          <a:p>
            <a:pPr marL="285750" indent="-285750">
              <a:buFont typeface="Arial" panose="020B0604020202020204" pitchFamily="34" charset="0"/>
              <a:buChar char="•"/>
            </a:pPr>
            <a:r>
              <a:rPr lang="en-US" sz="2400" dirty="0"/>
              <a:t>Designated section of highway that includes enhanced safety features and an increase in law enforcement to remind drivers they are responsible for obeying all traffic laws and speed limits</a:t>
            </a:r>
          </a:p>
          <a:p>
            <a:pPr marL="285750" indent="-285750">
              <a:buFont typeface="Arial" panose="020B0604020202020204" pitchFamily="34" charset="0"/>
              <a:buChar char="•"/>
            </a:pPr>
            <a:r>
              <a:rPr lang="en-US" sz="2400" dirty="0"/>
              <a:t>Selected based on highways with a higher number of vehicle crashes</a:t>
            </a:r>
          </a:p>
          <a:p>
            <a:pPr marL="285750" indent="-285750">
              <a:buFont typeface="Arial" panose="020B0604020202020204" pitchFamily="34" charset="0"/>
              <a:buChar char="•"/>
            </a:pPr>
            <a:r>
              <a:rPr lang="en-US" sz="2400" dirty="0"/>
              <a:t>Utilize engineering and technological solutions to change dangerous driving behavior and reduce the number of crashes on state highways</a:t>
            </a:r>
          </a:p>
          <a:p>
            <a:pPr marL="285750" indent="-285750">
              <a:buFont typeface="Arial" panose="020B0604020202020204" pitchFamily="34" charset="0"/>
              <a:buChar char="•"/>
            </a:pPr>
            <a:r>
              <a:rPr lang="en-US" sz="2400" dirty="0"/>
              <a:t>After implementation, provisional data shows the Highway 83 Corridor has experienced fewer severe crashes in 2020 and 2021</a:t>
            </a:r>
          </a:p>
          <a:p>
            <a:pPr marL="285750" indent="-285750">
              <a:buFont typeface="Arial" panose="020B0604020202020204" pitchFamily="34" charset="0"/>
              <a:buChar char="•"/>
            </a:pPr>
            <a:r>
              <a:rPr lang="en-US" sz="2400" dirty="0"/>
              <a:t>Highway 85 corridor is expected to be complete by early October</a:t>
            </a:r>
          </a:p>
        </p:txBody>
      </p:sp>
      <p:pic>
        <p:nvPicPr>
          <p:cNvPr id="5" name="Picture 4">
            <a:extLst>
              <a:ext uri="{FF2B5EF4-FFF2-40B4-BE49-F238E27FC236}">
                <a16:creationId xmlns:a16="http://schemas.microsoft.com/office/drawing/2014/main" id="{6A6ABF32-7FD0-4510-8793-77DC63D5DAB9}"/>
              </a:ext>
            </a:extLst>
          </p:cNvPr>
          <p:cNvPicPr>
            <a:picLocks noChangeAspect="1"/>
          </p:cNvPicPr>
          <p:nvPr/>
        </p:nvPicPr>
        <p:blipFill>
          <a:blip r:embed="rId2"/>
          <a:stretch>
            <a:fillRect/>
          </a:stretch>
        </p:blipFill>
        <p:spPr>
          <a:xfrm>
            <a:off x="6846951" y="1409700"/>
            <a:ext cx="4972050" cy="2019300"/>
          </a:xfrm>
          <a:prstGeom prst="rect">
            <a:avLst/>
          </a:prstGeom>
        </p:spPr>
      </p:pic>
      <p:pic>
        <p:nvPicPr>
          <p:cNvPr id="6" name="Picture 5">
            <a:extLst>
              <a:ext uri="{FF2B5EF4-FFF2-40B4-BE49-F238E27FC236}">
                <a16:creationId xmlns:a16="http://schemas.microsoft.com/office/drawing/2014/main" id="{C3670384-BA8A-45B4-A7A1-313728ECECA7}"/>
              </a:ext>
            </a:extLst>
          </p:cNvPr>
          <p:cNvPicPr>
            <a:picLocks noChangeAspect="1"/>
          </p:cNvPicPr>
          <p:nvPr/>
        </p:nvPicPr>
        <p:blipFill>
          <a:blip r:embed="rId3"/>
          <a:stretch>
            <a:fillRect/>
          </a:stretch>
        </p:blipFill>
        <p:spPr>
          <a:xfrm>
            <a:off x="7537513" y="3854767"/>
            <a:ext cx="3590925" cy="2257425"/>
          </a:xfrm>
          <a:prstGeom prst="rect">
            <a:avLst/>
          </a:prstGeom>
        </p:spPr>
      </p:pic>
    </p:spTree>
    <p:extLst>
      <p:ext uri="{BB962C8B-B14F-4D97-AF65-F5344CB8AC3E}">
        <p14:creationId xmlns:p14="http://schemas.microsoft.com/office/powerpoint/2010/main" val="298233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2BDD-11CF-4CC7-B993-E76D032B003C}"/>
              </a:ext>
            </a:extLst>
          </p:cNvPr>
          <p:cNvSpPr>
            <a:spLocks noGrp="1"/>
          </p:cNvSpPr>
          <p:nvPr>
            <p:ph type="title"/>
          </p:nvPr>
        </p:nvSpPr>
        <p:spPr/>
        <p:txBody>
          <a:bodyPr/>
          <a:lstStyle/>
          <a:p>
            <a:r>
              <a:rPr lang="en-US" dirty="0"/>
              <a:t>			Carbon Sequestration</a:t>
            </a:r>
            <a:br>
              <a:rPr lang="en-US" dirty="0"/>
            </a:br>
            <a:endParaRPr lang="en-US" dirty="0"/>
          </a:p>
        </p:txBody>
      </p:sp>
      <p:sp>
        <p:nvSpPr>
          <p:cNvPr id="3" name="TextBox 2">
            <a:extLst>
              <a:ext uri="{FF2B5EF4-FFF2-40B4-BE49-F238E27FC236}">
                <a16:creationId xmlns:a16="http://schemas.microsoft.com/office/drawing/2014/main" id="{E7C37A87-A552-4C8A-80BA-015E11A6C024}"/>
              </a:ext>
            </a:extLst>
          </p:cNvPr>
          <p:cNvSpPr txBox="1"/>
          <p:nvPr/>
        </p:nvSpPr>
        <p:spPr>
          <a:xfrm>
            <a:off x="323850" y="1258955"/>
            <a:ext cx="11696700" cy="5253746"/>
          </a:xfrm>
          <a:prstGeom prst="rect">
            <a:avLst/>
          </a:prstGeom>
          <a:noFill/>
        </p:spPr>
        <p:txBody>
          <a:bodyPr wrap="square" rtlCol="0">
            <a:spAutoFit/>
          </a:bodyPr>
          <a:lstStyle/>
          <a:p>
            <a:pPr marL="285750" indent="-228600">
              <a:lnSpc>
                <a:spcPct val="90000"/>
              </a:lnSpc>
              <a:spcAft>
                <a:spcPts val="1800"/>
              </a:spcAft>
              <a:buFont typeface="Arial" panose="020B0604020202020204" pitchFamily="34" charset="0"/>
              <a:buChar char="•"/>
            </a:pPr>
            <a:r>
              <a:rPr lang="en-US" sz="3200" dirty="0"/>
              <a:t>“Geologic Jackpot”: Up to 252 billion tons of storage capacity</a:t>
            </a:r>
          </a:p>
          <a:p>
            <a:pPr marL="742928" lvl="1" indent="-228600">
              <a:lnSpc>
                <a:spcPct val="90000"/>
              </a:lnSpc>
              <a:spcAft>
                <a:spcPts val="1800"/>
              </a:spcAft>
              <a:buFont typeface="Arial" panose="020B0604020202020204" pitchFamily="34" charset="0"/>
              <a:buChar char="•"/>
            </a:pPr>
            <a:r>
              <a:rPr lang="en-US" sz="3200" dirty="0"/>
              <a:t>Over 4,400 years of total ND production</a:t>
            </a:r>
          </a:p>
          <a:p>
            <a:pPr marL="742928" lvl="1" indent="-228600">
              <a:lnSpc>
                <a:spcPct val="90000"/>
              </a:lnSpc>
              <a:spcAft>
                <a:spcPts val="1800"/>
              </a:spcAft>
              <a:buFont typeface="Arial" panose="020B0604020202020204" pitchFamily="34" charset="0"/>
              <a:buChar char="•"/>
            </a:pPr>
            <a:r>
              <a:rPr lang="en-US" sz="3200" dirty="0"/>
              <a:t>Over 50 years of entire US production </a:t>
            </a:r>
          </a:p>
          <a:p>
            <a:pPr marL="285750" indent="-228600">
              <a:lnSpc>
                <a:spcPct val="90000"/>
              </a:lnSpc>
              <a:spcAft>
                <a:spcPts val="1800"/>
              </a:spcAft>
              <a:buFont typeface="Arial" panose="020B0604020202020204" pitchFamily="34" charset="0"/>
              <a:buChar char="•"/>
            </a:pPr>
            <a:r>
              <a:rPr lang="en-US" sz="3200" dirty="0"/>
              <a:t>First State with Class VI primacy </a:t>
            </a:r>
          </a:p>
          <a:p>
            <a:pPr marL="742928" lvl="1" indent="-228600">
              <a:lnSpc>
                <a:spcPct val="90000"/>
              </a:lnSpc>
              <a:spcAft>
                <a:spcPts val="1800"/>
              </a:spcAft>
              <a:buFont typeface="Arial" panose="020B0604020202020204" pitchFamily="34" charset="0"/>
              <a:buChar char="•"/>
            </a:pPr>
            <a:r>
              <a:rPr lang="en-US" sz="3200" dirty="0"/>
              <a:t>First Class VI wells permitting this summer</a:t>
            </a:r>
          </a:p>
          <a:p>
            <a:pPr marL="285750" indent="-228600">
              <a:lnSpc>
                <a:spcPct val="90000"/>
              </a:lnSpc>
              <a:spcAft>
                <a:spcPts val="1800"/>
              </a:spcAft>
              <a:buFont typeface="Arial" panose="020B0604020202020204" pitchFamily="34" charset="0"/>
              <a:buChar char="•"/>
            </a:pPr>
            <a:r>
              <a:rPr lang="en-US" sz="3200" dirty="0"/>
              <a:t>After 10 years post-injection, State takes permanent liability</a:t>
            </a:r>
          </a:p>
          <a:p>
            <a:pPr marL="742928" lvl="1" indent="-228600">
              <a:lnSpc>
                <a:spcPct val="90000"/>
              </a:lnSpc>
              <a:spcAft>
                <a:spcPts val="1800"/>
              </a:spcAft>
              <a:buFont typeface="Arial" panose="020B0604020202020204" pitchFamily="34" charset="0"/>
              <a:buChar char="•"/>
            </a:pPr>
            <a:r>
              <a:rPr lang="en-US" sz="3200" dirty="0"/>
              <a:t>Per ton fee for Carbon Dioxide Storage Facility Trust Fund </a:t>
            </a:r>
          </a:p>
          <a:p>
            <a:pPr marL="285750" indent="-228600">
              <a:lnSpc>
                <a:spcPct val="90000"/>
              </a:lnSpc>
              <a:spcAft>
                <a:spcPts val="1800"/>
              </a:spcAft>
              <a:buFont typeface="Arial" panose="020B0604020202020204" pitchFamily="34" charset="0"/>
              <a:buChar char="•"/>
            </a:pPr>
            <a:r>
              <a:rPr lang="en-US" sz="3200" dirty="0"/>
              <a:t>Interest from surrounding states to sequester their CO2 </a:t>
            </a:r>
          </a:p>
        </p:txBody>
      </p:sp>
    </p:spTree>
    <p:extLst>
      <p:ext uri="{BB962C8B-B14F-4D97-AF65-F5344CB8AC3E}">
        <p14:creationId xmlns:p14="http://schemas.microsoft.com/office/powerpoint/2010/main" val="71809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E972-DC4E-4609-BFB2-E0FD509B58CA}"/>
              </a:ext>
            </a:extLst>
          </p:cNvPr>
          <p:cNvSpPr>
            <a:spLocks noGrp="1"/>
          </p:cNvSpPr>
          <p:nvPr>
            <p:ph type="title"/>
          </p:nvPr>
        </p:nvSpPr>
        <p:spPr/>
        <p:txBody>
          <a:bodyPr/>
          <a:lstStyle/>
          <a:p>
            <a:r>
              <a:rPr lang="en-US" dirty="0"/>
              <a:t>		North Dakota Energy Production</a:t>
            </a:r>
          </a:p>
        </p:txBody>
      </p:sp>
      <p:pic>
        <p:nvPicPr>
          <p:cNvPr id="3" name="Picture 2">
            <a:extLst>
              <a:ext uri="{FF2B5EF4-FFF2-40B4-BE49-F238E27FC236}">
                <a16:creationId xmlns:a16="http://schemas.microsoft.com/office/drawing/2014/main" id="{8DE25726-8CDD-4BE5-83E4-CF6988949D77}"/>
              </a:ext>
            </a:extLst>
          </p:cNvPr>
          <p:cNvPicPr>
            <a:picLocks noChangeAspect="1"/>
          </p:cNvPicPr>
          <p:nvPr/>
        </p:nvPicPr>
        <p:blipFill>
          <a:blip r:embed="rId2"/>
          <a:stretch>
            <a:fillRect/>
          </a:stretch>
        </p:blipFill>
        <p:spPr>
          <a:xfrm>
            <a:off x="417586" y="1367537"/>
            <a:ext cx="5334416" cy="2900119"/>
          </a:xfrm>
          <a:prstGeom prst="rect">
            <a:avLst/>
          </a:prstGeom>
        </p:spPr>
      </p:pic>
      <p:sp>
        <p:nvSpPr>
          <p:cNvPr id="4" name="TextBox 3">
            <a:extLst>
              <a:ext uri="{FF2B5EF4-FFF2-40B4-BE49-F238E27FC236}">
                <a16:creationId xmlns:a16="http://schemas.microsoft.com/office/drawing/2014/main" id="{62238482-B863-4087-B9CB-C543CA3BC377}"/>
              </a:ext>
            </a:extLst>
          </p:cNvPr>
          <p:cNvSpPr txBox="1"/>
          <p:nvPr/>
        </p:nvSpPr>
        <p:spPr>
          <a:xfrm>
            <a:off x="6309472" y="1367523"/>
            <a:ext cx="6006353" cy="5490477"/>
          </a:xfrm>
          <a:prstGeom prst="rect">
            <a:avLst/>
          </a:prstGeom>
          <a:noFill/>
        </p:spPr>
        <p:txBody>
          <a:bodyPr wrap="square" rtlCol="0">
            <a:spAutoFit/>
          </a:bodyPr>
          <a:lstStyle/>
          <a:p>
            <a:pPr marL="287338" lvl="0" indent="-228600">
              <a:lnSpc>
                <a:spcPct val="150000"/>
              </a:lnSpc>
              <a:spcAft>
                <a:spcPts val="600"/>
              </a:spcAft>
              <a:buFont typeface="Arial" panose="020B0604020202020204" pitchFamily="34" charset="0"/>
              <a:buChar char="•"/>
            </a:pPr>
            <a:r>
              <a:rPr lang="en-US" sz="2800" dirty="0">
                <a:solidFill>
                  <a:srgbClr val="796E66"/>
                </a:solidFill>
                <a:latin typeface="Segoe UI"/>
                <a:ea typeface="Segoe UI Black" panose="020B0A02040204020203" pitchFamily="34" charset="0"/>
                <a:cs typeface="Arial" panose="020B0604020202020204" pitchFamily="34" charset="0"/>
              </a:rPr>
              <a:t>800-year supply of lignite</a:t>
            </a:r>
          </a:p>
          <a:p>
            <a:pPr marL="287338" lvl="0" indent="-228600">
              <a:lnSpc>
                <a:spcPct val="150000"/>
              </a:lnSpc>
              <a:spcAft>
                <a:spcPts val="600"/>
              </a:spcAft>
              <a:buFont typeface="Arial" panose="020B0604020202020204" pitchFamily="34" charset="0"/>
              <a:buChar char="•"/>
            </a:pPr>
            <a:r>
              <a:rPr lang="en-US" sz="2800" dirty="0">
                <a:solidFill>
                  <a:srgbClr val="796E66"/>
                </a:solidFill>
                <a:latin typeface="Segoe UI"/>
                <a:ea typeface="Segoe UI Black" panose="020B0A02040204020203" pitchFamily="34" charset="0"/>
                <a:cs typeface="Arial" panose="020B0604020202020204" pitchFamily="34" charset="0"/>
              </a:rPr>
              <a:t>Over 26 billion barrels of technically recoverable oil </a:t>
            </a:r>
          </a:p>
          <a:p>
            <a:pPr marL="287338" lvl="0" indent="-228600">
              <a:lnSpc>
                <a:spcPct val="150000"/>
              </a:lnSpc>
              <a:spcAft>
                <a:spcPts val="600"/>
              </a:spcAft>
              <a:buFont typeface="Arial" panose="020B0604020202020204" pitchFamily="34" charset="0"/>
              <a:buChar char="•"/>
            </a:pPr>
            <a:r>
              <a:rPr lang="en-US" sz="2800" dirty="0">
                <a:solidFill>
                  <a:srgbClr val="796E66"/>
                </a:solidFill>
                <a:latin typeface="Segoe UI"/>
                <a:ea typeface="Segoe UI Black" panose="020B0A02040204020203" pitchFamily="34" charset="0"/>
                <a:cs typeface="Arial" panose="020B0604020202020204" pitchFamily="34" charset="0"/>
              </a:rPr>
              <a:t>Over 38 trillion cubic feet of natural gas</a:t>
            </a:r>
          </a:p>
          <a:p>
            <a:pPr marL="287338" lvl="0" indent="-228600">
              <a:lnSpc>
                <a:spcPct val="150000"/>
              </a:lnSpc>
              <a:spcAft>
                <a:spcPts val="600"/>
              </a:spcAft>
              <a:buFont typeface="Arial" panose="020B0604020202020204" pitchFamily="34" charset="0"/>
              <a:buChar char="•"/>
            </a:pPr>
            <a:r>
              <a:rPr lang="en-US" sz="2800" dirty="0">
                <a:solidFill>
                  <a:srgbClr val="796E66"/>
                </a:solidFill>
                <a:latin typeface="Segoe UI"/>
                <a:ea typeface="Segoe UI Black" panose="020B0A02040204020203" pitchFamily="34" charset="0"/>
                <a:cs typeface="Arial" panose="020B0604020202020204" pitchFamily="34" charset="0"/>
              </a:rPr>
              <a:t>Abundant wind resources</a:t>
            </a:r>
          </a:p>
          <a:p>
            <a:pPr marL="287338" lvl="0" indent="-228600">
              <a:lnSpc>
                <a:spcPct val="150000"/>
              </a:lnSpc>
              <a:spcAft>
                <a:spcPts val="600"/>
              </a:spcAft>
              <a:buFont typeface="Arial" panose="020B0604020202020204" pitchFamily="34" charset="0"/>
              <a:buChar char="•"/>
            </a:pPr>
            <a:r>
              <a:rPr lang="en-US" sz="2800" dirty="0">
                <a:solidFill>
                  <a:srgbClr val="796E66"/>
                </a:solidFill>
                <a:latin typeface="Segoe UI"/>
                <a:ea typeface="Segoe UI Black" panose="020B0A02040204020203" pitchFamily="34" charset="0"/>
                <a:cs typeface="Arial" panose="020B0604020202020204" pitchFamily="34" charset="0"/>
              </a:rPr>
              <a:t>189 million bushels annually converted to biofuels </a:t>
            </a:r>
          </a:p>
        </p:txBody>
      </p:sp>
      <p:pic>
        <p:nvPicPr>
          <p:cNvPr id="5" name="Picture 4">
            <a:extLst>
              <a:ext uri="{FF2B5EF4-FFF2-40B4-BE49-F238E27FC236}">
                <a16:creationId xmlns:a16="http://schemas.microsoft.com/office/drawing/2014/main" id="{DA5B5461-A0ED-4DE2-9ACA-C80DEFBC256B}"/>
              </a:ext>
            </a:extLst>
          </p:cNvPr>
          <p:cNvPicPr>
            <a:picLocks noChangeAspect="1"/>
          </p:cNvPicPr>
          <p:nvPr/>
        </p:nvPicPr>
        <p:blipFill>
          <a:blip r:embed="rId3"/>
          <a:stretch>
            <a:fillRect/>
          </a:stretch>
        </p:blipFill>
        <p:spPr>
          <a:xfrm>
            <a:off x="627893" y="4304688"/>
            <a:ext cx="4913802" cy="2371550"/>
          </a:xfrm>
          <a:prstGeom prst="rect">
            <a:avLst/>
          </a:prstGeom>
        </p:spPr>
      </p:pic>
    </p:spTree>
    <p:extLst>
      <p:ext uri="{BB962C8B-B14F-4D97-AF65-F5344CB8AC3E}">
        <p14:creationId xmlns:p14="http://schemas.microsoft.com/office/powerpoint/2010/main" val="426925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E675-3642-4763-A7B0-7CF7EDAF7202}"/>
              </a:ext>
            </a:extLst>
          </p:cNvPr>
          <p:cNvSpPr>
            <a:spLocks noGrp="1"/>
          </p:cNvSpPr>
          <p:nvPr>
            <p:ph type="title"/>
          </p:nvPr>
        </p:nvSpPr>
        <p:spPr/>
        <p:txBody>
          <a:bodyPr/>
          <a:lstStyle/>
          <a:p>
            <a:r>
              <a:rPr lang="en-US" dirty="0"/>
              <a:t>		Bakken Energy Production</a:t>
            </a:r>
          </a:p>
        </p:txBody>
      </p:sp>
      <p:pic>
        <p:nvPicPr>
          <p:cNvPr id="6" name="Picture 5">
            <a:extLst>
              <a:ext uri="{FF2B5EF4-FFF2-40B4-BE49-F238E27FC236}">
                <a16:creationId xmlns:a16="http://schemas.microsoft.com/office/drawing/2014/main" id="{6B58AFC8-8C82-417B-99E4-6982F9F1B54E}"/>
              </a:ext>
            </a:extLst>
          </p:cNvPr>
          <p:cNvPicPr>
            <a:picLocks noChangeAspect="1"/>
          </p:cNvPicPr>
          <p:nvPr/>
        </p:nvPicPr>
        <p:blipFill>
          <a:blip r:embed="rId2"/>
          <a:stretch>
            <a:fillRect/>
          </a:stretch>
        </p:blipFill>
        <p:spPr>
          <a:xfrm>
            <a:off x="733425" y="376237"/>
            <a:ext cx="10725150" cy="6105525"/>
          </a:xfrm>
          <a:prstGeom prst="rect">
            <a:avLst/>
          </a:prstGeom>
        </p:spPr>
      </p:pic>
    </p:spTree>
    <p:extLst>
      <p:ext uri="{BB962C8B-B14F-4D97-AF65-F5344CB8AC3E}">
        <p14:creationId xmlns:p14="http://schemas.microsoft.com/office/powerpoint/2010/main" val="271198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5880A0-D394-473B-AC33-4151C03EC210}"/>
              </a:ext>
            </a:extLst>
          </p:cNvPr>
          <p:cNvPicPr>
            <a:picLocks noChangeAspect="1"/>
          </p:cNvPicPr>
          <p:nvPr/>
        </p:nvPicPr>
        <p:blipFill>
          <a:blip r:embed="rId2"/>
          <a:stretch>
            <a:fillRect/>
          </a:stretch>
        </p:blipFill>
        <p:spPr>
          <a:xfrm>
            <a:off x="5593976" y="0"/>
            <a:ext cx="5764810" cy="6858000"/>
          </a:xfrm>
          <a:prstGeom prst="rect">
            <a:avLst/>
          </a:prstGeom>
        </p:spPr>
      </p:pic>
      <p:sp>
        <p:nvSpPr>
          <p:cNvPr id="14" name="Oval 13">
            <a:extLst>
              <a:ext uri="{FF2B5EF4-FFF2-40B4-BE49-F238E27FC236}">
                <a16:creationId xmlns:a16="http://schemas.microsoft.com/office/drawing/2014/main" id="{18852B42-952F-4D12-948E-EEB35DD371FF}"/>
              </a:ext>
            </a:extLst>
          </p:cNvPr>
          <p:cNvSpPr/>
          <p:nvPr/>
        </p:nvSpPr>
        <p:spPr>
          <a:xfrm rot="20799931">
            <a:off x="5707197" y="161364"/>
            <a:ext cx="3772548" cy="6150501"/>
          </a:xfrm>
          <a:prstGeom prst="ellipse">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AC94A09-FD9C-4662-AA55-6F8F974D5A93}"/>
              </a:ext>
            </a:extLst>
          </p:cNvPr>
          <p:cNvSpPr/>
          <p:nvPr/>
        </p:nvSpPr>
        <p:spPr>
          <a:xfrm>
            <a:off x="6078071" y="1764254"/>
            <a:ext cx="3248809" cy="3022899"/>
          </a:xfrm>
          <a:prstGeom prst="ellipse">
            <a:avLst/>
          </a:prstGeom>
          <a:solidFill>
            <a:srgbClr val="FFFF00">
              <a:alpha val="8000"/>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FD67521-85A1-493A-8C18-53223CB17B89}"/>
              </a:ext>
            </a:extLst>
          </p:cNvPr>
          <p:cNvSpPr/>
          <p:nvPr/>
        </p:nvSpPr>
        <p:spPr>
          <a:xfrm>
            <a:off x="6960198" y="2280622"/>
            <a:ext cx="2366682" cy="1925618"/>
          </a:xfrm>
          <a:prstGeom prst="ellipse">
            <a:avLst/>
          </a:prstGeom>
          <a:solidFill>
            <a:srgbClr val="00B050">
              <a:alpha val="28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89C3A48-738E-4539-AF33-E2D70E569B8C}"/>
              </a:ext>
            </a:extLst>
          </p:cNvPr>
          <p:cNvSpPr/>
          <p:nvPr/>
        </p:nvSpPr>
        <p:spPr>
          <a:xfrm>
            <a:off x="651735" y="731519"/>
            <a:ext cx="802340" cy="849854"/>
          </a:xfrm>
          <a:prstGeom prst="ellipse">
            <a:avLst/>
          </a:prstGeom>
          <a:solidFill>
            <a:srgbClr val="00B050">
              <a:alpha val="28000"/>
            </a:srgb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1EA5F83-3571-4614-A4CD-A16EFB679F78}"/>
              </a:ext>
            </a:extLst>
          </p:cNvPr>
          <p:cNvSpPr/>
          <p:nvPr/>
        </p:nvSpPr>
        <p:spPr>
          <a:xfrm>
            <a:off x="651736" y="2528046"/>
            <a:ext cx="802340" cy="905435"/>
          </a:xfrm>
          <a:prstGeom prst="ellipse">
            <a:avLst/>
          </a:prstGeom>
          <a:solidFill>
            <a:srgbClr val="FFFF00">
              <a:alpha val="8000"/>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C9DC4C-7344-4BD6-BA77-A5E52E1470C8}"/>
              </a:ext>
            </a:extLst>
          </p:cNvPr>
          <p:cNvSpPr txBox="1"/>
          <p:nvPr/>
        </p:nvSpPr>
        <p:spPr>
          <a:xfrm>
            <a:off x="1540136" y="2458377"/>
            <a:ext cx="3593291" cy="1477328"/>
          </a:xfrm>
          <a:prstGeom prst="rect">
            <a:avLst/>
          </a:prstGeom>
          <a:noFill/>
        </p:spPr>
        <p:txBody>
          <a:bodyPr wrap="none" rtlCol="0">
            <a:spAutoFit/>
          </a:bodyPr>
          <a:lstStyle/>
          <a:p>
            <a:r>
              <a:rPr lang="en-US" dirty="0">
                <a:solidFill>
                  <a:srgbClr val="FF0000"/>
                </a:solidFill>
              </a:rPr>
              <a:t>Tier 2</a:t>
            </a:r>
          </a:p>
          <a:p>
            <a:r>
              <a:rPr lang="en-US" dirty="0">
                <a:solidFill>
                  <a:srgbClr val="FF0000"/>
                </a:solidFill>
              </a:rPr>
              <a:t>50% developed</a:t>
            </a:r>
          </a:p>
          <a:p>
            <a:r>
              <a:rPr lang="en-US" dirty="0">
                <a:solidFill>
                  <a:srgbClr val="FF0000"/>
                </a:solidFill>
              </a:rPr>
              <a:t>+8,000 wells</a:t>
            </a:r>
          </a:p>
          <a:p>
            <a:r>
              <a:rPr lang="en-US" dirty="0">
                <a:solidFill>
                  <a:srgbClr val="FF0000"/>
                </a:solidFill>
              </a:rPr>
              <a:t>5% growth = 100 rigs = 3 years</a:t>
            </a:r>
          </a:p>
          <a:p>
            <a:r>
              <a:rPr lang="en-US" dirty="0">
                <a:solidFill>
                  <a:srgbClr val="FF0000"/>
                </a:solidFill>
              </a:rPr>
              <a:t>1-2% growth = 50 rigs = 6 years</a:t>
            </a:r>
          </a:p>
        </p:txBody>
      </p:sp>
      <p:sp>
        <p:nvSpPr>
          <p:cNvPr id="12" name="TextBox 11">
            <a:extLst>
              <a:ext uri="{FF2B5EF4-FFF2-40B4-BE49-F238E27FC236}">
                <a16:creationId xmlns:a16="http://schemas.microsoft.com/office/drawing/2014/main" id="{3D205562-7F2B-46C5-B034-48222A421715}"/>
              </a:ext>
            </a:extLst>
          </p:cNvPr>
          <p:cNvSpPr txBox="1"/>
          <p:nvPr/>
        </p:nvSpPr>
        <p:spPr>
          <a:xfrm>
            <a:off x="1540136" y="618307"/>
            <a:ext cx="3468257" cy="1754326"/>
          </a:xfrm>
          <a:prstGeom prst="rect">
            <a:avLst/>
          </a:prstGeom>
          <a:noFill/>
        </p:spPr>
        <p:txBody>
          <a:bodyPr wrap="none" rtlCol="0">
            <a:spAutoFit/>
          </a:bodyPr>
          <a:lstStyle/>
          <a:p>
            <a:r>
              <a:rPr lang="en-US" dirty="0">
                <a:solidFill>
                  <a:schemeClr val="tx2"/>
                </a:solidFill>
              </a:rPr>
              <a:t>Core=Tier 1</a:t>
            </a:r>
          </a:p>
          <a:p>
            <a:r>
              <a:rPr lang="en-US" dirty="0">
                <a:solidFill>
                  <a:schemeClr val="tx2"/>
                </a:solidFill>
              </a:rPr>
              <a:t>80-85% developed</a:t>
            </a:r>
          </a:p>
          <a:p>
            <a:r>
              <a:rPr lang="en-US" dirty="0">
                <a:solidFill>
                  <a:schemeClr val="tx2"/>
                </a:solidFill>
              </a:rPr>
              <a:t>+8,000 wells</a:t>
            </a:r>
          </a:p>
          <a:p>
            <a:r>
              <a:rPr lang="en-US" dirty="0">
                <a:solidFill>
                  <a:schemeClr val="tx2"/>
                </a:solidFill>
              </a:rPr>
              <a:t>5% growth = 55 rigs = 5 years</a:t>
            </a:r>
          </a:p>
          <a:p>
            <a:r>
              <a:rPr lang="en-US" dirty="0">
                <a:solidFill>
                  <a:schemeClr val="tx2"/>
                </a:solidFill>
              </a:rPr>
              <a:t>1-2% growth = 35 rigs = 8 years</a:t>
            </a:r>
          </a:p>
          <a:p>
            <a:r>
              <a:rPr lang="en-US" dirty="0">
                <a:solidFill>
                  <a:schemeClr val="tx2"/>
                </a:solidFill>
              </a:rPr>
              <a:t>EOR</a:t>
            </a:r>
          </a:p>
        </p:txBody>
      </p:sp>
      <p:sp>
        <p:nvSpPr>
          <p:cNvPr id="13" name="TextBox 12">
            <a:extLst>
              <a:ext uri="{FF2B5EF4-FFF2-40B4-BE49-F238E27FC236}">
                <a16:creationId xmlns:a16="http://schemas.microsoft.com/office/drawing/2014/main" id="{BC3D1890-27B5-4F8F-AE6B-88E5EA8216D0}"/>
              </a:ext>
            </a:extLst>
          </p:cNvPr>
          <p:cNvSpPr txBox="1"/>
          <p:nvPr/>
        </p:nvSpPr>
        <p:spPr>
          <a:xfrm>
            <a:off x="1540136" y="4278215"/>
            <a:ext cx="3468257" cy="2308324"/>
          </a:xfrm>
          <a:prstGeom prst="rect">
            <a:avLst/>
          </a:prstGeom>
          <a:noFill/>
        </p:spPr>
        <p:txBody>
          <a:bodyPr wrap="none" rtlCol="0">
            <a:spAutoFit/>
          </a:bodyPr>
          <a:lstStyle/>
          <a:p>
            <a:r>
              <a:rPr lang="en-US" dirty="0">
                <a:solidFill>
                  <a:srgbClr val="FF0000"/>
                </a:solidFill>
              </a:rPr>
              <a:t>Tier 3</a:t>
            </a:r>
          </a:p>
          <a:p>
            <a:r>
              <a:rPr lang="en-US" dirty="0">
                <a:solidFill>
                  <a:srgbClr val="FF0000"/>
                </a:solidFill>
              </a:rPr>
              <a:t>25% developed</a:t>
            </a:r>
          </a:p>
          <a:p>
            <a:r>
              <a:rPr lang="en-US" dirty="0">
                <a:solidFill>
                  <a:srgbClr val="FF0000"/>
                </a:solidFill>
              </a:rPr>
              <a:t>+7,000 wells</a:t>
            </a:r>
          </a:p>
          <a:p>
            <a:r>
              <a:rPr lang="en-US" dirty="0">
                <a:solidFill>
                  <a:srgbClr val="FF0000"/>
                </a:solidFill>
              </a:rPr>
              <a:t>5% growth = 150 rigs = 2 years</a:t>
            </a:r>
          </a:p>
          <a:p>
            <a:r>
              <a:rPr lang="en-US" dirty="0">
                <a:solidFill>
                  <a:srgbClr val="FF0000"/>
                </a:solidFill>
              </a:rPr>
              <a:t>1-2% growth = 75 rigs = 4 years</a:t>
            </a:r>
          </a:p>
          <a:p>
            <a:endParaRPr lang="en-US" dirty="0">
              <a:solidFill>
                <a:schemeClr val="tx2"/>
              </a:solidFill>
            </a:endParaRPr>
          </a:p>
          <a:p>
            <a:r>
              <a:rPr lang="en-US" dirty="0">
                <a:solidFill>
                  <a:schemeClr val="tx2"/>
                </a:solidFill>
              </a:rPr>
              <a:t>Total = 23,000 wells &amp; 18 years</a:t>
            </a:r>
          </a:p>
          <a:p>
            <a:r>
              <a:rPr lang="en-US" dirty="0">
                <a:solidFill>
                  <a:schemeClr val="tx2"/>
                </a:solidFill>
              </a:rPr>
              <a:t>Current 17,000 wells &amp; 16 years</a:t>
            </a:r>
          </a:p>
        </p:txBody>
      </p:sp>
      <p:sp>
        <p:nvSpPr>
          <p:cNvPr id="15" name="Oval 14">
            <a:extLst>
              <a:ext uri="{FF2B5EF4-FFF2-40B4-BE49-F238E27FC236}">
                <a16:creationId xmlns:a16="http://schemas.microsoft.com/office/drawing/2014/main" id="{CA3990CE-AF85-4A72-B333-BF5D82A11E53}"/>
              </a:ext>
            </a:extLst>
          </p:cNvPr>
          <p:cNvSpPr/>
          <p:nvPr/>
        </p:nvSpPr>
        <p:spPr>
          <a:xfrm>
            <a:off x="651734" y="4347883"/>
            <a:ext cx="888401" cy="925430"/>
          </a:xfrm>
          <a:prstGeom prst="ellipse">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09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BAF7F-959D-45AB-8517-BF9BDC56DF2C}"/>
              </a:ext>
            </a:extLst>
          </p:cNvPr>
          <p:cNvPicPr>
            <a:picLocks noChangeAspect="1"/>
          </p:cNvPicPr>
          <p:nvPr/>
        </p:nvPicPr>
        <p:blipFill>
          <a:blip r:embed="rId2"/>
          <a:stretch>
            <a:fillRect/>
          </a:stretch>
        </p:blipFill>
        <p:spPr>
          <a:xfrm>
            <a:off x="1428750" y="838200"/>
            <a:ext cx="9334500" cy="5181600"/>
          </a:xfrm>
          <a:prstGeom prst="rect">
            <a:avLst/>
          </a:prstGeom>
        </p:spPr>
      </p:pic>
    </p:spTree>
    <p:extLst>
      <p:ext uri="{BB962C8B-B14F-4D97-AF65-F5344CB8AC3E}">
        <p14:creationId xmlns:p14="http://schemas.microsoft.com/office/powerpoint/2010/main" val="42114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3AFF0F-2949-44C1-9C6B-F6CA56052B05}"/>
              </a:ext>
            </a:extLst>
          </p:cNvPr>
          <p:cNvPicPr>
            <a:picLocks noChangeAspect="1"/>
          </p:cNvPicPr>
          <p:nvPr/>
        </p:nvPicPr>
        <p:blipFill>
          <a:blip r:embed="rId2"/>
          <a:stretch>
            <a:fillRect/>
          </a:stretch>
        </p:blipFill>
        <p:spPr>
          <a:xfrm>
            <a:off x="2008583" y="0"/>
            <a:ext cx="8174833" cy="6762112"/>
          </a:xfrm>
          <a:prstGeom prst="rect">
            <a:avLst/>
          </a:prstGeom>
        </p:spPr>
      </p:pic>
    </p:spTree>
    <p:extLst>
      <p:ext uri="{BB962C8B-B14F-4D97-AF65-F5344CB8AC3E}">
        <p14:creationId xmlns:p14="http://schemas.microsoft.com/office/powerpoint/2010/main" val="135730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77072-966C-46AC-BBFF-82975CA4A897}"/>
              </a:ext>
            </a:extLst>
          </p:cNvPr>
          <p:cNvPicPr>
            <a:picLocks noChangeAspect="1"/>
          </p:cNvPicPr>
          <p:nvPr/>
        </p:nvPicPr>
        <p:blipFill>
          <a:blip r:embed="rId2"/>
          <a:stretch>
            <a:fillRect/>
          </a:stretch>
        </p:blipFill>
        <p:spPr>
          <a:xfrm>
            <a:off x="1647825" y="476250"/>
            <a:ext cx="8896350" cy="5905500"/>
          </a:xfrm>
          <a:prstGeom prst="rect">
            <a:avLst/>
          </a:prstGeom>
        </p:spPr>
      </p:pic>
    </p:spTree>
    <p:extLst>
      <p:ext uri="{BB962C8B-B14F-4D97-AF65-F5344CB8AC3E}">
        <p14:creationId xmlns:p14="http://schemas.microsoft.com/office/powerpoint/2010/main" val="292810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9796-2C08-47E1-80C6-F24E93AFE76F}"/>
              </a:ext>
            </a:extLst>
          </p:cNvPr>
          <p:cNvSpPr>
            <a:spLocks noGrp="1"/>
          </p:cNvSpPr>
          <p:nvPr>
            <p:ph type="title"/>
          </p:nvPr>
        </p:nvSpPr>
        <p:spPr/>
        <p:txBody>
          <a:bodyPr/>
          <a:lstStyle/>
          <a:p>
            <a:pPr algn="ctr"/>
            <a:r>
              <a:rPr lang="en-US" dirty="0"/>
              <a:t>Transportation of Resources</a:t>
            </a:r>
            <a:br>
              <a:rPr lang="en-US" dirty="0"/>
            </a:br>
            <a:endParaRPr lang="en-US" dirty="0"/>
          </a:p>
        </p:txBody>
      </p:sp>
      <p:pic>
        <p:nvPicPr>
          <p:cNvPr id="3" name="Picture 2">
            <a:extLst>
              <a:ext uri="{FF2B5EF4-FFF2-40B4-BE49-F238E27FC236}">
                <a16:creationId xmlns:a16="http://schemas.microsoft.com/office/drawing/2014/main" id="{EB49A609-079D-46F3-9FBB-CD794BE71E77}"/>
              </a:ext>
            </a:extLst>
          </p:cNvPr>
          <p:cNvPicPr>
            <a:picLocks noChangeAspect="1"/>
          </p:cNvPicPr>
          <p:nvPr/>
        </p:nvPicPr>
        <p:blipFill>
          <a:blip r:embed="rId2"/>
          <a:stretch>
            <a:fillRect/>
          </a:stretch>
        </p:blipFill>
        <p:spPr>
          <a:xfrm>
            <a:off x="4434276" y="2531164"/>
            <a:ext cx="7629135" cy="4122047"/>
          </a:xfrm>
          <a:prstGeom prst="rect">
            <a:avLst/>
          </a:prstGeom>
        </p:spPr>
      </p:pic>
      <p:sp>
        <p:nvSpPr>
          <p:cNvPr id="4" name="TextBox 3">
            <a:extLst>
              <a:ext uri="{FF2B5EF4-FFF2-40B4-BE49-F238E27FC236}">
                <a16:creationId xmlns:a16="http://schemas.microsoft.com/office/drawing/2014/main" id="{931F3FEF-7C53-4625-A5D3-4A71D61BE9AA}"/>
              </a:ext>
            </a:extLst>
          </p:cNvPr>
          <p:cNvSpPr txBox="1"/>
          <p:nvPr/>
        </p:nvSpPr>
        <p:spPr>
          <a:xfrm>
            <a:off x="128589" y="1690688"/>
            <a:ext cx="5119686"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As of May 2021, 75 percent of the oil produced in North Dakota is exported out of the state by pipeline, while 2 percent is exported to Canada by truck or rail</a:t>
            </a:r>
          </a:p>
          <a:p>
            <a:pPr marL="285750" indent="-285750">
              <a:buFont typeface="Arial" panose="020B0604020202020204" pitchFamily="34" charset="0"/>
              <a:buChar char="•"/>
            </a:pPr>
            <a:r>
              <a:rPr lang="en-US" sz="2400" dirty="0"/>
              <a:t>As of May 2021, 93 percent of gas is captured and sold, while 2 percent of gas is flared from zero sales wells because of the lack of pipelines. The remaining 5 percent is flared from wells with at least 1,000 cubic feet (Mcf) sold because of challenges on existing infrastructure.</a:t>
            </a:r>
          </a:p>
        </p:txBody>
      </p:sp>
    </p:spTree>
    <p:extLst>
      <p:ext uri="{BB962C8B-B14F-4D97-AF65-F5344CB8AC3E}">
        <p14:creationId xmlns:p14="http://schemas.microsoft.com/office/powerpoint/2010/main" val="37734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A1AD-07CC-4B41-9388-3B1A5066D4EA}"/>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97AC5D60-54A9-4039-85FB-9A58225C0BAC}"/>
              </a:ext>
            </a:extLst>
          </p:cNvPr>
          <p:cNvPicPr>
            <a:picLocks noChangeAspect="1"/>
          </p:cNvPicPr>
          <p:nvPr/>
        </p:nvPicPr>
        <p:blipFill>
          <a:blip r:embed="rId2"/>
          <a:stretch>
            <a:fillRect/>
          </a:stretch>
        </p:blipFill>
        <p:spPr>
          <a:xfrm>
            <a:off x="476250" y="61912"/>
            <a:ext cx="11239500" cy="6734175"/>
          </a:xfrm>
          <a:prstGeom prst="rect">
            <a:avLst/>
          </a:prstGeom>
        </p:spPr>
      </p:pic>
    </p:spTree>
    <p:extLst>
      <p:ext uri="{BB962C8B-B14F-4D97-AF65-F5344CB8AC3E}">
        <p14:creationId xmlns:p14="http://schemas.microsoft.com/office/powerpoint/2010/main" val="42167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495</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Segoe UI</vt:lpstr>
      <vt:lpstr>Office Theme</vt:lpstr>
      <vt:lpstr>North Dakota Energy &amp; Transportation</vt:lpstr>
      <vt:lpstr>  North Dakota Energy Production</vt:lpstr>
      <vt:lpstr>  Bakken Energy Production</vt:lpstr>
      <vt:lpstr>PowerPoint Presentation</vt:lpstr>
      <vt:lpstr>PowerPoint Presentation</vt:lpstr>
      <vt:lpstr>PowerPoint Presentation</vt:lpstr>
      <vt:lpstr>PowerPoint Presentation</vt:lpstr>
      <vt:lpstr>Transportation of Resources </vt:lpstr>
      <vt:lpstr>PowerPoint Presentation</vt:lpstr>
      <vt:lpstr>Oil &amp; Gas Tax Revenue Allocations</vt:lpstr>
      <vt:lpstr>    Vision Zero</vt:lpstr>
      <vt:lpstr>    Safety Corridor</vt:lpstr>
      <vt:lpstr>   Carbon Sequestration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Dakota Energy &amp; Transportation</dc:title>
  <dc:creator>Kramer, Samantha</dc:creator>
  <cp:lastModifiedBy>Cal Klewin</cp:lastModifiedBy>
  <cp:revision>31</cp:revision>
  <dcterms:created xsi:type="dcterms:W3CDTF">2022-09-06T14:34:45Z</dcterms:created>
  <dcterms:modified xsi:type="dcterms:W3CDTF">2022-09-16T01:18:20Z</dcterms:modified>
</cp:coreProperties>
</file>