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66.jpg" ContentType="image/jp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9"/>
  </p:notesMasterIdLst>
  <p:handoutMasterIdLst>
    <p:handoutMasterId r:id="rId40"/>
  </p:handoutMasterIdLst>
  <p:sldIdLst>
    <p:sldId id="354" r:id="rId5"/>
    <p:sldId id="259" r:id="rId6"/>
    <p:sldId id="952" r:id="rId7"/>
    <p:sldId id="4248" r:id="rId8"/>
    <p:sldId id="4249" r:id="rId9"/>
    <p:sldId id="3648" r:id="rId10"/>
    <p:sldId id="945" r:id="rId11"/>
    <p:sldId id="3674" r:id="rId12"/>
    <p:sldId id="2672" r:id="rId13"/>
    <p:sldId id="257" r:id="rId14"/>
    <p:sldId id="4237" r:id="rId15"/>
    <p:sldId id="4250" r:id="rId16"/>
    <p:sldId id="4211" r:id="rId17"/>
    <p:sldId id="4212" r:id="rId18"/>
    <p:sldId id="4244" r:id="rId19"/>
    <p:sldId id="4236" r:id="rId20"/>
    <p:sldId id="4227" r:id="rId21"/>
    <p:sldId id="4220" r:id="rId22"/>
    <p:sldId id="4229" r:id="rId23"/>
    <p:sldId id="4226" r:id="rId24"/>
    <p:sldId id="4217" r:id="rId25"/>
    <p:sldId id="4219" r:id="rId26"/>
    <p:sldId id="403" r:id="rId27"/>
    <p:sldId id="4238" r:id="rId28"/>
    <p:sldId id="4136" r:id="rId29"/>
    <p:sldId id="4221" r:id="rId30"/>
    <p:sldId id="4239" r:id="rId31"/>
    <p:sldId id="4234" r:id="rId32"/>
    <p:sldId id="906" r:id="rId33"/>
    <p:sldId id="4246" r:id="rId34"/>
    <p:sldId id="4245" r:id="rId35"/>
    <p:sldId id="905" r:id="rId36"/>
    <p:sldId id="904" r:id="rId37"/>
    <p:sldId id="4228" r:id="rId38"/>
  </p:sldIdLst>
  <p:sldSz cx="9144000" cy="5143500" type="screen16x9"/>
  <p:notesSz cx="6858000" cy="9296400"/>
  <p:embeddedFontLst>
    <p:embeddedFont>
      <p:font typeface="Calibri" panose="020F0502020204030204" pitchFamily="34" charset="0"/>
      <p:regular r:id="rId41"/>
      <p:bold r:id="rId42"/>
      <p:italic r:id="rId43"/>
      <p:boldItalic r:id="rId44"/>
    </p:embeddedFont>
    <p:embeddedFont>
      <p:font typeface="Franklin Gothic Book" panose="020B0503020102020204" pitchFamily="34" charset="0"/>
      <p:regular r:id="rId45"/>
      <p:italic r:id="rId46"/>
    </p:embeddedFont>
    <p:embeddedFont>
      <p:font typeface="Franklin Gothic Demi" panose="020B0703020102020204" pitchFamily="34" charset="0"/>
      <p:regular r:id="rId47"/>
      <p:bold r:id="rId48"/>
      <p:italic r:id="rId49"/>
      <p:boldItalic r:id="rId50"/>
    </p:embeddedFont>
    <p:embeddedFont>
      <p:font typeface="Franklin Gothic Demi Cond" panose="020B0706030402020204" pitchFamily="34" charset="0"/>
      <p:regular r:id="rId51"/>
    </p:embeddedFont>
    <p:embeddedFont>
      <p:font typeface="Franklin Gothic Medium Cond" panose="020B0606030402020204" pitchFamily="34" charset="0"/>
      <p:regular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2" userDrawn="1">
          <p15:clr>
            <a:srgbClr val="A4A3A4"/>
          </p15:clr>
        </p15:guide>
        <p15:guide id="2" orient="horz" pos="2176" userDrawn="1">
          <p15:clr>
            <a:srgbClr val="A4A3A4"/>
          </p15:clr>
        </p15:guide>
        <p15:guide id="3" pos="1901" userDrawn="1">
          <p15:clr>
            <a:srgbClr val="A4A3A4"/>
          </p15:clr>
        </p15:guide>
        <p15:guide id="4" pos="387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321F1F-1DEE-460C-23BC-1EA0291488C1}" name="Guest User" initials="GU" userId="S::urn:spo:anon#cb03e3d32498e8df8411bdd277e2faa186c10bbcfa3fc0332eb60a03671eae90::" providerId="AD"/>
  <p188:author id="{A301B050-6D32-2AFE-7996-85B77D3DE20F}" name="Hetzel, Jon, D" initials="HJD" userId="S::jdhetzel@garverusa.com::f435b3d8-8d76-4090-9bb9-4ce899bd13b3" providerId="AD"/>
  <p188:author id="{828AB4CC-C3F0-C3BB-CE07-2A7D24364506}" name="Lorena EcheverriadeMisi" initials="LE" userId="S::Lorena.EcheverriaDeMisi1@txdot.gov::d94cd68b-3615-440a-b382-8a0063025a40" providerId="AD"/>
  <p188:author id="{18E043E1-8585-0429-379F-F357E954A387}" name="Wray, Sean P." initials="WSP" userId="S::SPWray@GarverUSA.com::21d2aa50-8f1e-4c00-8340-a2440070ae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vis, Wendy G." initials="TWG" lastIdx="4" clrIdx="0">
    <p:extLst>
      <p:ext uri="{19B8F6BF-5375-455C-9EA6-DF929625EA0E}">
        <p15:presenceInfo xmlns:p15="http://schemas.microsoft.com/office/powerpoint/2012/main" userId="S::WGTravis@garverusa.com::b2cb7497-3b73-44c6-aeb1-36d11a561328" providerId="AD"/>
      </p:ext>
    </p:extLst>
  </p:cmAuthor>
  <p:cmAuthor id="2" name="Caroline Mays" initials="CM" lastIdx="3" clrIdx="1">
    <p:extLst>
      <p:ext uri="{19B8F6BF-5375-455C-9EA6-DF929625EA0E}">
        <p15:presenceInfo xmlns:p15="http://schemas.microsoft.com/office/powerpoint/2012/main" userId="S::Caroline.Mays@txdot.gov::56e92913-cfdd-4555-a132-fd9fac25302f" providerId="AD"/>
      </p:ext>
    </p:extLst>
  </p:cmAuthor>
  <p:cmAuthor id="3" name="Sherry Pifer" initials="SP [2]" lastIdx="1" clrIdx="2">
    <p:extLst>
      <p:ext uri="{19B8F6BF-5375-455C-9EA6-DF929625EA0E}">
        <p15:presenceInfo xmlns:p15="http://schemas.microsoft.com/office/powerpoint/2012/main" userId="S::Sherry.Pifer@txdot.gov::e6f0d0d8-d10b-49ad-8a27-dc2b0f1f9e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4EA"/>
    <a:srgbClr val="2161A5"/>
    <a:srgbClr val="AA361F"/>
    <a:srgbClr val="CFB488"/>
    <a:srgbClr val="B79C90"/>
    <a:srgbClr val="FBB550"/>
    <a:srgbClr val="28608F"/>
    <a:srgbClr val="CC7B29"/>
    <a:srgbClr val="0E395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6" autoAdjust="0"/>
    <p:restoredTop sz="96233" autoAdjust="0"/>
  </p:normalViewPr>
  <p:slideViewPr>
    <p:cSldViewPr snapToGrid="0" showGuides="1">
      <p:cViewPr varScale="1">
        <p:scale>
          <a:sx n="83" d="100"/>
          <a:sy n="83" d="100"/>
        </p:scale>
        <p:origin x="872" y="52"/>
      </p:cViewPr>
      <p:guideLst>
        <p:guide orient="horz" pos="1092"/>
        <p:guide orient="horz" pos="2176"/>
        <p:guide pos="1901"/>
        <p:guide pos="3876"/>
      </p:guideLst>
    </p:cSldViewPr>
  </p:slideViewPr>
  <p:notesTextViewPr>
    <p:cViewPr>
      <p:scale>
        <a:sx n="3" d="2"/>
        <a:sy n="3" d="2"/>
      </p:scale>
      <p:origin x="0" y="0"/>
    </p:cViewPr>
  </p:notesTextViewPr>
  <p:sorterViewPr>
    <p:cViewPr>
      <p:scale>
        <a:sx n="140" d="100"/>
        <a:sy n="140" d="100"/>
      </p:scale>
      <p:origin x="0" y="-4285"/>
    </p:cViewPr>
  </p:sorterViewPr>
  <p:notesViewPr>
    <p:cSldViewPr snapToGrid="0">
      <p:cViewPr varScale="1">
        <p:scale>
          <a:sx n="83" d="100"/>
          <a:sy n="83" d="100"/>
        </p:scale>
        <p:origin x="573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2423" cy="464980"/>
          </a:xfrm>
          <a:prstGeom prst="rect">
            <a:avLst/>
          </a:prstGeom>
        </p:spPr>
        <p:txBody>
          <a:bodyPr vert="horz" lIns="90898" tIns="45448" rIns="90898" bIns="45448" rtlCol="0"/>
          <a:lstStyle>
            <a:lvl1pPr algn="l">
              <a:defRPr sz="1100"/>
            </a:lvl1pPr>
          </a:lstStyle>
          <a:p>
            <a:endParaRPr lang="en-US" dirty="0"/>
          </a:p>
        </p:txBody>
      </p:sp>
      <p:sp>
        <p:nvSpPr>
          <p:cNvPr id="3" name="Date Placeholder 2"/>
          <p:cNvSpPr>
            <a:spLocks noGrp="1"/>
          </p:cNvSpPr>
          <p:nvPr>
            <p:ph type="dt" sz="quarter" idx="1"/>
          </p:nvPr>
        </p:nvSpPr>
        <p:spPr>
          <a:xfrm>
            <a:off x="3884028" y="3"/>
            <a:ext cx="2972423" cy="464980"/>
          </a:xfrm>
          <a:prstGeom prst="rect">
            <a:avLst/>
          </a:prstGeom>
        </p:spPr>
        <p:txBody>
          <a:bodyPr vert="horz" lIns="90898" tIns="45448" rIns="90898" bIns="45448" rtlCol="0"/>
          <a:lstStyle>
            <a:lvl1pPr algn="r">
              <a:defRPr sz="1100"/>
            </a:lvl1pPr>
          </a:lstStyle>
          <a:p>
            <a:fld id="{FF8E6447-1AF7-45FC-B6F3-B45DEEC38ECA}" type="datetimeFigureOut">
              <a:rPr lang="en-US" smtClean="0"/>
              <a:t>9/13/2022</a:t>
            </a:fld>
            <a:endParaRPr lang="en-US" dirty="0"/>
          </a:p>
        </p:txBody>
      </p:sp>
      <p:sp>
        <p:nvSpPr>
          <p:cNvPr id="4" name="Footer Placeholder 3"/>
          <p:cNvSpPr>
            <a:spLocks noGrp="1"/>
          </p:cNvSpPr>
          <p:nvPr>
            <p:ph type="ftr" sz="quarter" idx="2"/>
          </p:nvPr>
        </p:nvSpPr>
        <p:spPr>
          <a:xfrm>
            <a:off x="1" y="8829824"/>
            <a:ext cx="2972423" cy="464980"/>
          </a:xfrm>
          <a:prstGeom prst="rect">
            <a:avLst/>
          </a:prstGeom>
        </p:spPr>
        <p:txBody>
          <a:bodyPr vert="horz" lIns="90898" tIns="45448" rIns="90898" bIns="45448"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028" y="8829824"/>
            <a:ext cx="2972423" cy="464980"/>
          </a:xfrm>
          <a:prstGeom prst="rect">
            <a:avLst/>
          </a:prstGeom>
        </p:spPr>
        <p:txBody>
          <a:bodyPr vert="horz" lIns="90898" tIns="45448" rIns="90898" bIns="45448" rtlCol="0" anchor="b"/>
          <a:lstStyle>
            <a:lvl1pPr algn="r">
              <a:defRPr sz="1100"/>
            </a:lvl1pPr>
          </a:lstStyle>
          <a:p>
            <a:fld id="{B9B2EB33-711F-41CA-8F73-C56B715F8B97}" type="slidenum">
              <a:rPr lang="en-US" smtClean="0"/>
              <a:t>‹#›</a:t>
            </a:fld>
            <a:endParaRPr lang="en-US" dirty="0"/>
          </a:p>
        </p:txBody>
      </p:sp>
    </p:spTree>
    <p:extLst>
      <p:ext uri="{BB962C8B-B14F-4D97-AF65-F5344CB8AC3E}">
        <p14:creationId xmlns:p14="http://schemas.microsoft.com/office/powerpoint/2010/main" val="34505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625" tIns="46313" rIns="92625" bIns="46313" rtlCol="0"/>
          <a:lstStyle>
            <a:lvl1pPr algn="l">
              <a:defRPr sz="1100"/>
            </a:lvl1pPr>
          </a:lstStyle>
          <a:p>
            <a:endParaRPr lang="en-US" dirty="0"/>
          </a:p>
        </p:txBody>
      </p:sp>
      <p:sp>
        <p:nvSpPr>
          <p:cNvPr id="3" name="Date Placeholder 2"/>
          <p:cNvSpPr>
            <a:spLocks noGrp="1"/>
          </p:cNvSpPr>
          <p:nvPr>
            <p:ph type="dt" idx="1"/>
          </p:nvPr>
        </p:nvSpPr>
        <p:spPr>
          <a:xfrm>
            <a:off x="3884615" y="0"/>
            <a:ext cx="2971800" cy="464820"/>
          </a:xfrm>
          <a:prstGeom prst="rect">
            <a:avLst/>
          </a:prstGeom>
        </p:spPr>
        <p:txBody>
          <a:bodyPr vert="horz" lIns="92625" tIns="46313" rIns="92625" bIns="46313" rtlCol="0"/>
          <a:lstStyle>
            <a:lvl1pPr algn="r">
              <a:defRPr sz="1100"/>
            </a:lvl1pPr>
          </a:lstStyle>
          <a:p>
            <a:fld id="{7A790463-911A-4750-AD2E-671879DD54F4}" type="datetimeFigureOut">
              <a:rPr lang="en-US" smtClean="0"/>
              <a:pPr/>
              <a:t>9/13/2022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625" tIns="46313" rIns="92625" bIns="46313" rtlCol="0" anchor="ctr"/>
          <a:lstStyle/>
          <a:p>
            <a:endParaRPr lang="en-US" dirty="0"/>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2625" tIns="46313" rIns="92625" bIns="463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2971800" cy="464820"/>
          </a:xfrm>
          <a:prstGeom prst="rect">
            <a:avLst/>
          </a:prstGeom>
        </p:spPr>
        <p:txBody>
          <a:bodyPr vert="horz" lIns="92625" tIns="46313" rIns="92625" bIns="46313"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5" y="8829969"/>
            <a:ext cx="2971800" cy="464820"/>
          </a:xfrm>
          <a:prstGeom prst="rect">
            <a:avLst/>
          </a:prstGeom>
        </p:spPr>
        <p:txBody>
          <a:bodyPr vert="horz" lIns="92625" tIns="46313" rIns="92625" bIns="46313" rtlCol="0" anchor="b"/>
          <a:lstStyle>
            <a:lvl1pPr algn="r">
              <a:defRPr sz="11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a:t>
            </a:fld>
            <a:endParaRPr lang="en-US" dirty="0"/>
          </a:p>
        </p:txBody>
      </p:sp>
    </p:spTree>
    <p:extLst>
      <p:ext uri="{BB962C8B-B14F-4D97-AF65-F5344CB8AC3E}">
        <p14:creationId xmlns:p14="http://schemas.microsoft.com/office/powerpoint/2010/main" val="145001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b="1" baseline="30000" dirty="0">
              <a:solidFill>
                <a:srgbClr val="000000"/>
              </a:solidFill>
              <a:latin typeface="Franklin Gothic Book" panose="020B0503020102020204" pitchFamily="34" charset="0"/>
            </a:endParaRPr>
          </a:p>
          <a:p>
            <a:endParaRPr lang="en-US" sz="1700"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10</a:t>
            </a:fld>
            <a:endParaRPr lang="en-US" dirty="0"/>
          </a:p>
        </p:txBody>
      </p:sp>
    </p:spTree>
    <p:extLst>
      <p:ext uri="{BB962C8B-B14F-4D97-AF65-F5344CB8AC3E}">
        <p14:creationId xmlns:p14="http://schemas.microsoft.com/office/powerpoint/2010/main" val="363562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11</a:t>
            </a:fld>
            <a:endParaRPr lang="en-US" dirty="0"/>
          </a:p>
        </p:txBody>
      </p:sp>
    </p:spTree>
    <p:extLst>
      <p:ext uri="{BB962C8B-B14F-4D97-AF65-F5344CB8AC3E}">
        <p14:creationId xmlns:p14="http://schemas.microsoft.com/office/powerpoint/2010/main" val="2701383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09541898-D043-4569-A9A6-59B778BECE00}" type="slidenum">
              <a:rPr lang="en-US" smtClean="0"/>
              <a:pPr/>
              <a:t>12</a:t>
            </a:fld>
            <a:endParaRPr lang="en-US" dirty="0"/>
          </a:p>
        </p:txBody>
      </p:sp>
    </p:spTree>
    <p:extLst>
      <p:ext uri="{BB962C8B-B14F-4D97-AF65-F5344CB8AC3E}">
        <p14:creationId xmlns:p14="http://schemas.microsoft.com/office/powerpoint/2010/main" val="359111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13</a:t>
            </a:fld>
            <a:endParaRPr lang="en-US" dirty="0"/>
          </a:p>
        </p:txBody>
      </p:sp>
    </p:spTree>
    <p:extLst>
      <p:ext uri="{BB962C8B-B14F-4D97-AF65-F5344CB8AC3E}">
        <p14:creationId xmlns:p14="http://schemas.microsoft.com/office/powerpoint/2010/main" val="329347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5788" y="4416712"/>
            <a:ext cx="5486400" cy="4183380"/>
          </a:xfrm>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14</a:t>
            </a:fld>
            <a:endParaRPr lang="en-US" dirty="0"/>
          </a:p>
        </p:txBody>
      </p:sp>
    </p:spTree>
    <p:extLst>
      <p:ext uri="{BB962C8B-B14F-4D97-AF65-F5344CB8AC3E}">
        <p14:creationId xmlns:p14="http://schemas.microsoft.com/office/powerpoint/2010/main" val="8047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15</a:t>
            </a:fld>
            <a:endParaRPr lang="en-US" dirty="0"/>
          </a:p>
        </p:txBody>
      </p:sp>
    </p:spTree>
    <p:extLst>
      <p:ext uri="{BB962C8B-B14F-4D97-AF65-F5344CB8AC3E}">
        <p14:creationId xmlns:p14="http://schemas.microsoft.com/office/powerpoint/2010/main" val="8836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16</a:t>
            </a:fld>
            <a:endParaRPr lang="en-US" dirty="0"/>
          </a:p>
        </p:txBody>
      </p:sp>
    </p:spTree>
    <p:extLst>
      <p:ext uri="{BB962C8B-B14F-4D97-AF65-F5344CB8AC3E}">
        <p14:creationId xmlns:p14="http://schemas.microsoft.com/office/powerpoint/2010/main" val="309898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17</a:t>
            </a:fld>
            <a:endParaRPr lang="en-US" dirty="0"/>
          </a:p>
        </p:txBody>
      </p:sp>
    </p:spTree>
    <p:extLst>
      <p:ext uri="{BB962C8B-B14F-4D97-AF65-F5344CB8AC3E}">
        <p14:creationId xmlns:p14="http://schemas.microsoft.com/office/powerpoint/2010/main" val="69670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18</a:t>
            </a:fld>
            <a:endParaRPr lang="en-US" dirty="0"/>
          </a:p>
        </p:txBody>
      </p:sp>
    </p:spTree>
    <p:extLst>
      <p:ext uri="{BB962C8B-B14F-4D97-AF65-F5344CB8AC3E}">
        <p14:creationId xmlns:p14="http://schemas.microsoft.com/office/powerpoint/2010/main" val="3080771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4133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19</a:t>
            </a:fld>
            <a:endParaRPr lang="en-US" dirty="0"/>
          </a:p>
        </p:txBody>
      </p:sp>
    </p:spTree>
    <p:extLst>
      <p:ext uri="{BB962C8B-B14F-4D97-AF65-F5344CB8AC3E}">
        <p14:creationId xmlns:p14="http://schemas.microsoft.com/office/powerpoint/2010/main" val="171380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a:t>
            </a:fld>
            <a:endParaRPr lang="en-US" dirty="0"/>
          </a:p>
        </p:txBody>
      </p:sp>
    </p:spTree>
    <p:extLst>
      <p:ext uri="{BB962C8B-B14F-4D97-AF65-F5344CB8AC3E}">
        <p14:creationId xmlns:p14="http://schemas.microsoft.com/office/powerpoint/2010/main" val="3671603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20</a:t>
            </a:fld>
            <a:endParaRPr lang="en-US" dirty="0"/>
          </a:p>
        </p:txBody>
      </p:sp>
    </p:spTree>
    <p:extLst>
      <p:ext uri="{BB962C8B-B14F-4D97-AF65-F5344CB8AC3E}">
        <p14:creationId xmlns:p14="http://schemas.microsoft.com/office/powerpoint/2010/main" val="12097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21</a:t>
            </a:fld>
            <a:endParaRPr lang="en-US" dirty="0"/>
          </a:p>
        </p:txBody>
      </p:sp>
    </p:spTree>
    <p:extLst>
      <p:ext uri="{BB962C8B-B14F-4D97-AF65-F5344CB8AC3E}">
        <p14:creationId xmlns:p14="http://schemas.microsoft.com/office/powerpoint/2010/main" val="237990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22</a:t>
            </a:fld>
            <a:endParaRPr lang="en-US" dirty="0"/>
          </a:p>
        </p:txBody>
      </p:sp>
    </p:spTree>
    <p:extLst>
      <p:ext uri="{BB962C8B-B14F-4D97-AF65-F5344CB8AC3E}">
        <p14:creationId xmlns:p14="http://schemas.microsoft.com/office/powerpoint/2010/main" val="4189722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normAutofit/>
          </a:bodyPr>
          <a:lstStyle/>
          <a:p>
            <a:endParaRPr lang="en-US" b="1" dirty="0">
              <a:latin typeface="Franklin Gothic Book" panose="020B0503020102020204" pitchFamily="34" charset="0"/>
            </a:endParaRPr>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23</a:t>
            </a:fld>
            <a:endParaRPr lang="en-US" dirty="0"/>
          </a:p>
        </p:txBody>
      </p:sp>
    </p:spTree>
    <p:extLst>
      <p:ext uri="{BB962C8B-B14F-4D97-AF65-F5344CB8AC3E}">
        <p14:creationId xmlns:p14="http://schemas.microsoft.com/office/powerpoint/2010/main" val="3407462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24</a:t>
            </a:fld>
            <a:endParaRPr lang="en-US" dirty="0"/>
          </a:p>
        </p:txBody>
      </p:sp>
    </p:spTree>
    <p:extLst>
      <p:ext uri="{BB962C8B-B14F-4D97-AF65-F5344CB8AC3E}">
        <p14:creationId xmlns:p14="http://schemas.microsoft.com/office/powerpoint/2010/main" val="2105767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9541898-D043-4569-A9A6-59B778BECE00}" type="slidenum">
              <a:rPr lang="en-US" smtClean="0"/>
              <a:pPr/>
              <a:t>25</a:t>
            </a:fld>
            <a:endParaRPr lang="en-US" dirty="0"/>
          </a:p>
        </p:txBody>
      </p:sp>
    </p:spTree>
    <p:extLst>
      <p:ext uri="{BB962C8B-B14F-4D97-AF65-F5344CB8AC3E}">
        <p14:creationId xmlns:p14="http://schemas.microsoft.com/office/powerpoint/2010/main" val="684986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26</a:t>
            </a:fld>
            <a:endParaRPr lang="en-US" dirty="0"/>
          </a:p>
        </p:txBody>
      </p:sp>
    </p:spTree>
    <p:extLst>
      <p:ext uri="{BB962C8B-B14F-4D97-AF65-F5344CB8AC3E}">
        <p14:creationId xmlns:p14="http://schemas.microsoft.com/office/powerpoint/2010/main" val="3876252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27</a:t>
            </a:fld>
            <a:endParaRPr lang="en-US" dirty="0"/>
          </a:p>
        </p:txBody>
      </p:sp>
    </p:spTree>
    <p:extLst>
      <p:ext uri="{BB962C8B-B14F-4D97-AF65-F5344CB8AC3E}">
        <p14:creationId xmlns:p14="http://schemas.microsoft.com/office/powerpoint/2010/main" val="655895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28</a:t>
            </a:fld>
            <a:endParaRPr lang="en-US" dirty="0"/>
          </a:p>
        </p:txBody>
      </p:sp>
    </p:spTree>
    <p:extLst>
      <p:ext uri="{BB962C8B-B14F-4D97-AF65-F5344CB8AC3E}">
        <p14:creationId xmlns:p14="http://schemas.microsoft.com/office/powerpoint/2010/main" val="4112844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29</a:t>
            </a:fld>
            <a:endParaRPr lang="en-US" dirty="0"/>
          </a:p>
        </p:txBody>
      </p:sp>
    </p:spTree>
    <p:extLst>
      <p:ext uri="{BB962C8B-B14F-4D97-AF65-F5344CB8AC3E}">
        <p14:creationId xmlns:p14="http://schemas.microsoft.com/office/powerpoint/2010/main" val="189006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3</a:t>
            </a:fld>
            <a:endParaRPr lang="en-US" dirty="0"/>
          </a:p>
        </p:txBody>
      </p:sp>
    </p:spTree>
    <p:extLst>
      <p:ext uri="{BB962C8B-B14F-4D97-AF65-F5344CB8AC3E}">
        <p14:creationId xmlns:p14="http://schemas.microsoft.com/office/powerpoint/2010/main" val="4185494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100" dirty="0"/>
              <a:t>Interstate highways are subject to a uniform set of design standards throughout the country.</a:t>
            </a:r>
          </a:p>
          <a:p>
            <a:pPr lvl="0"/>
            <a:endParaRPr lang="en-US" sz="1100" dirty="0"/>
          </a:p>
          <a:p>
            <a:pPr lvl="0"/>
            <a:r>
              <a:rPr lang="en-US" sz="1100" dirty="0"/>
              <a:t>These high design standards set the Interstate Highway System above all other components of the National Highway System and ensure consistent design, development, construction, and preservation of this important national highway.</a:t>
            </a:r>
          </a:p>
          <a:p>
            <a:pPr lvl="0"/>
            <a:endParaRPr lang="en-US" sz="1100" dirty="0"/>
          </a:p>
          <a:p>
            <a:pPr lvl="0"/>
            <a:r>
              <a:rPr lang="en-US" sz="1100" dirty="0"/>
              <a:t>Here we have two typical sections for an interstate facility. The top one is the cross section without frontage roads and the bottom one is with frontage roads.</a:t>
            </a:r>
          </a:p>
          <a:p>
            <a:pPr lvl="0"/>
            <a:endParaRPr lang="en-US" sz="1100" dirty="0"/>
          </a:p>
          <a:p>
            <a:pPr lvl="0"/>
            <a:r>
              <a:rPr lang="en-US" sz="1100" dirty="0"/>
              <a:t>Interstate geometric and safety design standards include:</a:t>
            </a:r>
          </a:p>
          <a:p>
            <a:pPr lvl="0"/>
            <a:r>
              <a:rPr lang="en-US" sz="1100" dirty="0"/>
              <a:t>Full control of access; requiring the need for frontage roads, typically in urbanized areas</a:t>
            </a:r>
          </a:p>
          <a:p>
            <a:pPr lvl="0"/>
            <a:r>
              <a:rPr lang="en-US" sz="1100" dirty="0"/>
              <a:t>Minimum design speeds (70 mph for rural or 50 mph for urban)</a:t>
            </a:r>
          </a:p>
          <a:p>
            <a:pPr lvl="0"/>
            <a:r>
              <a:rPr lang="en-US" sz="1100" dirty="0"/>
              <a:t>Limitations on access points and grade separations needed for uninterrupted traffic flow on the main lanes</a:t>
            </a:r>
          </a:p>
          <a:p>
            <a:pPr lvl="0"/>
            <a:r>
              <a:rPr lang="en-US" sz="1100" dirty="0"/>
              <a:t>The ROW footprint need can range from 200 ft to 500 ft</a:t>
            </a:r>
          </a:p>
          <a:p>
            <a:pPr lvl="0"/>
            <a:r>
              <a:rPr lang="en-US" sz="1100" dirty="0"/>
              <a:t>Minimum of two 12-ft travel lanes and minimum shoulder widths</a:t>
            </a:r>
          </a:p>
          <a:p>
            <a:pPr lvl="0"/>
            <a:r>
              <a:rPr lang="en-US" sz="1100" dirty="0"/>
              <a:t>Accommodation of ramps with ramp spacing sufficient for deceleration and acceleration lanes</a:t>
            </a:r>
          </a:p>
          <a:p>
            <a:pPr lvl="0"/>
            <a:endParaRPr lang="en-US" sz="1100" dirty="0"/>
          </a:p>
          <a:p>
            <a:pPr lvl="0"/>
            <a:r>
              <a:rPr lang="en-US" sz="1100" dirty="0"/>
              <a:t>State DOTs, working through the American Association of State Highway and Transportation Officials (AASHTO), develop and maintain the Interstate Highway System design standards and the Federal Highway Administration (FHWA) finalizes and circulates them for application nationwide.</a:t>
            </a:r>
          </a:p>
          <a:p>
            <a:pPr lvl="0"/>
            <a:endParaRPr lang="en-US" sz="1100" dirty="0"/>
          </a:p>
          <a:p>
            <a:pPr lvl="0"/>
            <a:r>
              <a:rPr lang="en-US" sz="1100" dirty="0"/>
              <a:t>For the designation of an existing highway section that does not currently meet interstate standards, the state DOT will need to re-design and re-construct the highway section to meet those standards before beginning the designation process. Constructing a highway section to meet interstate design standards typically take years to complete.</a:t>
            </a:r>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30</a:t>
            </a:fld>
            <a:endParaRPr lang="en-US" dirty="0"/>
          </a:p>
        </p:txBody>
      </p:sp>
    </p:spTree>
    <p:extLst>
      <p:ext uri="{BB962C8B-B14F-4D97-AF65-F5344CB8AC3E}">
        <p14:creationId xmlns:p14="http://schemas.microsoft.com/office/powerpoint/2010/main" val="1385921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Constructing a completely new interstate highway or upgrading existing roadways to interstate highway standards can take multiple years or even decades. It requires coordination with partners, identifying funding, and completing environmental clearance, public involvement, and design before ultimately beginning construction.</a:t>
            </a:r>
          </a:p>
          <a:p>
            <a:pPr lvl="0"/>
            <a:r>
              <a:rPr lang="en-US" sz="1100" u="sng" dirty="0"/>
              <a:t>Upon construction completion</a:t>
            </a:r>
            <a:r>
              <a:rPr lang="en-US" sz="1100" dirty="0"/>
              <a:t>, the interstate designation process can begin, which may take months or years to complete.</a:t>
            </a:r>
          </a:p>
          <a:p>
            <a:pPr lvl="0"/>
            <a:endParaRPr lang="en-US" sz="1100" dirty="0"/>
          </a:p>
          <a:p>
            <a:pPr lvl="0"/>
            <a:r>
              <a:rPr lang="en-US" sz="1100" dirty="0"/>
              <a:t>Three entities are responsible for the policies and procedures that support the interstate designation process. FHWA, AASHTO, and TxDOT</a:t>
            </a:r>
          </a:p>
          <a:p>
            <a:pPr lvl="0"/>
            <a:endParaRPr lang="en-US" sz="1100" dirty="0"/>
          </a:p>
          <a:p>
            <a:pPr lvl="0"/>
            <a:r>
              <a:rPr lang="en-US" sz="1100" dirty="0"/>
              <a:t>The process can vary based on a number of factors, but the general range is 6 months to 1 year. </a:t>
            </a:r>
          </a:p>
          <a:p>
            <a:pPr lvl="0"/>
            <a:r>
              <a:rPr lang="en-US" sz="1100" dirty="0"/>
              <a:t>Once confirmed that segments are ready to designate, then the request is prepared and submitted to FHWA. Once FHWA approval is obtained, a route number request is submitted to AASHTO for assignment of an interstate route number. AASHTO’s Special Committee on route numbering meets bi-annually. </a:t>
            </a:r>
          </a:p>
          <a:p>
            <a:pPr lvl="0"/>
            <a:endParaRPr lang="en-US" sz="1100" dirty="0"/>
          </a:p>
          <a:p>
            <a:pPr lvl="0"/>
            <a:r>
              <a:rPr lang="en-US" sz="1100" dirty="0"/>
              <a:t>Once FHWA designates the highway as an interstate, TxDOT will prepare a minute order for consideration by the Texas Transportation Commission to add to the State Highway System.</a:t>
            </a:r>
          </a:p>
          <a:p>
            <a:pPr marL="218290" indent="-21829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31</a:t>
            </a:fld>
            <a:endParaRPr lang="en-US" dirty="0"/>
          </a:p>
        </p:txBody>
      </p:sp>
    </p:spTree>
    <p:extLst>
      <p:ext uri="{BB962C8B-B14F-4D97-AF65-F5344CB8AC3E}">
        <p14:creationId xmlns:p14="http://schemas.microsoft.com/office/powerpoint/2010/main" val="56579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Currently, there is no specific federal or state funding program set aside to build future interstate highway projects. As a result, these projects must compete with all other Texas highway improvement projects for funding in the state’s annual project selection process.</a:t>
            </a:r>
          </a:p>
          <a:p>
            <a:pPr lvl="0"/>
            <a:endParaRPr lang="en-US" sz="1100" dirty="0"/>
          </a:p>
          <a:p>
            <a:pPr lvl="0"/>
            <a:r>
              <a:rPr lang="en-US" sz="1100" dirty="0"/>
              <a:t>TxDOT and the Texas Transportation Commission must continually balance competing interests throughout the state—that includes new construction, maintenance and preservation of current assets—while making the best use of the funding TxDOT receives from federal, state, and local sources.</a:t>
            </a:r>
          </a:p>
          <a:p>
            <a:pPr lvl="0"/>
            <a:endParaRPr lang="en-US" sz="1100" dirty="0"/>
          </a:p>
          <a:p>
            <a:pPr lvl="0"/>
            <a:r>
              <a:rPr lang="en-US" sz="1100" dirty="0"/>
              <a:t>TxDOT uses its annual project scoring system to evaluate projects to construct interstate highways against other construction and maintenance projects prior to developing the Unified Transportation Program (UTP) each year.</a:t>
            </a:r>
          </a:p>
          <a:p>
            <a:pPr lvl="0"/>
            <a:endParaRPr lang="en-US" sz="1100" dirty="0"/>
          </a:p>
          <a:p>
            <a:pPr lvl="0"/>
            <a:r>
              <a:rPr lang="en-US" sz="1100" dirty="0"/>
              <a:t>Congressional designation for a future interstate does not promote the future interstate above other state projects.  Each project must compete for funding during the annual project selection process in the UTP cycle.</a:t>
            </a:r>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32</a:t>
            </a:fld>
            <a:endParaRPr lang="en-US" dirty="0"/>
          </a:p>
        </p:txBody>
      </p:sp>
    </p:spTree>
    <p:extLst>
      <p:ext uri="{BB962C8B-B14F-4D97-AF65-F5344CB8AC3E}">
        <p14:creationId xmlns:p14="http://schemas.microsoft.com/office/powerpoint/2010/main" val="3097707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100" dirty="0"/>
              <a:t> </a:t>
            </a:r>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33</a:t>
            </a:fld>
            <a:endParaRPr lang="en-US" dirty="0"/>
          </a:p>
        </p:txBody>
      </p:sp>
    </p:spTree>
    <p:extLst>
      <p:ext uri="{BB962C8B-B14F-4D97-AF65-F5344CB8AC3E}">
        <p14:creationId xmlns:p14="http://schemas.microsoft.com/office/powerpoint/2010/main" val="1401422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take some time to answer any questions anyone had about the study.</a:t>
            </a:r>
          </a:p>
          <a:p>
            <a:endParaRPr lang="en-US" dirty="0"/>
          </a:p>
          <a:p>
            <a:endParaRPr lang="en-US" dirty="0"/>
          </a:p>
          <a:p>
            <a:r>
              <a:rPr lang="en-US" dirty="0"/>
              <a:t>My contact information is shown here on this slide, if you want to reach out to me for additional questions or information. </a:t>
            </a:r>
          </a:p>
        </p:txBody>
      </p:sp>
      <p:sp>
        <p:nvSpPr>
          <p:cNvPr id="4" name="Slide Number Placeholder 3"/>
          <p:cNvSpPr>
            <a:spLocks noGrp="1"/>
          </p:cNvSpPr>
          <p:nvPr>
            <p:ph type="sldNum" sz="quarter" idx="5"/>
          </p:nvPr>
        </p:nvSpPr>
        <p:spPr/>
        <p:txBody>
          <a:bodyPr/>
          <a:lstStyle/>
          <a:p>
            <a:fld id="{09541898-D043-4569-A9A6-59B778BECE00}" type="slidenum">
              <a:rPr lang="en-US" smtClean="0"/>
              <a:pPr/>
              <a:t>34</a:t>
            </a:fld>
            <a:endParaRPr lang="en-US" dirty="0"/>
          </a:p>
        </p:txBody>
      </p:sp>
    </p:spTree>
    <p:extLst>
      <p:ext uri="{BB962C8B-B14F-4D97-AF65-F5344CB8AC3E}">
        <p14:creationId xmlns:p14="http://schemas.microsoft.com/office/powerpoint/2010/main" val="175106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4</a:t>
            </a:fld>
            <a:endParaRPr lang="en-US" dirty="0"/>
          </a:p>
        </p:txBody>
      </p:sp>
    </p:spTree>
    <p:extLst>
      <p:ext uri="{BB962C8B-B14F-4D97-AF65-F5344CB8AC3E}">
        <p14:creationId xmlns:p14="http://schemas.microsoft.com/office/powerpoint/2010/main" val="192022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127">
              <a:lnSpc>
                <a:spcPts val="1069"/>
              </a:lnSpc>
            </a:pPr>
            <a:endParaRPr lang="en-US" sz="1100" spc="-10" dirty="0">
              <a:solidFill>
                <a:srgbClr val="231F20"/>
              </a:solidFill>
              <a:cs typeface="Calibri"/>
            </a:endParaRPr>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5</a:t>
            </a:fld>
            <a:endParaRPr lang="en-US" dirty="0"/>
          </a:p>
        </p:txBody>
      </p:sp>
    </p:spTree>
    <p:extLst>
      <p:ext uri="{BB962C8B-B14F-4D97-AF65-F5344CB8AC3E}">
        <p14:creationId xmlns:p14="http://schemas.microsoft.com/office/powerpoint/2010/main" val="42927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Calibri" panose="020F0502020204030204" pitchFamily="34" charset="0"/>
                <a:ea typeface="Times New Roman" panose="02020603050405020304" pitchFamily="18" charset="0"/>
              </a:rPr>
              <a:t>.</a:t>
            </a:r>
            <a:endParaRPr lang="en-US" sz="1700" dirty="0">
              <a:latin typeface="Calibri" panose="020F0502020204030204" pitchFamily="34" charset="0"/>
              <a:ea typeface="Calibri" panose="020F0502020204030204" pitchFamily="34" charset="0"/>
            </a:endParaRPr>
          </a:p>
          <a:p>
            <a:endParaRPr lang="en-US" sz="1500" dirty="0"/>
          </a:p>
          <a:p>
            <a:endParaRPr lang="en-US" sz="1500" dirty="0"/>
          </a:p>
        </p:txBody>
      </p:sp>
      <p:sp>
        <p:nvSpPr>
          <p:cNvPr id="5" name="Slide Number Placeholder 4">
            <a:extLst>
              <a:ext uri="{FF2B5EF4-FFF2-40B4-BE49-F238E27FC236}">
                <a16:creationId xmlns:a16="http://schemas.microsoft.com/office/drawing/2014/main" id="{9D96306B-A143-4BE9-9775-3744859D4038}"/>
              </a:ext>
            </a:extLst>
          </p:cNvPr>
          <p:cNvSpPr>
            <a:spLocks noGrp="1"/>
          </p:cNvSpPr>
          <p:nvPr>
            <p:ph type="sldNum" sz="quarter" idx="5"/>
          </p:nvPr>
        </p:nvSpPr>
        <p:spPr/>
        <p:txBody>
          <a:bodyPr/>
          <a:lstStyle/>
          <a:p>
            <a:fld id="{09541898-D043-4569-A9A6-59B778BECE00}" type="slidenum">
              <a:rPr lang="en-US" smtClean="0"/>
              <a:pPr/>
              <a:t>6</a:t>
            </a:fld>
            <a:endParaRPr lang="en-US" dirty="0"/>
          </a:p>
        </p:txBody>
      </p:sp>
    </p:spTree>
    <p:extLst>
      <p:ext uri="{BB962C8B-B14F-4D97-AF65-F5344CB8AC3E}">
        <p14:creationId xmlns:p14="http://schemas.microsoft.com/office/powerpoint/2010/main" val="19939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7</a:t>
            </a:fld>
            <a:endParaRPr lang="en-US" dirty="0"/>
          </a:p>
        </p:txBody>
      </p:sp>
    </p:spTree>
    <p:extLst>
      <p:ext uri="{BB962C8B-B14F-4D97-AF65-F5344CB8AC3E}">
        <p14:creationId xmlns:p14="http://schemas.microsoft.com/office/powerpoint/2010/main" val="151150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dirty="0"/>
          </a:p>
        </p:txBody>
      </p:sp>
      <p:sp>
        <p:nvSpPr>
          <p:cNvPr id="4" name="Slide Number Placeholder 3"/>
          <p:cNvSpPr>
            <a:spLocks noGrp="1"/>
          </p:cNvSpPr>
          <p:nvPr>
            <p:ph type="sldNum" sz="quarter" idx="5"/>
          </p:nvPr>
        </p:nvSpPr>
        <p:spPr/>
        <p:txBody>
          <a:bodyPr/>
          <a:lstStyle/>
          <a:p>
            <a:pPr defTabSz="904332">
              <a:defRPr/>
            </a:pPr>
            <a:fld id="{09541898-D043-4569-A9A6-59B778BECE00}" type="slidenum">
              <a:rPr lang="en-US">
                <a:solidFill>
                  <a:prstClr val="black"/>
                </a:solidFill>
                <a:latin typeface="Calibri"/>
              </a:rPr>
              <a:pPr defTabSz="904332">
                <a:defRPr/>
              </a:pPr>
              <a:t>8</a:t>
            </a:fld>
            <a:endParaRPr lang="en-US">
              <a:solidFill>
                <a:prstClr val="black"/>
              </a:solidFill>
              <a:latin typeface="Calibri"/>
            </a:endParaRPr>
          </a:p>
        </p:txBody>
      </p:sp>
    </p:spTree>
    <p:extLst>
      <p:ext uri="{BB962C8B-B14F-4D97-AF65-F5344CB8AC3E}">
        <p14:creationId xmlns:p14="http://schemas.microsoft.com/office/powerpoint/2010/main" val="316983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100"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9</a:t>
            </a:fld>
            <a:endParaRPr lang="en-US" dirty="0"/>
          </a:p>
        </p:txBody>
      </p:sp>
    </p:spTree>
    <p:extLst>
      <p:ext uri="{BB962C8B-B14F-4D97-AF65-F5344CB8AC3E}">
        <p14:creationId xmlns:p14="http://schemas.microsoft.com/office/powerpoint/2010/main" val="727150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g"/><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2.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 y="2"/>
          <a:ext cx="158751" cy="119063"/>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58751"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2"/>
            </p:custDataLst>
          </p:nvPr>
        </p:nvSpPr>
        <p:spPr>
          <a:xfrm>
            <a:off x="512064" y="2782643"/>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3"/>
            </p:custDataLst>
          </p:nvPr>
        </p:nvSpPr>
        <p:spPr>
          <a:xfrm>
            <a:off x="512064" y="3955237"/>
            <a:ext cx="4114800" cy="433125"/>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1" name="Picture 10">
            <a:extLst>
              <a:ext uri="{FF2B5EF4-FFF2-40B4-BE49-F238E27FC236}">
                <a16:creationId xmlns:a16="http://schemas.microsoft.com/office/drawing/2014/main" id="{62B1937B-3095-314F-B2F3-A1A62EC6D9F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4715186"/>
            <a:ext cx="9144000" cy="4387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 y="2"/>
          <a:ext cx="158751" cy="119063"/>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58751"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a:extLst>
              <a:ext uri="{FF2B5EF4-FFF2-40B4-BE49-F238E27FC236}">
                <a16:creationId xmlns:a16="http://schemas.microsoft.com/office/drawing/2014/main" id="{037019D0-A5ED-FD4B-AEE1-74EB27150FF0}"/>
              </a:ext>
            </a:extLst>
          </p:cNvPr>
          <p:cNvSpPr>
            <a:spLocks noGrp="1"/>
          </p:cNvSpPr>
          <p:nvPr>
            <p:ph type="ctrTitle" hasCustomPrompt="1"/>
            <p:custDataLst>
              <p:tags r:id="rId2"/>
            </p:custDataLst>
          </p:nvPr>
        </p:nvSpPr>
        <p:spPr>
          <a:xfrm>
            <a:off x="512064" y="2782643"/>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a:extLst>
              <a:ext uri="{FF2B5EF4-FFF2-40B4-BE49-F238E27FC236}">
                <a16:creationId xmlns:a16="http://schemas.microsoft.com/office/drawing/2014/main" id="{DFDAB146-7CA5-3045-9FD9-49A2E4FAFDC1}"/>
              </a:ext>
            </a:extLst>
          </p:cNvPr>
          <p:cNvSpPr>
            <a:spLocks noGrp="1"/>
          </p:cNvSpPr>
          <p:nvPr>
            <p:ph type="subTitle" idx="1" hasCustomPrompt="1"/>
            <p:custDataLst>
              <p:tags r:id="rId3"/>
            </p:custDataLst>
          </p:nvPr>
        </p:nvSpPr>
        <p:spPr>
          <a:xfrm>
            <a:off x="512064" y="3955237"/>
            <a:ext cx="4114800" cy="433125"/>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8" name="Picture 17">
            <a:extLst>
              <a:ext uri="{FF2B5EF4-FFF2-40B4-BE49-F238E27FC236}">
                <a16:creationId xmlns:a16="http://schemas.microsoft.com/office/drawing/2014/main" id="{13F1BDFE-A84E-0B49-98CA-0031467166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4715186"/>
            <a:ext cx="9144000" cy="438727"/>
          </a:xfrm>
          <a:prstGeom prst="rect">
            <a:avLst/>
          </a:prstGeom>
        </p:spPr>
      </p:pic>
      <p:sp>
        <p:nvSpPr>
          <p:cNvPr id="6" name="TextBox 5">
            <a:extLst>
              <a:ext uri="{FF2B5EF4-FFF2-40B4-BE49-F238E27FC236}">
                <a16:creationId xmlns:a16="http://schemas.microsoft.com/office/drawing/2014/main" id="{DA0C1FCA-6242-4E53-8FB2-8F361C52629B}"/>
              </a:ext>
            </a:extLst>
          </p:cNvPr>
          <p:cNvSpPr txBox="1"/>
          <p:nvPr userDrawn="1"/>
        </p:nvSpPr>
        <p:spPr>
          <a:xfrm>
            <a:off x="7135581"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September 15, 2022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54B812-2722-0744-9345-3F01F6ADAB30}"/>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Franklin Gothic Book" panose="020B0503020102020204"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537349-7310-B044-851F-0CE3F0D0F093}"/>
              </a:ext>
            </a:extLst>
          </p:cNvPr>
          <p:cNvPicPr>
            <a:picLocks noChangeAspect="1"/>
          </p:cNvPicPr>
          <p:nvPr userDrawn="1"/>
        </p:nvPicPr>
        <p:blipFill>
          <a:blip r:embed="rId3">
            <a:lum bright="100000" contrast="-100000"/>
            <a:alphaModFix amt="77000"/>
          </a:blip>
          <a:stretch>
            <a:fillRect/>
          </a:stretch>
        </p:blipFill>
        <p:spPr>
          <a:xfrm>
            <a:off x="8408889" y="98066"/>
            <a:ext cx="567771" cy="402768"/>
          </a:xfrm>
          <a:prstGeom prst="rect">
            <a:avLst/>
          </a:prstGeom>
        </p:spPr>
      </p:pic>
      <p:sp>
        <p:nvSpPr>
          <p:cNvPr id="7" name="Slide Number Placeholder 5">
            <a:extLst>
              <a:ext uri="{FF2B5EF4-FFF2-40B4-BE49-F238E27FC236}">
                <a16:creationId xmlns:a16="http://schemas.microsoft.com/office/drawing/2014/main" id="{37353F87-7CAC-4625-868B-12D844C0F014}"/>
              </a:ext>
            </a:extLst>
          </p:cNvPr>
          <p:cNvSpPr>
            <a:spLocks noGrp="1"/>
          </p:cNvSpPr>
          <p:nvPr>
            <p:ph type="sldNum" sz="quarter" idx="4"/>
            <p:custDataLst>
              <p:tags r:id="rId1"/>
            </p:custDataLst>
          </p:nvPr>
        </p:nvSpPr>
        <p:spPr>
          <a:xfrm>
            <a:off x="8870952" y="4864608"/>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Franklin Gothic Demi" panose="020B0703020102020204"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A7728-080A-084F-9574-95AC715091D2}"/>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Franklin Gothic Book" panose="020B0503020102020204"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pic>
        <p:nvPicPr>
          <p:cNvPr id="6" name="Picture 5">
            <a:extLst>
              <a:ext uri="{FF2B5EF4-FFF2-40B4-BE49-F238E27FC236}">
                <a16:creationId xmlns:a16="http://schemas.microsoft.com/office/drawing/2014/main" id="{03620133-B656-3B44-AD89-AC6A20B509E5}"/>
              </a:ext>
            </a:extLst>
          </p:cNvPr>
          <p:cNvPicPr>
            <a:picLocks noChangeAspect="1"/>
          </p:cNvPicPr>
          <p:nvPr userDrawn="1"/>
        </p:nvPicPr>
        <p:blipFill>
          <a:blip r:embed="rId3">
            <a:lum bright="100000" contrast="-100000"/>
            <a:alphaModFix amt="77000"/>
          </a:blip>
          <a:stretch>
            <a:fillRect/>
          </a:stretch>
        </p:blipFill>
        <p:spPr>
          <a:xfrm>
            <a:off x="8408889" y="98066"/>
            <a:ext cx="567771" cy="402768"/>
          </a:xfrm>
          <a:prstGeom prst="rect">
            <a:avLst/>
          </a:prstGeom>
        </p:spPr>
      </p:pic>
      <p:sp>
        <p:nvSpPr>
          <p:cNvPr id="8" name="Slide Number Placeholder 5">
            <a:extLst>
              <a:ext uri="{FF2B5EF4-FFF2-40B4-BE49-F238E27FC236}">
                <a16:creationId xmlns:a16="http://schemas.microsoft.com/office/drawing/2014/main" id="{183DFAF4-861C-4CCC-8BCC-3DAE6525BC19}"/>
              </a:ext>
            </a:extLst>
          </p:cNvPr>
          <p:cNvSpPr>
            <a:spLocks noGrp="1"/>
          </p:cNvSpPr>
          <p:nvPr>
            <p:ph type="sldNum" sz="quarter" idx="4"/>
            <p:custDataLst>
              <p:tags r:id="rId1"/>
            </p:custDataLst>
          </p:nvPr>
        </p:nvSpPr>
        <p:spPr>
          <a:xfrm>
            <a:off x="8870952" y="4864608"/>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Franklin Gothic Demi" panose="020B0703020102020204"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BC544-BD04-4A45-B856-C2B06265A25F}"/>
              </a:ext>
            </a:extLst>
          </p:cNvPr>
          <p:cNvSpPr/>
          <p:nvPr userDrawn="1"/>
        </p:nvSpPr>
        <p:spPr>
          <a:xfrm>
            <a:off x="0" y="2"/>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Franklin Gothic Book" panose="020B0503020102020204" pitchFamily="34" charset="0"/>
              <a:cs typeface="Arial" pitchFamily="34" charset="0"/>
            </a:endParaRPr>
          </a:p>
        </p:txBody>
      </p:sp>
      <p:pic>
        <p:nvPicPr>
          <p:cNvPr id="5" name="Picture 4">
            <a:extLst>
              <a:ext uri="{FF2B5EF4-FFF2-40B4-BE49-F238E27FC236}">
                <a16:creationId xmlns:a16="http://schemas.microsoft.com/office/drawing/2014/main" id="{94684D38-A2A2-C643-AAE3-F3D5B6A1F9E1}"/>
              </a:ext>
            </a:extLst>
          </p:cNvPr>
          <p:cNvPicPr>
            <a:picLocks noChangeAspect="1"/>
          </p:cNvPicPr>
          <p:nvPr userDrawn="1"/>
        </p:nvPicPr>
        <p:blipFill>
          <a:blip r:embed="rId3">
            <a:lum bright="100000" contrast="-100000"/>
            <a:alphaModFix amt="77000"/>
          </a:blip>
          <a:stretch>
            <a:fillRect/>
          </a:stretch>
        </p:blipFill>
        <p:spPr>
          <a:xfrm>
            <a:off x="8408889" y="98066"/>
            <a:ext cx="567771" cy="402768"/>
          </a:xfrm>
          <a:prstGeom prst="rect">
            <a:avLst/>
          </a:prstGeom>
        </p:spPr>
      </p:pic>
      <p:sp>
        <p:nvSpPr>
          <p:cNvPr id="7" name="Slide Number Placeholder 5">
            <a:extLst>
              <a:ext uri="{FF2B5EF4-FFF2-40B4-BE49-F238E27FC236}">
                <a16:creationId xmlns:a16="http://schemas.microsoft.com/office/drawing/2014/main" id="{B0054A0D-968E-4AE6-8428-F4E29C63BF63}"/>
              </a:ext>
            </a:extLst>
          </p:cNvPr>
          <p:cNvSpPr>
            <a:spLocks noGrp="1"/>
          </p:cNvSpPr>
          <p:nvPr>
            <p:ph type="sldNum" sz="quarter" idx="4"/>
            <p:custDataLst>
              <p:tags r:id="rId1"/>
            </p:custDataLst>
          </p:nvPr>
        </p:nvSpPr>
        <p:spPr>
          <a:xfrm>
            <a:off x="8870952" y="4864608"/>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Franklin Gothic Demi" panose="020B0703020102020204"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 y="2"/>
          <a:ext cx="158751" cy="119063"/>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58751"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512065" y="3160833"/>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12099"/>
          <a:stretch/>
        </p:blipFill>
        <p:spPr>
          <a:xfrm>
            <a:off x="4981415" y="531807"/>
            <a:ext cx="4087523" cy="3855951"/>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2065" y="2161744"/>
            <a:ext cx="2314257" cy="781382"/>
          </a:xfrm>
          <a:prstGeom prst="rect">
            <a:avLst/>
          </a:prstGeom>
        </p:spPr>
      </p:pic>
      <p:sp>
        <p:nvSpPr>
          <p:cNvPr id="12" name="Subtitle 2">
            <a:extLst>
              <a:ext uri="{FF2B5EF4-FFF2-40B4-BE49-F238E27FC236}">
                <a16:creationId xmlns:a16="http://schemas.microsoft.com/office/drawing/2014/main" id="{514B2B9B-2570-264C-BAED-5407D10DB918}"/>
              </a:ext>
            </a:extLst>
          </p:cNvPr>
          <p:cNvSpPr>
            <a:spLocks noGrp="1"/>
          </p:cNvSpPr>
          <p:nvPr>
            <p:ph type="subTitle" idx="1" hasCustomPrompt="1"/>
            <p:custDataLst>
              <p:tags r:id="rId2"/>
            </p:custDataLst>
          </p:nvPr>
        </p:nvSpPr>
        <p:spPr>
          <a:xfrm>
            <a:off x="512064" y="3955237"/>
            <a:ext cx="4114800" cy="433125"/>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9" name="Picture 18">
            <a:extLst>
              <a:ext uri="{FF2B5EF4-FFF2-40B4-BE49-F238E27FC236}">
                <a16:creationId xmlns:a16="http://schemas.microsoft.com/office/drawing/2014/main" id="{A6A43225-99DB-9A40-902B-EE9A13FF864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5186"/>
            <a:ext cx="9144000" cy="438727"/>
          </a:xfrm>
          <a:prstGeom prst="rect">
            <a:avLst/>
          </a:prstGeom>
        </p:spPr>
      </p:pic>
      <p:pic>
        <p:nvPicPr>
          <p:cNvPr id="10" name="Picture 9">
            <a:extLst>
              <a:ext uri="{FF2B5EF4-FFF2-40B4-BE49-F238E27FC236}">
                <a16:creationId xmlns:a16="http://schemas.microsoft.com/office/drawing/2014/main" id="{CF4AE025-9B04-274C-8DF9-1E9000B6E18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5" y="4754974"/>
            <a:ext cx="2820447" cy="320622"/>
          </a:xfrm>
          <a:prstGeom prst="rect">
            <a:avLst/>
          </a:prstGeom>
        </p:spPr>
      </p:pic>
    </p:spTree>
    <p:extLst>
      <p:ext uri="{BB962C8B-B14F-4D97-AF65-F5344CB8AC3E}">
        <p14:creationId xmlns:p14="http://schemas.microsoft.com/office/powerpoint/2010/main" val="10495843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69F6-9637-4882-AAD2-A11366971706}"/>
              </a:ext>
            </a:extLst>
          </p:cNvPr>
          <p:cNvSpPr>
            <a:spLocks noGrp="1"/>
          </p:cNvSpPr>
          <p:nvPr>
            <p:ph type="title"/>
          </p:nvPr>
        </p:nvSpPr>
        <p:spPr/>
        <p:txBody>
          <a:bodyPr/>
          <a:lstStyle>
            <a:lvl1pP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7B28A20-C465-422D-8E84-CB1ADB7A4E01}"/>
              </a:ext>
            </a:extLst>
          </p:cNvPr>
          <p:cNvSpPr>
            <a:spLocks noGrp="1"/>
          </p:cNvSpPr>
          <p:nvPr>
            <p:ph type="sldNum" sz="quarter" idx="10"/>
          </p:nvPr>
        </p:nvSpPr>
        <p:spPr/>
        <p:txBody>
          <a:bodyPr/>
          <a:lstStyle>
            <a:lvl2pPr>
              <a:defRPr/>
            </a:lvl2pPr>
          </a:lstStyle>
          <a:p>
            <a:pPr lvl="1">
              <a:spcBef>
                <a:spcPts val="900"/>
              </a:spcBef>
            </a:pPr>
            <a:fld id="{126B356D-DBE9-445A-9C43-3D3F41468F04}" type="slidenum">
              <a:rPr lang="en-US" smtClean="0"/>
              <a:pPr lvl="1">
                <a:spcBef>
                  <a:spcPts val="900"/>
                </a:spcBef>
              </a:pPr>
              <a:t>‹#›</a:t>
            </a:fld>
            <a:endParaRPr lang="en-US" dirty="0"/>
          </a:p>
        </p:txBody>
      </p:sp>
      <p:sp>
        <p:nvSpPr>
          <p:cNvPr id="4" name="Rectangle 3">
            <a:extLst>
              <a:ext uri="{FF2B5EF4-FFF2-40B4-BE49-F238E27FC236}">
                <a16:creationId xmlns:a16="http://schemas.microsoft.com/office/drawing/2014/main" id="{973C2BC8-227C-456F-8761-C003B300EF30}"/>
              </a:ext>
            </a:extLst>
          </p:cNvPr>
          <p:cNvSpPr/>
          <p:nvPr userDrawn="1"/>
        </p:nvSpPr>
        <p:spPr>
          <a:xfrm>
            <a:off x="0" y="0"/>
            <a:ext cx="9144000" cy="4718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79662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0163F-8E10-514A-BAC0-F629CB475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782"/>
            <a:ext cx="9144000" cy="1028700"/>
          </a:xfrm>
          <a:prstGeom prst="rect">
            <a:avLst/>
          </a:prstGeom>
        </p:spPr>
      </p:pic>
      <p:sp>
        <p:nvSpPr>
          <p:cNvPr id="10" name="Subtitle 2">
            <a:extLst>
              <a:ext uri="{FF2B5EF4-FFF2-40B4-BE49-F238E27FC236}">
                <a16:creationId xmlns:a16="http://schemas.microsoft.com/office/drawing/2014/main" id="{EFA2AFA6-160C-C245-866A-C801ADB763C7}"/>
              </a:ext>
            </a:extLst>
          </p:cNvPr>
          <p:cNvSpPr>
            <a:spLocks noGrp="1"/>
          </p:cNvSpPr>
          <p:nvPr>
            <p:ph type="subTitle" idx="1" hasCustomPrompt="1"/>
          </p:nvPr>
        </p:nvSpPr>
        <p:spPr>
          <a:xfrm>
            <a:off x="233082" y="143435"/>
            <a:ext cx="8677836" cy="799002"/>
          </a:xfrm>
          <a:prstGeom prst="rect">
            <a:avLst/>
          </a:prstGeom>
        </p:spPr>
        <p:txBody>
          <a:bodyPr anchor="ctr">
            <a:noAutofit/>
          </a:bodyPr>
          <a:lstStyle>
            <a:lvl1pPr marL="0" indent="0" algn="ctr">
              <a:buNone/>
              <a:defRPr sz="3200" b="1" spc="50" baseline="0">
                <a:solidFill>
                  <a:schemeClr val="bg1"/>
                </a:solidFill>
                <a:latin typeface="Franklin Gothic Book" panose="020B05030201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Headline Goes Here</a:t>
            </a:r>
          </a:p>
        </p:txBody>
      </p:sp>
      <p:sp>
        <p:nvSpPr>
          <p:cNvPr id="6" name="Text Placeholder 3">
            <a:extLst>
              <a:ext uri="{FF2B5EF4-FFF2-40B4-BE49-F238E27FC236}">
                <a16:creationId xmlns:a16="http://schemas.microsoft.com/office/drawing/2014/main" id="{E5EA73E1-7E88-FD4E-BB43-980C42396761}"/>
              </a:ext>
            </a:extLst>
          </p:cNvPr>
          <p:cNvSpPr>
            <a:spLocks noGrp="1"/>
          </p:cNvSpPr>
          <p:nvPr>
            <p:ph type="body" sz="quarter" idx="10" hasCustomPrompt="1"/>
          </p:nvPr>
        </p:nvSpPr>
        <p:spPr>
          <a:xfrm>
            <a:off x="598250" y="1614790"/>
            <a:ext cx="7955280" cy="3200400"/>
          </a:xfrm>
          <a:prstGeom prst="rect">
            <a:avLst/>
          </a:prstGeom>
        </p:spPr>
        <p:txBody>
          <a:bodyPr/>
          <a:lstStyle>
            <a:lvl1pPr marL="0" indent="0" algn="ctr" defTabSz="685783" rtl="0" eaLnBrk="1" latinLnBrk="0" hangingPunct="1">
              <a:lnSpc>
                <a:spcPct val="90000"/>
              </a:lnSpc>
              <a:spcBef>
                <a:spcPts val="750"/>
              </a:spcBef>
              <a:buFont typeface="Arial" panose="020B0604020202020204" pitchFamily="34" charset="0"/>
              <a:buNone/>
              <a:defRPr lang="en-US" sz="2800" b="1" kern="1200" spc="50" baseline="0" dirty="0">
                <a:solidFill>
                  <a:srgbClr val="041E42"/>
                </a:solidFill>
                <a:latin typeface="Franklin Gothic Book" panose="020B0503020102020204" pitchFamily="34" charset="0"/>
                <a:ea typeface="+mn-ea"/>
                <a:cs typeface="Arial" panose="020B0604020202020204" pitchFamily="34" charset="0"/>
              </a:defRPr>
            </a:lvl1pPr>
            <a:lvl2pPr>
              <a:defRPr sz="3600" b="1"/>
            </a:lvl2pPr>
            <a:lvl3pPr>
              <a:defRPr sz="3600" b="1"/>
            </a:lvl3pPr>
            <a:lvl4pPr>
              <a:defRPr sz="3600" b="1"/>
            </a:lvl4pPr>
            <a:lvl5pPr>
              <a:defRPr sz="3600" b="1"/>
            </a:lvl5pPr>
          </a:lstStyle>
          <a:p>
            <a:pPr lvl="0"/>
            <a:r>
              <a:rPr lang="en-US" dirty="0"/>
              <a:t>Body copy here</a:t>
            </a:r>
          </a:p>
        </p:txBody>
      </p:sp>
    </p:spTree>
    <p:extLst>
      <p:ext uri="{BB962C8B-B14F-4D97-AF65-F5344CB8AC3E}">
        <p14:creationId xmlns:p14="http://schemas.microsoft.com/office/powerpoint/2010/main" val="13943282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guide id="4" pos="56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05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3D2E47-2E1E-CE49-BEE2-8415387622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4715186"/>
            <a:ext cx="9144000" cy="438727"/>
          </a:xfrm>
          <a:prstGeom prst="rect">
            <a:avLst/>
          </a:prstGeom>
        </p:spPr>
      </p:pic>
      <p:graphicFrame>
        <p:nvGraphicFramePr>
          <p:cNvPr id="10" name="Object 9" hidden="1"/>
          <p:cNvGraphicFramePr>
            <a:graphicFrameLocks/>
          </p:cNvGraphicFramePr>
          <p:nvPr>
            <p:custDataLst>
              <p:tags r:id="rId11"/>
            </p:custDataLst>
          </p:nvPr>
        </p:nvGraphicFramePr>
        <p:xfrm>
          <a:off x="1" y="2"/>
          <a:ext cx="158751" cy="119063"/>
        </p:xfrm>
        <a:graphic>
          <a:graphicData uri="http://schemas.openxmlformats.org/presentationml/2006/ole">
            <mc:AlternateContent xmlns:mc="http://schemas.openxmlformats.org/markup-compatibility/2006">
              <mc:Choice xmlns:v="urn:schemas-microsoft-com:vml" Requires="v">
                <p:oleObj name="think-cell Slide" r:id="rId17" imgW="0" imgH="0" progId="">
                  <p:embed/>
                </p:oleObj>
              </mc:Choice>
              <mc:Fallback>
                <p:oleObj name="think-cell Slide" r:id="rId17" imgW="0" imgH="0" progId="">
                  <p:embed/>
                  <p:pic>
                    <p:nvPicPr>
                      <p:cNvPr id="10" name="Object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58751"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title"/>
            <p:custDataLst>
              <p:tags r:id="rId12"/>
            </p:custDataLst>
          </p:nvPr>
        </p:nvSpPr>
        <p:spPr bwMode="gray">
          <a:xfrm>
            <a:off x="253679" y="108926"/>
            <a:ext cx="8353424" cy="402336"/>
          </a:xfrm>
          <a:prstGeom prst="rect">
            <a:avLst/>
          </a:prstGeom>
          <a:noFill/>
        </p:spPr>
        <p:txBody>
          <a:bodyPr wrap="square" lIns="0" rtlCol="0">
            <a:spAutoFit/>
          </a:bodyPr>
          <a:lstStyle/>
          <a:p>
            <a:r>
              <a:rPr lang="en-US" dirty="0"/>
              <a:t>Click to edit Master title style</a:t>
            </a:r>
          </a:p>
        </p:txBody>
      </p:sp>
      <p:sp>
        <p:nvSpPr>
          <p:cNvPr id="3" name="Text Placeholder 2"/>
          <p:cNvSpPr>
            <a:spLocks noGrp="1"/>
          </p:cNvSpPr>
          <p:nvPr>
            <p:ph type="body" idx="1"/>
            <p:custDataLst>
              <p:tags r:id="rId13"/>
            </p:custDataLst>
          </p:nvPr>
        </p:nvSpPr>
        <p:spPr>
          <a:xfrm>
            <a:off x="253677" y="792314"/>
            <a:ext cx="8477251" cy="3886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256032" y="4715186"/>
            <a:ext cx="4267200"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Beginning NOW: The Benefits of the Interstate Highway</a:t>
            </a:r>
          </a:p>
        </p:txBody>
      </p:sp>
      <p:sp>
        <p:nvSpPr>
          <p:cNvPr id="15" name="TextBox 14">
            <a:extLst>
              <a:ext uri="{FF2B5EF4-FFF2-40B4-BE49-F238E27FC236}">
                <a16:creationId xmlns:a16="http://schemas.microsoft.com/office/drawing/2014/main" id="{EBBBF4F3-27CF-584C-B354-C1AF0B34B8BD}"/>
              </a:ext>
            </a:extLst>
          </p:cNvPr>
          <p:cNvSpPr txBox="1"/>
          <p:nvPr/>
        </p:nvSpPr>
        <p:spPr>
          <a:xfrm>
            <a:off x="6995881"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September 15, 2022</a:t>
            </a:r>
          </a:p>
        </p:txBody>
      </p:sp>
      <p:sp>
        <p:nvSpPr>
          <p:cNvPr id="14" name="Rectangle 13">
            <a:extLst>
              <a:ext uri="{FF2B5EF4-FFF2-40B4-BE49-F238E27FC236}">
                <a16:creationId xmlns:a16="http://schemas.microsoft.com/office/drawing/2014/main" id="{0C99C431-47F6-405E-97C2-1186AEFCA3FF}"/>
              </a:ext>
            </a:extLst>
          </p:cNvPr>
          <p:cNvSpPr/>
          <p:nvPr userDrawn="1">
            <p:custDataLst>
              <p:tags r:id="rId14"/>
            </p:custDataLst>
          </p:nvPr>
        </p:nvSpPr>
        <p:spPr>
          <a:xfrm>
            <a:off x="8886827" y="4846320"/>
            <a:ext cx="257175" cy="177300"/>
          </a:xfrm>
          <a:prstGeom prst="rect">
            <a:avLst/>
          </a:prstGeom>
          <a:solidFill>
            <a:srgbClr val="0B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Franklin Gothic Book" panose="020B0503020102020204" pitchFamily="34" charset="0"/>
              <a:cs typeface="Arial" pitchFamily="34" charset="0"/>
            </a:endParaRPr>
          </a:p>
        </p:txBody>
      </p:sp>
      <p:sp>
        <p:nvSpPr>
          <p:cNvPr id="16" name="Slide Number Placeholder 5">
            <a:extLst>
              <a:ext uri="{FF2B5EF4-FFF2-40B4-BE49-F238E27FC236}">
                <a16:creationId xmlns:a16="http://schemas.microsoft.com/office/drawing/2014/main" id="{0304E6EC-303A-45B3-B74C-309CD87916DD}"/>
              </a:ext>
            </a:extLst>
          </p:cNvPr>
          <p:cNvSpPr>
            <a:spLocks noGrp="1"/>
          </p:cNvSpPr>
          <p:nvPr>
            <p:ph type="sldNum" sz="quarter" idx="4"/>
            <p:custDataLst>
              <p:tags r:id="rId15"/>
            </p:custDataLst>
          </p:nvPr>
        </p:nvSpPr>
        <p:spPr>
          <a:xfrm>
            <a:off x="8870952" y="4864608"/>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Franklin Gothic Demi" panose="020B0703020102020204"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 id="2147483662" r:id="rId7"/>
    <p:sldLayoutId id="2147483670" r:id="rId8"/>
    <p:sldLayoutId id="2147483671" r:id="rId9"/>
  </p:sldLayoutIdLst>
  <p:hf hdr="0" ftr="0" dt="0"/>
  <p:txStyles>
    <p:titleStyle>
      <a:lvl1pPr marL="0" algn="l" defTabSz="914400" rtl="0" eaLnBrk="1" latinLnBrk="0" hangingPunct="1">
        <a:lnSpc>
          <a:spcPct val="100000"/>
        </a:lnSpc>
        <a:spcBef>
          <a:spcPct val="0"/>
        </a:spcBef>
        <a:buNone/>
        <a:defRPr lang="en-US" sz="2000" b="0" kern="1200" dirty="0" smtClean="0">
          <a:solidFill>
            <a:srgbClr val="205588"/>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slideLayout" Target="../slideLayouts/slideLayout3.xml"/><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notesSlide" Target="../notesSlides/notesSlide18.xml"/><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oleObject" Target="../embeddings/oleObject5.bin"/><Relationship Id="rId2" Type="http://schemas.openxmlformats.org/officeDocument/2006/relationships/tags" Target="../tags/tag19.xml"/><Relationship Id="rId16" Type="http://schemas.openxmlformats.org/officeDocument/2006/relationships/notesSlide" Target="../notesSlides/notesSlide2.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slideLayout" Target="../slideLayouts/slideLayout3.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46.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svg"/><Relationship Id="rId9"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png"/><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79.jpe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Lorena.echeverriademisi1@txdot.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65DA6-6182-4481-990D-8E94B14FA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
            <a:ext cx="9145070" cy="4714875"/>
          </a:xfrm>
          <a:prstGeom prst="rect">
            <a:avLst/>
          </a:prstGeom>
        </p:spPr>
      </p:pic>
      <p:sp>
        <p:nvSpPr>
          <p:cNvPr id="2" name="Title 1"/>
          <p:cNvSpPr>
            <a:spLocks noGrp="1"/>
          </p:cNvSpPr>
          <p:nvPr>
            <p:ph type="ctrTitle"/>
          </p:nvPr>
        </p:nvSpPr>
        <p:spPr>
          <a:xfrm>
            <a:off x="512064" y="2339953"/>
            <a:ext cx="5164250" cy="1057275"/>
          </a:xfrm>
        </p:spPr>
        <p:txBody>
          <a:bodyPr/>
          <a:lstStyle/>
          <a:p>
            <a:pPr>
              <a:lnSpc>
                <a:spcPts val="4380"/>
              </a:lnSpc>
            </a:pPr>
            <a:br>
              <a:rPr lang="en-US" dirty="0"/>
            </a:br>
            <a:r>
              <a:rPr lang="en-US" dirty="0"/>
              <a:t>Beginning NOW:</a:t>
            </a:r>
            <a:br>
              <a:rPr lang="en-US" dirty="0"/>
            </a:br>
            <a:r>
              <a:rPr lang="en-US" dirty="0"/>
              <a:t>The Benefits of the Interstate Highway</a:t>
            </a:r>
          </a:p>
        </p:txBody>
      </p:sp>
      <p:sp>
        <p:nvSpPr>
          <p:cNvPr id="4" name="Subtitle 3"/>
          <p:cNvSpPr>
            <a:spLocks noGrp="1"/>
          </p:cNvSpPr>
          <p:nvPr>
            <p:ph type="subTitle" idx="1"/>
          </p:nvPr>
        </p:nvSpPr>
        <p:spPr>
          <a:xfrm>
            <a:off x="512063" y="3689020"/>
            <a:ext cx="5164249" cy="1057275"/>
          </a:xfrm>
        </p:spPr>
        <p:txBody>
          <a:bodyPr/>
          <a:lstStyle/>
          <a:p>
            <a:r>
              <a:rPr lang="en-US" dirty="0"/>
              <a:t>Lorena Echeverria de </a:t>
            </a:r>
            <a:r>
              <a:rPr lang="en-US" dirty="0" err="1"/>
              <a:t>Misi</a:t>
            </a:r>
            <a:r>
              <a:rPr lang="en-US" dirty="0"/>
              <a:t>, P.E.</a:t>
            </a:r>
          </a:p>
          <a:p>
            <a:r>
              <a:rPr lang="en-US" dirty="0"/>
              <a:t>Corridor Planning Branch Manager</a:t>
            </a:r>
            <a:br>
              <a:rPr lang="en-US" dirty="0"/>
            </a:br>
            <a:r>
              <a:rPr lang="en-US" dirty="0"/>
              <a:t>TxDOT Transportation Planning &amp; Programming Division</a:t>
            </a:r>
          </a:p>
        </p:txBody>
      </p:sp>
    </p:spTree>
    <p:extLst>
      <p:ext uri="{BB962C8B-B14F-4D97-AF65-F5344CB8AC3E}">
        <p14:creationId xmlns:p14="http://schemas.microsoft.com/office/powerpoint/2010/main" val="283156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10</a:t>
            </a:fld>
            <a:endParaRPr lang="en-US" dirty="0"/>
          </a:p>
        </p:txBody>
      </p:sp>
      <p:sp>
        <p:nvSpPr>
          <p:cNvPr id="14" name="Title 13"/>
          <p:cNvSpPr>
            <a:spLocks noGrp="1"/>
          </p:cNvSpPr>
          <p:nvPr>
            <p:ph type="title"/>
          </p:nvPr>
        </p:nvSpPr>
        <p:spPr/>
        <p:txBody>
          <a:bodyPr/>
          <a:lstStyle/>
          <a:p>
            <a:r>
              <a:rPr lang="en-US" dirty="0"/>
              <a:t>Overview of the Texas-Mexico Border Multimodal Transportation System</a:t>
            </a:r>
            <a:endParaRPr lang="es-MX" dirty="0"/>
          </a:p>
        </p:txBody>
      </p:sp>
      <p:grpSp>
        <p:nvGrpSpPr>
          <p:cNvPr id="2" name="Group 1">
            <a:extLst>
              <a:ext uri="{FF2B5EF4-FFF2-40B4-BE49-F238E27FC236}">
                <a16:creationId xmlns:a16="http://schemas.microsoft.com/office/drawing/2014/main" id="{382E1DEB-B4E0-43BE-96D1-371B1747D87A}"/>
              </a:ext>
            </a:extLst>
          </p:cNvPr>
          <p:cNvGrpSpPr/>
          <p:nvPr/>
        </p:nvGrpSpPr>
        <p:grpSpPr>
          <a:xfrm>
            <a:off x="4139042" y="976046"/>
            <a:ext cx="4837438" cy="1683584"/>
            <a:chOff x="3895596" y="875804"/>
            <a:chExt cx="5248404" cy="1824922"/>
          </a:xfrm>
        </p:grpSpPr>
        <p:sp>
          <p:nvSpPr>
            <p:cNvPr id="5" name="Rectangle 4"/>
            <p:cNvSpPr/>
            <p:nvPr/>
          </p:nvSpPr>
          <p:spPr>
            <a:xfrm>
              <a:off x="3895596" y="875804"/>
              <a:ext cx="5248404" cy="182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pic>
          <p:nvPicPr>
            <p:cNvPr id="16" name="Picture 15" descr="A close up of a sign&#10;&#10;Description automatically generated">
              <a:extLst>
                <a:ext uri="{FF2B5EF4-FFF2-40B4-BE49-F238E27FC236}">
                  <a16:creationId xmlns:a16="http://schemas.microsoft.com/office/drawing/2014/main" id="{67B279CE-4E7F-46DC-AB3A-D1EC7F9D0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173" y="1118747"/>
              <a:ext cx="745693" cy="1170719"/>
            </a:xfrm>
            <a:prstGeom prst="rect">
              <a:avLst/>
            </a:prstGeom>
          </p:spPr>
        </p:pic>
        <p:pic>
          <p:nvPicPr>
            <p:cNvPr id="17" name="Picture 16" descr="Icon&#10;&#10;Description automatically generated">
              <a:extLst>
                <a:ext uri="{FF2B5EF4-FFF2-40B4-BE49-F238E27FC236}">
                  <a16:creationId xmlns:a16="http://schemas.microsoft.com/office/drawing/2014/main" id="{D3D5B957-35D5-46B2-ACA6-4670C28ABD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2411" y="980076"/>
              <a:ext cx="863333" cy="1605232"/>
            </a:xfrm>
            <a:prstGeom prst="rect">
              <a:avLst/>
            </a:prstGeom>
          </p:spPr>
        </p:pic>
        <p:pic>
          <p:nvPicPr>
            <p:cNvPr id="18" name="Picture 17" descr="Icon&#10;&#10;Description automatically generated">
              <a:extLst>
                <a:ext uri="{FF2B5EF4-FFF2-40B4-BE49-F238E27FC236}">
                  <a16:creationId xmlns:a16="http://schemas.microsoft.com/office/drawing/2014/main" id="{2C9F76EA-C93E-475B-9D25-BDF4E0A3F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984" y="996195"/>
              <a:ext cx="777948" cy="1288359"/>
            </a:xfrm>
            <a:prstGeom prst="rect">
              <a:avLst/>
            </a:prstGeom>
          </p:spPr>
        </p:pic>
        <p:pic>
          <p:nvPicPr>
            <p:cNvPr id="3" name="Picture 2" descr="Logo&#10;&#10;Description automatically generated">
              <a:extLst>
                <a:ext uri="{FF2B5EF4-FFF2-40B4-BE49-F238E27FC236}">
                  <a16:creationId xmlns:a16="http://schemas.microsoft.com/office/drawing/2014/main" id="{63EE9FD3-A957-41AB-ACF2-5F5D0ED1AD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4995" y="1051793"/>
              <a:ext cx="905673" cy="1530972"/>
            </a:xfrm>
            <a:prstGeom prst="rect">
              <a:avLst/>
            </a:prstGeom>
          </p:spPr>
        </p:pic>
      </p:grpSp>
      <p:pic>
        <p:nvPicPr>
          <p:cNvPr id="8" name="Picture 7">
            <a:extLst>
              <a:ext uri="{FF2B5EF4-FFF2-40B4-BE49-F238E27FC236}">
                <a16:creationId xmlns:a16="http://schemas.microsoft.com/office/drawing/2014/main" id="{D46D87A3-D367-4E12-9CD3-4DCB7120CA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123" y="629224"/>
            <a:ext cx="3862364" cy="4037562"/>
          </a:xfrm>
          <a:prstGeom prst="rect">
            <a:avLst/>
          </a:prstGeom>
        </p:spPr>
      </p:pic>
    </p:spTree>
    <p:extLst>
      <p:ext uri="{BB962C8B-B14F-4D97-AF65-F5344CB8AC3E}">
        <p14:creationId xmlns:p14="http://schemas.microsoft.com/office/powerpoint/2010/main" val="359818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8B759-E92D-3A42-96BA-12793005E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 y="308"/>
            <a:ext cx="9144000" cy="4714875"/>
          </a:xfrm>
          <a:prstGeom prst="rect">
            <a:avLst/>
          </a:prstGeom>
        </p:spPr>
      </p:pic>
      <p:sp>
        <p:nvSpPr>
          <p:cNvPr id="4" name="Title 3"/>
          <p:cNvSpPr>
            <a:spLocks noGrp="1"/>
          </p:cNvSpPr>
          <p:nvPr>
            <p:ph type="ctrTitle"/>
          </p:nvPr>
        </p:nvSpPr>
        <p:spPr>
          <a:xfrm>
            <a:off x="130863" y="2032825"/>
            <a:ext cx="6099815" cy="1788239"/>
          </a:xfrm>
        </p:spPr>
        <p:txBody>
          <a:bodyPr/>
          <a:lstStyle/>
          <a:p>
            <a:r>
              <a:rPr lang="en-US" dirty="0"/>
              <a:t>Ports-to-Plains Corridor Interstate Feasibility Study (HB 1079)</a:t>
            </a:r>
          </a:p>
        </p:txBody>
      </p:sp>
      <p:sp>
        <p:nvSpPr>
          <p:cNvPr id="12" name="TextBox 11">
            <a:extLst>
              <a:ext uri="{FF2B5EF4-FFF2-40B4-BE49-F238E27FC236}">
                <a16:creationId xmlns:a16="http://schemas.microsoft.com/office/drawing/2014/main" id="{38B99264-4F75-964A-9A91-5991948784CD}"/>
              </a:ext>
            </a:extLst>
          </p:cNvPr>
          <p:cNvSpPr txBox="1"/>
          <p:nvPr/>
        </p:nvSpPr>
        <p:spPr>
          <a:xfrm>
            <a:off x="7135580" y="4715184"/>
            <a:ext cx="1634889" cy="428316"/>
          </a:xfrm>
          <a:prstGeom prst="rect">
            <a:avLst/>
          </a:prstGeom>
          <a:noFill/>
        </p:spPr>
        <p:txBody>
          <a:bodyPr wrap="none" lIns="0" tIns="0" rIns="0" bIns="0" rtlCol="0" anchor="ctr" anchorCtr="0">
            <a:noAutofit/>
          </a:bodyPr>
          <a:lstStyle/>
          <a:p>
            <a:pPr algn="r"/>
            <a:endParaRPr lang="en-US" sz="1200" dirty="0">
              <a:solidFill>
                <a:schemeClr val="bg1"/>
              </a:solidFill>
              <a:latin typeface="Franklin Gothic Book" pitchFamily="34" charset="0"/>
            </a:endParaRPr>
          </a:p>
        </p:txBody>
      </p:sp>
    </p:spTree>
    <p:extLst>
      <p:ext uri="{BB962C8B-B14F-4D97-AF65-F5344CB8AC3E}">
        <p14:creationId xmlns:p14="http://schemas.microsoft.com/office/powerpoint/2010/main" val="356617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CC8A10-7728-CD1E-C527-3050C6ADAA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216" y="900130"/>
            <a:ext cx="6177524" cy="3650355"/>
          </a:xfrm>
          <a:prstGeom prst="rect">
            <a:avLst/>
          </a:prstGeom>
        </p:spPr>
      </p:pic>
      <p:sp>
        <p:nvSpPr>
          <p:cNvPr id="3" name="Content Placeholder 2"/>
          <p:cNvSpPr>
            <a:spLocks noGrp="1"/>
          </p:cNvSpPr>
          <p:nvPr>
            <p:ph idx="1"/>
          </p:nvPr>
        </p:nvSpPr>
        <p:spPr>
          <a:xfrm>
            <a:off x="6435708" y="858074"/>
            <a:ext cx="2708292" cy="3927832"/>
          </a:xfrm>
        </p:spPr>
        <p:txBody>
          <a:bodyPr>
            <a:noAutofit/>
          </a:bodyPr>
          <a:lstStyle/>
          <a:p>
            <a:pPr marL="0" indent="0">
              <a:lnSpc>
                <a:spcPct val="120000"/>
              </a:lnSpc>
              <a:buNone/>
            </a:pPr>
            <a:r>
              <a:rPr lang="en-US" sz="1100" dirty="0">
                <a:solidFill>
                  <a:schemeClr val="accent2"/>
                </a:solidFill>
                <a:latin typeface="+mn-lt"/>
              </a:rPr>
              <a:t>Only north-south corridor that connects the nation’s and Texas’ most strategic economic engines of agriculture production, energy production and international trade:</a:t>
            </a:r>
          </a:p>
          <a:p>
            <a:pPr lvl="1">
              <a:lnSpc>
                <a:spcPct val="120000"/>
              </a:lnSpc>
            </a:pPr>
            <a:r>
              <a:rPr lang="en-US" sz="1100" dirty="0">
                <a:solidFill>
                  <a:schemeClr val="accent2"/>
                </a:solidFill>
                <a:latin typeface="+mn-lt"/>
              </a:rPr>
              <a:t>Supports the </a:t>
            </a:r>
            <a:r>
              <a:rPr lang="en-US" sz="1100" b="1" dirty="0">
                <a:solidFill>
                  <a:schemeClr val="accent2"/>
                </a:solidFill>
                <a:latin typeface="+mn-lt"/>
              </a:rPr>
              <a:t>largest agricultural production </a:t>
            </a:r>
            <a:r>
              <a:rPr lang="en-US" sz="1100" dirty="0">
                <a:solidFill>
                  <a:schemeClr val="accent2"/>
                </a:solidFill>
                <a:latin typeface="+mn-lt"/>
              </a:rPr>
              <a:t>in the country</a:t>
            </a:r>
          </a:p>
          <a:p>
            <a:pPr lvl="1">
              <a:lnSpc>
                <a:spcPct val="120000"/>
              </a:lnSpc>
            </a:pPr>
            <a:r>
              <a:rPr lang="en-US" sz="1100" dirty="0">
                <a:solidFill>
                  <a:schemeClr val="accent2"/>
                </a:solidFill>
                <a:latin typeface="+mn-lt"/>
              </a:rPr>
              <a:t>Facilitates movement of </a:t>
            </a:r>
            <a:r>
              <a:rPr lang="en-US" sz="1100" b="1" dirty="0">
                <a:solidFill>
                  <a:schemeClr val="accent2"/>
                </a:solidFill>
                <a:latin typeface="+mn-lt"/>
              </a:rPr>
              <a:t>energy products to refineries in the Texas Gulf and to border crossings and seaports </a:t>
            </a:r>
            <a:r>
              <a:rPr lang="en-US" sz="1100" dirty="0">
                <a:solidFill>
                  <a:schemeClr val="accent2"/>
                </a:solidFill>
                <a:latin typeface="+mn-lt"/>
              </a:rPr>
              <a:t>for exports to global markets</a:t>
            </a:r>
          </a:p>
          <a:p>
            <a:pPr lvl="1">
              <a:lnSpc>
                <a:spcPct val="120000"/>
              </a:lnSpc>
            </a:pPr>
            <a:r>
              <a:rPr lang="en-US" sz="1100" dirty="0">
                <a:solidFill>
                  <a:schemeClr val="accent2"/>
                </a:solidFill>
                <a:latin typeface="+mn-lt"/>
              </a:rPr>
              <a:t>Connects the west and south Texas with Mexico through the </a:t>
            </a:r>
            <a:r>
              <a:rPr lang="en-US" sz="1100" b="1" dirty="0">
                <a:solidFill>
                  <a:schemeClr val="accent2"/>
                </a:solidFill>
                <a:latin typeface="+mn-lt"/>
              </a:rPr>
              <a:t>international trade gateways of Laredo, Eagle Pass, and Del Rio </a:t>
            </a:r>
            <a:r>
              <a:rPr lang="en-US" sz="1100" dirty="0">
                <a:solidFill>
                  <a:schemeClr val="accent2"/>
                </a:solidFill>
                <a:latin typeface="+mn-lt"/>
              </a:rPr>
              <a:t>to destinations north, west and east and ultimately to Canada</a:t>
            </a:r>
          </a:p>
        </p:txBody>
      </p:sp>
      <p:sp>
        <p:nvSpPr>
          <p:cNvPr id="16" name="Slide Number Placeholder 15"/>
          <p:cNvSpPr>
            <a:spLocks noGrp="1"/>
          </p:cNvSpPr>
          <p:nvPr>
            <p:ph type="sldNum" sz="quarter" idx="4"/>
          </p:nvPr>
        </p:nvSpPr>
        <p:spPr>
          <a:xfrm>
            <a:off x="8886255" y="4869036"/>
            <a:ext cx="211057" cy="140630"/>
          </a:xfrm>
        </p:spPr>
        <p:txBody>
          <a:bodyPr/>
          <a:lstStyle/>
          <a:p>
            <a:pPr lvl="1"/>
            <a:fld id="{126B356D-DBE9-445A-9C43-3D3F41468F04}" type="slidenum">
              <a:rPr lang="en-US" smtClean="0"/>
              <a:pPr lvl="1"/>
              <a:t>12</a:t>
            </a:fld>
            <a:endParaRPr lang="en-US" dirty="0"/>
          </a:p>
        </p:txBody>
      </p:sp>
      <p:sp>
        <p:nvSpPr>
          <p:cNvPr id="5" name="Title 4">
            <a:extLst>
              <a:ext uri="{FF2B5EF4-FFF2-40B4-BE49-F238E27FC236}">
                <a16:creationId xmlns:a16="http://schemas.microsoft.com/office/drawing/2014/main" id="{7A859D3A-7638-FF95-0F9C-4C6AC11615CB}"/>
              </a:ext>
            </a:extLst>
          </p:cNvPr>
          <p:cNvSpPr>
            <a:spLocks noGrp="1"/>
          </p:cNvSpPr>
          <p:nvPr>
            <p:ph type="title"/>
          </p:nvPr>
        </p:nvSpPr>
        <p:spPr/>
        <p:txBody>
          <a:bodyPr/>
          <a:lstStyle/>
          <a:p>
            <a:r>
              <a:rPr lang="en-US" dirty="0"/>
              <a:t>International and National Importance of Ports-to-Plains</a:t>
            </a:r>
          </a:p>
        </p:txBody>
      </p:sp>
      <p:cxnSp>
        <p:nvCxnSpPr>
          <p:cNvPr id="7" name="Straight Connector 6">
            <a:extLst>
              <a:ext uri="{FF2B5EF4-FFF2-40B4-BE49-F238E27FC236}">
                <a16:creationId xmlns:a16="http://schemas.microsoft.com/office/drawing/2014/main" id="{6DDA093E-B51E-301E-F5BA-9FD83E458422}"/>
              </a:ext>
            </a:extLst>
          </p:cNvPr>
          <p:cNvCxnSpPr>
            <a:cxnSpLocks/>
          </p:cNvCxnSpPr>
          <p:nvPr/>
        </p:nvCxnSpPr>
        <p:spPr>
          <a:xfrm>
            <a:off x="2535791" y="408651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69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3" y="698500"/>
            <a:ext cx="4693773" cy="3980014"/>
          </a:xfrm>
        </p:spPr>
        <p:txBody>
          <a:bodyPr>
            <a:normAutofit fontScale="92500" lnSpcReduction="20000"/>
          </a:bodyPr>
          <a:lstStyle/>
          <a:p>
            <a:r>
              <a:rPr lang="en-US" sz="1600" dirty="0">
                <a:solidFill>
                  <a:schemeClr val="accent2"/>
                </a:solidFill>
              </a:rPr>
              <a:t>963 miles from Texas-Mexico border to Oklahoma/</a:t>
            </a:r>
            <a:br>
              <a:rPr lang="en-US" sz="1600" dirty="0">
                <a:solidFill>
                  <a:schemeClr val="accent2"/>
                </a:solidFill>
              </a:rPr>
            </a:br>
            <a:r>
              <a:rPr lang="en-US" sz="1600" dirty="0">
                <a:solidFill>
                  <a:schemeClr val="accent2"/>
                </a:solidFill>
              </a:rPr>
              <a:t>New Mexico state lines</a:t>
            </a:r>
          </a:p>
          <a:p>
            <a:r>
              <a:rPr lang="en-US" sz="1600" dirty="0">
                <a:solidFill>
                  <a:schemeClr val="accent2"/>
                </a:solidFill>
              </a:rPr>
              <a:t>Sections include</a:t>
            </a:r>
          </a:p>
          <a:p>
            <a:pPr lvl="1"/>
            <a:r>
              <a:rPr lang="en-US" sz="1600" b="1" dirty="0">
                <a:solidFill>
                  <a:schemeClr val="accent2"/>
                </a:solidFill>
              </a:rPr>
              <a:t>Interstates: </a:t>
            </a:r>
            <a:br>
              <a:rPr lang="en-US" sz="1600" dirty="0">
                <a:solidFill>
                  <a:schemeClr val="accent2"/>
                </a:solidFill>
              </a:rPr>
            </a:br>
            <a:r>
              <a:rPr lang="en-US" sz="1600" dirty="0">
                <a:solidFill>
                  <a:schemeClr val="accent2"/>
                </a:solidFill>
              </a:rPr>
              <a:t>I-20, I-35, Exist I-27 124 miles (completed in 1992)</a:t>
            </a:r>
          </a:p>
          <a:p>
            <a:pPr lvl="1"/>
            <a:r>
              <a:rPr lang="en-US" sz="1600" b="1" dirty="0">
                <a:solidFill>
                  <a:schemeClr val="accent2"/>
                </a:solidFill>
              </a:rPr>
              <a:t>US Highways: </a:t>
            </a:r>
            <a:br>
              <a:rPr lang="en-US" sz="1600" dirty="0">
                <a:solidFill>
                  <a:schemeClr val="accent2"/>
                </a:solidFill>
              </a:rPr>
            </a:br>
            <a:r>
              <a:rPr lang="en-US" sz="1600" dirty="0">
                <a:solidFill>
                  <a:schemeClr val="accent2"/>
                </a:solidFill>
              </a:rPr>
              <a:t>US 83, US 87, </a:t>
            </a:r>
            <a:br>
              <a:rPr lang="en-US" sz="1600" dirty="0">
                <a:solidFill>
                  <a:schemeClr val="accent2"/>
                </a:solidFill>
              </a:rPr>
            </a:br>
            <a:r>
              <a:rPr lang="en-US" sz="1600" dirty="0">
                <a:solidFill>
                  <a:schemeClr val="accent2"/>
                </a:solidFill>
              </a:rPr>
              <a:t>US 277, US 287</a:t>
            </a:r>
          </a:p>
          <a:p>
            <a:pPr lvl="1"/>
            <a:r>
              <a:rPr lang="en-US" sz="1600" b="1" dirty="0">
                <a:solidFill>
                  <a:schemeClr val="accent2"/>
                </a:solidFill>
              </a:rPr>
              <a:t>State Highways: </a:t>
            </a:r>
            <a:br>
              <a:rPr lang="en-US" sz="1600" dirty="0">
                <a:solidFill>
                  <a:schemeClr val="accent2"/>
                </a:solidFill>
              </a:rPr>
            </a:br>
            <a:r>
              <a:rPr lang="en-US" sz="1600" dirty="0">
                <a:solidFill>
                  <a:schemeClr val="accent2"/>
                </a:solidFill>
              </a:rPr>
              <a:t>SH 158, SH 349</a:t>
            </a:r>
          </a:p>
          <a:p>
            <a:r>
              <a:rPr lang="en-US" sz="1600" dirty="0">
                <a:solidFill>
                  <a:schemeClr val="accent2"/>
                </a:solidFill>
              </a:rPr>
              <a:t>26 counties</a:t>
            </a:r>
          </a:p>
          <a:p>
            <a:r>
              <a:rPr lang="en-US" sz="1600" dirty="0">
                <a:solidFill>
                  <a:schemeClr val="accent2"/>
                </a:solidFill>
              </a:rPr>
              <a:t>6 TxDOT Districts</a:t>
            </a:r>
          </a:p>
          <a:p>
            <a:r>
              <a:rPr lang="en-US" sz="1600" dirty="0">
                <a:solidFill>
                  <a:schemeClr val="accent2"/>
                </a:solidFill>
              </a:rPr>
              <a:t>4 MPOs</a:t>
            </a:r>
          </a:p>
          <a:p>
            <a:r>
              <a:rPr lang="en-US" sz="1600" dirty="0">
                <a:solidFill>
                  <a:schemeClr val="accent2"/>
                </a:solidFill>
              </a:rPr>
              <a:t>3 Major Ports of Entry</a:t>
            </a:r>
          </a:p>
          <a:p>
            <a:r>
              <a:rPr lang="en-US" sz="1600" dirty="0">
                <a:solidFill>
                  <a:schemeClr val="accent2"/>
                </a:solidFill>
              </a:rPr>
              <a:t>6 International Airports</a:t>
            </a:r>
          </a:p>
          <a:p>
            <a:r>
              <a:rPr lang="en-US" sz="1600" dirty="0">
                <a:solidFill>
                  <a:schemeClr val="accent2"/>
                </a:solidFill>
              </a:rPr>
              <a:t>6 Military Facilities</a:t>
            </a:r>
            <a:endParaRPr lang="en-US" sz="1200" dirty="0">
              <a:solidFill>
                <a:schemeClr val="accent2"/>
              </a:solidFill>
            </a:endParaRP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13</a:t>
            </a:fld>
            <a:endParaRPr lang="en-US" dirty="0"/>
          </a:p>
        </p:txBody>
      </p:sp>
      <p:sp>
        <p:nvSpPr>
          <p:cNvPr id="5" name="Title 4">
            <a:extLst>
              <a:ext uri="{FF2B5EF4-FFF2-40B4-BE49-F238E27FC236}">
                <a16:creationId xmlns:a16="http://schemas.microsoft.com/office/drawing/2014/main" id="{7A859D3A-7638-FF95-0F9C-4C6AC11615CB}"/>
              </a:ext>
            </a:extLst>
          </p:cNvPr>
          <p:cNvSpPr>
            <a:spLocks noGrp="1"/>
          </p:cNvSpPr>
          <p:nvPr>
            <p:ph type="title"/>
          </p:nvPr>
        </p:nvSpPr>
        <p:spPr/>
        <p:txBody>
          <a:bodyPr/>
          <a:lstStyle/>
          <a:p>
            <a:r>
              <a:rPr lang="en-US" dirty="0"/>
              <a:t>Ports-to-Plains in Texas</a:t>
            </a:r>
          </a:p>
        </p:txBody>
      </p:sp>
      <p:pic>
        <p:nvPicPr>
          <p:cNvPr id="7" name="Picture 6">
            <a:extLst>
              <a:ext uri="{FF2B5EF4-FFF2-40B4-BE49-F238E27FC236}">
                <a16:creationId xmlns:a16="http://schemas.microsoft.com/office/drawing/2014/main" id="{82753EC4-03B6-4C33-A952-67753CB66C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56948" y="698500"/>
            <a:ext cx="3980014" cy="3980014"/>
          </a:xfrm>
          <a:prstGeom prst="rect">
            <a:avLst/>
          </a:prstGeom>
        </p:spPr>
      </p:pic>
    </p:spTree>
    <p:extLst>
      <p:ext uri="{BB962C8B-B14F-4D97-AF65-F5344CB8AC3E}">
        <p14:creationId xmlns:p14="http://schemas.microsoft.com/office/powerpoint/2010/main" val="216612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B20F-1D48-F846-E110-3CACAC83F183}"/>
              </a:ext>
            </a:extLst>
          </p:cNvPr>
          <p:cNvSpPr>
            <a:spLocks noGrp="1"/>
          </p:cNvSpPr>
          <p:nvPr>
            <p:ph type="title"/>
          </p:nvPr>
        </p:nvSpPr>
        <p:spPr/>
        <p:txBody>
          <a:bodyPr/>
          <a:lstStyle/>
          <a:p>
            <a:r>
              <a:rPr lang="en-US" dirty="0"/>
              <a:t>Ports-to-Plains Corridor Interstate Feasibility Study</a:t>
            </a:r>
          </a:p>
        </p:txBody>
      </p:sp>
      <p:sp>
        <p:nvSpPr>
          <p:cNvPr id="4" name="Slide Number Placeholder 3">
            <a:extLst>
              <a:ext uri="{FF2B5EF4-FFF2-40B4-BE49-F238E27FC236}">
                <a16:creationId xmlns:a16="http://schemas.microsoft.com/office/drawing/2014/main" id="{5EA23F5F-985F-6434-BAE0-FD7925C48E9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14</a:t>
            </a:fld>
            <a:endParaRPr lang="en-US" dirty="0"/>
          </a:p>
        </p:txBody>
      </p:sp>
      <p:sp>
        <p:nvSpPr>
          <p:cNvPr id="6" name="Content Placeholder 5">
            <a:extLst>
              <a:ext uri="{FF2B5EF4-FFF2-40B4-BE49-F238E27FC236}">
                <a16:creationId xmlns:a16="http://schemas.microsoft.com/office/drawing/2014/main" id="{A49C4C62-4B6B-082F-4D6B-A6D9C8B8DED0}"/>
              </a:ext>
            </a:extLst>
          </p:cNvPr>
          <p:cNvSpPr txBox="1">
            <a:spLocks noGrp="1"/>
          </p:cNvSpPr>
          <p:nvPr>
            <p:ph idx="1"/>
          </p:nvPr>
        </p:nvSpPr>
        <p:spPr>
          <a:xfrm>
            <a:off x="254000" y="792163"/>
            <a:ext cx="4954588" cy="1171809"/>
          </a:xfrm>
          <a:prstGeom prst="rect">
            <a:avLst/>
          </a:prstGeom>
          <a:noFill/>
        </p:spPr>
        <p:txBody>
          <a:bodyPr wrap="square" lIns="0" rIns="0" rtlCol="0" anchor="ctr">
            <a:noAutofit/>
          </a:bodyPr>
          <a:lstStyle/>
          <a:p>
            <a:pPr marL="0" indent="0">
              <a:buFont typeface="Wingdings" pitchFamily="2" charset="2"/>
              <a:buNone/>
            </a:pPr>
            <a:r>
              <a:rPr lang="en-US" dirty="0">
                <a:solidFill>
                  <a:schemeClr val="accent2"/>
                </a:solidFill>
              </a:rPr>
              <a:t>In 2019, House Bill (HB) 1079 charged TxDOT with conducting an interstate feasibility study of the Ports-to-Plains Corridor.</a:t>
            </a:r>
          </a:p>
        </p:txBody>
      </p:sp>
      <p:sp>
        <p:nvSpPr>
          <p:cNvPr id="7" name="Content Placeholder 5">
            <a:extLst>
              <a:ext uri="{FF2B5EF4-FFF2-40B4-BE49-F238E27FC236}">
                <a16:creationId xmlns:a16="http://schemas.microsoft.com/office/drawing/2014/main" id="{5ECAFF9B-72A9-B538-F5B3-AFA20E67605C}"/>
              </a:ext>
            </a:extLst>
          </p:cNvPr>
          <p:cNvSpPr txBox="1">
            <a:spLocks/>
          </p:cNvSpPr>
          <p:nvPr/>
        </p:nvSpPr>
        <p:spPr>
          <a:xfrm>
            <a:off x="254000" y="2122997"/>
            <a:ext cx="4954588" cy="2437427"/>
          </a:xfrm>
          <a:prstGeom prst="rect">
            <a:avLst/>
          </a:prstGeom>
          <a:solidFill>
            <a:srgbClr val="0F385A"/>
          </a:solidFill>
        </p:spPr>
        <p:txBody>
          <a:bodyPr vert="horz" wrap="square" lIns="182880" tIns="0" rIns="18288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0" indent="0">
              <a:buNone/>
            </a:pPr>
            <a:r>
              <a:rPr lang="en-US" sz="1400" dirty="0">
                <a:solidFill>
                  <a:schemeClr val="bg1"/>
                </a:solidFill>
                <a:latin typeface="Franklin Gothic Demi" panose="020B0703020102020204" pitchFamily="34" charset="0"/>
              </a:rPr>
              <a:t>Purpose of the Study</a:t>
            </a:r>
          </a:p>
          <a:p>
            <a:pPr marL="1828800" indent="0">
              <a:buNone/>
            </a:pPr>
            <a:r>
              <a:rPr lang="en-US" sz="1400" dirty="0">
                <a:solidFill>
                  <a:schemeClr val="bg1"/>
                </a:solidFill>
              </a:rPr>
              <a:t>To evaluate the feasibility of, and costs and logistical matters associated with, improvements that create a continuous flow, four-lane divided highway that meets interstate standards to the extent possible, including improvements that extend I-27</a:t>
            </a:r>
          </a:p>
        </p:txBody>
      </p:sp>
      <p:pic>
        <p:nvPicPr>
          <p:cNvPr id="8" name="Picture 7" descr="Website&#10;&#10;Description automatically generated">
            <a:extLst>
              <a:ext uri="{FF2B5EF4-FFF2-40B4-BE49-F238E27FC236}">
                <a16:creationId xmlns:a16="http://schemas.microsoft.com/office/drawing/2014/main" id="{C3492932-B425-538F-E653-21B10AE03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26" y="2244873"/>
            <a:ext cx="1722523" cy="2229147"/>
          </a:xfrm>
          <a:prstGeom prst="rect">
            <a:avLst/>
          </a:prstGeom>
        </p:spPr>
      </p:pic>
      <p:pic>
        <p:nvPicPr>
          <p:cNvPr id="3" name="Picture 2" descr="A picture containing application&#10;&#10;Description automatically generated">
            <a:extLst>
              <a:ext uri="{FF2B5EF4-FFF2-40B4-BE49-F238E27FC236}">
                <a16:creationId xmlns:a16="http://schemas.microsoft.com/office/drawing/2014/main" id="{B3A0DC29-20CB-83E8-9076-34A912F5B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836" y="762433"/>
            <a:ext cx="3636486" cy="3797991"/>
          </a:xfrm>
          <a:prstGeom prst="rect">
            <a:avLst/>
          </a:prstGeom>
        </p:spPr>
      </p:pic>
    </p:spTree>
    <p:extLst>
      <p:ext uri="{BB962C8B-B14F-4D97-AF65-F5344CB8AC3E}">
        <p14:creationId xmlns:p14="http://schemas.microsoft.com/office/powerpoint/2010/main" val="195133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FD8F-3DD5-5A25-D45D-BDF5D7D9E661}"/>
              </a:ext>
            </a:extLst>
          </p:cNvPr>
          <p:cNvSpPr>
            <a:spLocks noGrp="1"/>
          </p:cNvSpPr>
          <p:nvPr>
            <p:ph type="title"/>
          </p:nvPr>
        </p:nvSpPr>
        <p:spPr>
          <a:xfrm>
            <a:off x="253679" y="108926"/>
            <a:ext cx="8353424" cy="402336"/>
          </a:xfrm>
        </p:spPr>
        <p:txBody>
          <a:bodyPr wrap="square">
            <a:normAutofit/>
          </a:bodyPr>
          <a:lstStyle/>
          <a:p>
            <a:r>
              <a:rPr lang="en-US" dirty="0"/>
              <a:t>Stakeholder Engagement</a:t>
            </a:r>
          </a:p>
        </p:txBody>
      </p:sp>
      <p:sp>
        <p:nvSpPr>
          <p:cNvPr id="3" name="Slide Number Placeholder 2">
            <a:extLst>
              <a:ext uri="{FF2B5EF4-FFF2-40B4-BE49-F238E27FC236}">
                <a16:creationId xmlns:a16="http://schemas.microsoft.com/office/drawing/2014/main" id="{D8DDD5E6-D132-6F4F-6904-1E6FC5573F56}"/>
              </a:ext>
            </a:extLst>
          </p:cNvPr>
          <p:cNvSpPr>
            <a:spLocks noGrp="1"/>
          </p:cNvSpPr>
          <p:nvPr>
            <p:ph type="sldNum" sz="quarter" idx="4"/>
          </p:nvPr>
        </p:nvSpPr>
        <p:spPr>
          <a:xfrm>
            <a:off x="8870952" y="4864608"/>
            <a:ext cx="211057" cy="140630"/>
          </a:xfrm>
        </p:spPr>
        <p:txBody>
          <a:bodyPr wrap="none" anchor="ctr">
            <a:normAutofit/>
          </a:bodyPr>
          <a:lstStyle/>
          <a:p>
            <a:pPr lvl="1">
              <a:lnSpc>
                <a:spcPct val="90000"/>
              </a:lnSpc>
              <a:spcBef>
                <a:spcPts val="900"/>
              </a:spcBef>
            </a:pPr>
            <a:fld id="{126B356D-DBE9-445A-9C43-3D3F41468F04}" type="slidenum">
              <a:rPr lang="en-US" sz="1000" smtClean="0"/>
              <a:pPr lvl="1">
                <a:lnSpc>
                  <a:spcPct val="90000"/>
                </a:lnSpc>
                <a:spcBef>
                  <a:spcPts val="900"/>
                </a:spcBef>
              </a:pPr>
              <a:t>15</a:t>
            </a:fld>
            <a:endParaRPr lang="en-US" sz="1000" dirty="0"/>
          </a:p>
        </p:txBody>
      </p:sp>
      <p:sp>
        <p:nvSpPr>
          <p:cNvPr id="5" name="TextBox 4">
            <a:extLst>
              <a:ext uri="{FF2B5EF4-FFF2-40B4-BE49-F238E27FC236}">
                <a16:creationId xmlns:a16="http://schemas.microsoft.com/office/drawing/2014/main" id="{7B5F246E-DD6F-F189-DD9B-8BCBA39023F0}"/>
              </a:ext>
            </a:extLst>
          </p:cNvPr>
          <p:cNvSpPr txBox="1"/>
          <p:nvPr/>
        </p:nvSpPr>
        <p:spPr>
          <a:xfrm>
            <a:off x="4033282" y="845949"/>
            <a:ext cx="4104168" cy="3447098"/>
          </a:xfrm>
          <a:prstGeom prst="rect">
            <a:avLst/>
          </a:prstGeom>
          <a:noFill/>
        </p:spPr>
        <p:txBody>
          <a:bodyPr wrap="square">
            <a:spAutoFit/>
          </a:bodyPr>
          <a:lstStyle/>
          <a:p>
            <a:pPr marL="0" indent="0">
              <a:buNone/>
            </a:pPr>
            <a:r>
              <a:rPr lang="en-US" dirty="0">
                <a:solidFill>
                  <a:schemeClr val="accent2"/>
                </a:solidFill>
                <a:latin typeface="Franklin Gothic Demi" panose="020B0703020102020204" pitchFamily="34" charset="0"/>
              </a:rPr>
              <a:t>Advisory Committee</a:t>
            </a:r>
          </a:p>
          <a:p>
            <a:pPr marL="285750" indent="-285750">
              <a:buFont typeface="Wingdings" panose="05000000000000000000" pitchFamily="2" charset="2"/>
              <a:buChar char="§"/>
            </a:pPr>
            <a:r>
              <a:rPr lang="en-US" sz="1600" dirty="0">
                <a:solidFill>
                  <a:schemeClr val="accent2"/>
                </a:solidFill>
                <a:latin typeface="Franklin Gothic Book" panose="020B0503020102020204" pitchFamily="34" charset="0"/>
              </a:rPr>
              <a:t>Comprised of city mayors and county judges along the Ports-to-Plains Corridor</a:t>
            </a:r>
          </a:p>
          <a:p>
            <a:endParaRPr lang="en-US" dirty="0">
              <a:solidFill>
                <a:schemeClr val="accent2"/>
              </a:solidFill>
              <a:latin typeface="Franklin Gothic Demi" panose="020B0703020102020204" pitchFamily="34" charset="0"/>
            </a:endParaRPr>
          </a:p>
          <a:p>
            <a:r>
              <a:rPr lang="en-US" dirty="0">
                <a:solidFill>
                  <a:schemeClr val="accent2"/>
                </a:solidFill>
                <a:latin typeface="Franklin Gothic Demi" panose="020B0703020102020204" pitchFamily="34" charset="0"/>
              </a:rPr>
              <a:t>Segment Committees</a:t>
            </a:r>
          </a:p>
          <a:p>
            <a:pPr marL="285750" indent="-285750">
              <a:buFont typeface="Wingdings" panose="05000000000000000000" pitchFamily="2" charset="2"/>
              <a:buChar char="§"/>
            </a:pPr>
            <a:r>
              <a:rPr lang="en-US" sz="1600" dirty="0">
                <a:solidFill>
                  <a:schemeClr val="accent2"/>
                </a:solidFill>
                <a:latin typeface="Franklin Gothic Book" panose="020B0503020102020204" pitchFamily="34" charset="0"/>
              </a:rPr>
              <a:t>Members of three Segment Committees selected by Advisory Committee</a:t>
            </a:r>
          </a:p>
          <a:p>
            <a:endParaRPr lang="en-US" dirty="0">
              <a:solidFill>
                <a:schemeClr val="accent2"/>
              </a:solidFill>
              <a:latin typeface="Franklin Gothic Demi" panose="020B0703020102020204" pitchFamily="34" charset="0"/>
            </a:endParaRPr>
          </a:p>
          <a:p>
            <a:r>
              <a:rPr lang="en-US" dirty="0">
                <a:solidFill>
                  <a:schemeClr val="accent2"/>
                </a:solidFill>
                <a:latin typeface="Franklin Gothic Demi" panose="020B0703020102020204" pitchFamily="34" charset="0"/>
              </a:rPr>
              <a:t>Public Meetings</a:t>
            </a:r>
          </a:p>
          <a:p>
            <a:pPr marL="285750" indent="-285750">
              <a:buFont typeface="Wingdings" panose="05000000000000000000" pitchFamily="2" charset="2"/>
              <a:buChar char="§"/>
            </a:pPr>
            <a:r>
              <a:rPr lang="en-US" sz="1600" dirty="0">
                <a:solidFill>
                  <a:schemeClr val="accent2"/>
                </a:solidFill>
                <a:latin typeface="Franklin Gothic Book" panose="020B0503020102020204" pitchFamily="34" charset="0"/>
              </a:rPr>
              <a:t>Segment Committees held eight public meetings</a:t>
            </a:r>
          </a:p>
          <a:p>
            <a:pPr marL="285750" indent="-285750">
              <a:buFont typeface="Wingdings" panose="05000000000000000000" pitchFamily="2" charset="2"/>
              <a:buChar char="§"/>
            </a:pPr>
            <a:r>
              <a:rPr lang="en-US" sz="1600" dirty="0">
                <a:solidFill>
                  <a:schemeClr val="accent2"/>
                </a:solidFill>
                <a:latin typeface="Franklin Gothic Book" panose="020B0503020102020204" pitchFamily="34" charset="0"/>
              </a:rPr>
              <a:t>Advisory Committee held two virtual public meetings</a:t>
            </a:r>
          </a:p>
        </p:txBody>
      </p:sp>
      <p:pic>
        <p:nvPicPr>
          <p:cNvPr id="10" name="Picture 9">
            <a:extLst>
              <a:ext uri="{FF2B5EF4-FFF2-40B4-BE49-F238E27FC236}">
                <a16:creationId xmlns:a16="http://schemas.microsoft.com/office/drawing/2014/main" id="{F7BF4AEB-5B81-127C-6AEC-64C17CAB88FA}"/>
              </a:ext>
            </a:extLst>
          </p:cNvPr>
          <p:cNvPicPr>
            <a:picLocks noChangeAspect="1"/>
          </p:cNvPicPr>
          <p:nvPr/>
        </p:nvPicPr>
        <p:blipFill>
          <a:blip r:embed="rId3"/>
          <a:stretch>
            <a:fillRect/>
          </a:stretch>
        </p:blipFill>
        <p:spPr>
          <a:xfrm>
            <a:off x="1358390" y="687023"/>
            <a:ext cx="2311004" cy="3925389"/>
          </a:xfrm>
          <a:prstGeom prst="rect">
            <a:avLst/>
          </a:prstGeom>
        </p:spPr>
      </p:pic>
    </p:spTree>
    <p:extLst>
      <p:ext uri="{BB962C8B-B14F-4D97-AF65-F5344CB8AC3E}">
        <p14:creationId xmlns:p14="http://schemas.microsoft.com/office/powerpoint/2010/main" val="3341781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8B759-E92D-3A42-96BA-12793005E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 y="308"/>
            <a:ext cx="9144000" cy="4714875"/>
          </a:xfrm>
          <a:prstGeom prst="rect">
            <a:avLst/>
          </a:prstGeom>
        </p:spPr>
      </p:pic>
      <p:sp>
        <p:nvSpPr>
          <p:cNvPr id="4" name="Title 3"/>
          <p:cNvSpPr>
            <a:spLocks noGrp="1"/>
          </p:cNvSpPr>
          <p:nvPr>
            <p:ph type="ctrTitle"/>
          </p:nvPr>
        </p:nvSpPr>
        <p:spPr>
          <a:xfrm>
            <a:off x="130863" y="1637414"/>
            <a:ext cx="6099815" cy="1788239"/>
          </a:xfrm>
        </p:spPr>
        <p:txBody>
          <a:bodyPr/>
          <a:lstStyle/>
          <a:p>
            <a:r>
              <a:rPr lang="en-US" dirty="0"/>
              <a:t>The Benefits of Extending Interstate Highway 27</a:t>
            </a:r>
          </a:p>
        </p:txBody>
      </p:sp>
      <p:sp>
        <p:nvSpPr>
          <p:cNvPr id="12" name="TextBox 11">
            <a:extLst>
              <a:ext uri="{FF2B5EF4-FFF2-40B4-BE49-F238E27FC236}">
                <a16:creationId xmlns:a16="http://schemas.microsoft.com/office/drawing/2014/main" id="{38B99264-4F75-964A-9A91-5991948784CD}"/>
              </a:ext>
            </a:extLst>
          </p:cNvPr>
          <p:cNvSpPr txBox="1"/>
          <p:nvPr/>
        </p:nvSpPr>
        <p:spPr>
          <a:xfrm>
            <a:off x="7135580" y="4715184"/>
            <a:ext cx="1634889" cy="428316"/>
          </a:xfrm>
          <a:prstGeom prst="rect">
            <a:avLst/>
          </a:prstGeom>
          <a:noFill/>
        </p:spPr>
        <p:txBody>
          <a:bodyPr wrap="none" lIns="0" tIns="0" rIns="0" bIns="0" rtlCol="0" anchor="ctr" anchorCtr="0">
            <a:noAutofit/>
          </a:bodyPr>
          <a:lstStyle/>
          <a:p>
            <a:pPr algn="r"/>
            <a:endParaRPr lang="en-US" sz="1200" dirty="0">
              <a:solidFill>
                <a:schemeClr val="bg1"/>
              </a:solidFill>
              <a:latin typeface="Franklin Gothic Book" pitchFamily="34" charset="0"/>
            </a:endParaRPr>
          </a:p>
        </p:txBody>
      </p:sp>
    </p:spTree>
    <p:extLst>
      <p:ext uri="{BB962C8B-B14F-4D97-AF65-F5344CB8AC3E}">
        <p14:creationId xmlns:p14="http://schemas.microsoft.com/office/powerpoint/2010/main" val="423294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036F-D7D0-D8B5-F851-2282DD0A348F}"/>
              </a:ext>
            </a:extLst>
          </p:cNvPr>
          <p:cNvSpPr>
            <a:spLocks noGrp="1"/>
          </p:cNvSpPr>
          <p:nvPr>
            <p:ph type="title"/>
          </p:nvPr>
        </p:nvSpPr>
        <p:spPr/>
        <p:txBody>
          <a:bodyPr/>
          <a:lstStyle/>
          <a:p>
            <a:r>
              <a:rPr lang="en-US" dirty="0"/>
              <a:t>Improvements to Connectivity, Safety, and Mobility</a:t>
            </a:r>
          </a:p>
        </p:txBody>
      </p:sp>
      <p:sp>
        <p:nvSpPr>
          <p:cNvPr id="4" name="Slide Number Placeholder 3">
            <a:extLst>
              <a:ext uri="{FF2B5EF4-FFF2-40B4-BE49-F238E27FC236}">
                <a16:creationId xmlns:a16="http://schemas.microsoft.com/office/drawing/2014/main" id="{C1865F5D-47EF-753A-FAFE-FD2604D035DD}"/>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17</a:t>
            </a:fld>
            <a:endParaRPr lang="en-US" dirty="0"/>
          </a:p>
        </p:txBody>
      </p:sp>
      <p:sp>
        <p:nvSpPr>
          <p:cNvPr id="8" name="Rectangle 7">
            <a:extLst>
              <a:ext uri="{FF2B5EF4-FFF2-40B4-BE49-F238E27FC236}">
                <a16:creationId xmlns:a16="http://schemas.microsoft.com/office/drawing/2014/main" id="{2C190248-7C8F-7568-6372-6D1A9E520104}"/>
              </a:ext>
            </a:extLst>
          </p:cNvPr>
          <p:cNvSpPr/>
          <p:nvPr>
            <p:custDataLst>
              <p:tags r:id="rId1"/>
            </p:custDataLst>
          </p:nvPr>
        </p:nvSpPr>
        <p:spPr bwMode="auto">
          <a:xfrm>
            <a:off x="3150684" y="885263"/>
            <a:ext cx="2834640" cy="352256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64592" rIns="91440" bIns="91440" rtlCol="0" anchor="t"/>
          <a:lstStyle/>
          <a:p>
            <a:pPr defTabSz="914378">
              <a:spcAft>
                <a:spcPts val="600"/>
              </a:spcAft>
            </a:pPr>
            <a:endParaRPr lang="en-US" sz="1200" dirty="0">
              <a:solidFill>
                <a:srgbClr val="000000"/>
              </a:solidFill>
              <a:latin typeface="Franklin Gothic Book" pitchFamily="34" charset="0"/>
              <a:cs typeface="Arial" pitchFamily="34" charset="0"/>
            </a:endParaRPr>
          </a:p>
        </p:txBody>
      </p:sp>
      <p:sp>
        <p:nvSpPr>
          <p:cNvPr id="11" name="TextBox 10">
            <a:extLst>
              <a:ext uri="{FF2B5EF4-FFF2-40B4-BE49-F238E27FC236}">
                <a16:creationId xmlns:a16="http://schemas.microsoft.com/office/drawing/2014/main" id="{E57F5A2B-EE16-A962-9131-09E50A02F9B8}"/>
              </a:ext>
            </a:extLst>
          </p:cNvPr>
          <p:cNvSpPr txBox="1"/>
          <p:nvPr/>
        </p:nvSpPr>
        <p:spPr>
          <a:xfrm>
            <a:off x="122080" y="1012385"/>
            <a:ext cx="2834640" cy="1405513"/>
          </a:xfrm>
          <a:prstGeom prst="rect">
            <a:avLst/>
          </a:prstGeom>
          <a:noFill/>
        </p:spPr>
        <p:txBody>
          <a:bodyPr wrap="square">
            <a:spAutoFit/>
          </a:bodyPr>
          <a:lstStyle/>
          <a:p>
            <a:pPr marR="0" algn="ctr" rtl="0"/>
            <a:r>
              <a:rPr lang="en-US" sz="3200" b="0" i="0" u="none" strike="noStrike" baseline="30000" dirty="0">
                <a:solidFill>
                  <a:srgbClr val="3869A2"/>
                </a:solidFill>
                <a:latin typeface="Franklin Gothic Demi" panose="020B0703020102020204" pitchFamily="34" charset="0"/>
              </a:rPr>
              <a:t>In 2050, reduce crash rates over the baseline* by an estimated</a:t>
            </a:r>
          </a:p>
        </p:txBody>
      </p:sp>
      <p:sp>
        <p:nvSpPr>
          <p:cNvPr id="12" name="TextBox 11">
            <a:extLst>
              <a:ext uri="{FF2B5EF4-FFF2-40B4-BE49-F238E27FC236}">
                <a16:creationId xmlns:a16="http://schemas.microsoft.com/office/drawing/2014/main" id="{DAC38244-2E08-0249-7358-5FE5D02B2ECD}"/>
              </a:ext>
            </a:extLst>
          </p:cNvPr>
          <p:cNvSpPr txBox="1"/>
          <p:nvPr/>
        </p:nvSpPr>
        <p:spPr>
          <a:xfrm>
            <a:off x="3150684" y="1031012"/>
            <a:ext cx="2834640" cy="1077218"/>
          </a:xfrm>
          <a:prstGeom prst="rect">
            <a:avLst/>
          </a:prstGeom>
          <a:noFill/>
        </p:spPr>
        <p:txBody>
          <a:bodyPr wrap="square">
            <a:spAutoFit/>
          </a:bodyPr>
          <a:lstStyle/>
          <a:p>
            <a:pPr marR="0" algn="ctr" rtl="0"/>
            <a:r>
              <a:rPr lang="en-US" sz="3200" b="0" i="0" u="none" strike="noStrike" baseline="30000" dirty="0">
                <a:solidFill>
                  <a:schemeClr val="accent3"/>
                </a:solidFill>
                <a:latin typeface="Franklin Gothic Demi" panose="020B0703020102020204" pitchFamily="34" charset="0"/>
              </a:rPr>
              <a:t>Annual economic benefit from reduced crashes of</a:t>
            </a:r>
          </a:p>
        </p:txBody>
      </p:sp>
      <p:sp>
        <p:nvSpPr>
          <p:cNvPr id="13" name="Arrow: Down 12">
            <a:extLst>
              <a:ext uri="{FF2B5EF4-FFF2-40B4-BE49-F238E27FC236}">
                <a16:creationId xmlns:a16="http://schemas.microsoft.com/office/drawing/2014/main" id="{B643884F-CF13-0BA1-5EB1-22D5CEAFB47F}"/>
              </a:ext>
            </a:extLst>
          </p:cNvPr>
          <p:cNvSpPr/>
          <p:nvPr/>
        </p:nvSpPr>
        <p:spPr>
          <a:xfrm>
            <a:off x="361578" y="2390324"/>
            <a:ext cx="2357349" cy="1931887"/>
          </a:xfrm>
          <a:prstGeom prst="downArrow">
            <a:avLst/>
          </a:prstGeom>
          <a:solidFill>
            <a:srgbClr val="38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
        <p:nvSpPr>
          <p:cNvPr id="14" name="Content Placeholder 2">
            <a:extLst>
              <a:ext uri="{FF2B5EF4-FFF2-40B4-BE49-F238E27FC236}">
                <a16:creationId xmlns:a16="http://schemas.microsoft.com/office/drawing/2014/main" id="{032B1491-F451-6B52-D3E0-9B34E7857802}"/>
              </a:ext>
            </a:extLst>
          </p:cNvPr>
          <p:cNvSpPr txBox="1">
            <a:spLocks/>
          </p:cNvSpPr>
          <p:nvPr/>
        </p:nvSpPr>
        <p:spPr>
          <a:xfrm>
            <a:off x="886292" y="3115424"/>
            <a:ext cx="1412667" cy="622335"/>
          </a:xfrm>
          <a:prstGeom prst="rect">
            <a:avLst/>
          </a:prstGeom>
          <a:ln>
            <a:noFill/>
          </a:ln>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Font typeface="Wingdings" pitchFamily="2" charset="2"/>
              <a:buNone/>
            </a:pPr>
            <a:r>
              <a:rPr lang="en-US" sz="4800" dirty="0">
                <a:solidFill>
                  <a:schemeClr val="bg1"/>
                </a:solidFill>
                <a:latin typeface="Franklin Gothic Demi" panose="020B0703020102020204" pitchFamily="34" charset="0"/>
              </a:rPr>
              <a:t>21</a:t>
            </a:r>
            <a:r>
              <a:rPr lang="en-US" sz="4800" baseline="30000" dirty="0">
                <a:solidFill>
                  <a:schemeClr val="bg1"/>
                </a:solidFill>
                <a:latin typeface="Franklin Gothic Demi" panose="020B0703020102020204" pitchFamily="34" charset="0"/>
              </a:rPr>
              <a:t>%</a:t>
            </a:r>
          </a:p>
        </p:txBody>
      </p:sp>
      <p:sp>
        <p:nvSpPr>
          <p:cNvPr id="15" name="Arrow: Up 14">
            <a:extLst>
              <a:ext uri="{FF2B5EF4-FFF2-40B4-BE49-F238E27FC236}">
                <a16:creationId xmlns:a16="http://schemas.microsoft.com/office/drawing/2014/main" id="{09B2200F-9E56-5BD8-C6FD-8DBAB6A943E5}"/>
              </a:ext>
            </a:extLst>
          </p:cNvPr>
          <p:cNvSpPr/>
          <p:nvPr/>
        </p:nvSpPr>
        <p:spPr>
          <a:xfrm>
            <a:off x="3389957" y="2065886"/>
            <a:ext cx="2357349" cy="2256326"/>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
        <p:nvSpPr>
          <p:cNvPr id="16" name="Content Placeholder 2">
            <a:extLst>
              <a:ext uri="{FF2B5EF4-FFF2-40B4-BE49-F238E27FC236}">
                <a16:creationId xmlns:a16="http://schemas.microsoft.com/office/drawing/2014/main" id="{708A5759-E5DF-3551-7529-09097B533DEE}"/>
              </a:ext>
            </a:extLst>
          </p:cNvPr>
          <p:cNvSpPr txBox="1">
            <a:spLocks/>
          </p:cNvSpPr>
          <p:nvPr/>
        </p:nvSpPr>
        <p:spPr>
          <a:xfrm>
            <a:off x="3680741" y="2122744"/>
            <a:ext cx="1775781" cy="2014388"/>
          </a:xfrm>
          <a:prstGeom prst="rect">
            <a:avLst/>
          </a:prstGeom>
          <a:ln>
            <a:noFill/>
          </a:ln>
        </p:spPr>
        <p:txBody>
          <a:bodyPr vert="horz" lIns="0" tIns="0" rIns="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4000" baseline="30000" dirty="0">
                <a:solidFill>
                  <a:schemeClr val="bg1"/>
                </a:solidFill>
                <a:latin typeface="Franklin Gothic Demi" panose="020B0703020102020204" pitchFamily="34" charset="0"/>
              </a:rPr>
              <a:t>$</a:t>
            </a:r>
            <a:r>
              <a:rPr lang="en-US" sz="4000" dirty="0">
                <a:solidFill>
                  <a:schemeClr val="bg1"/>
                </a:solidFill>
                <a:latin typeface="Franklin Gothic Demi" panose="020B0703020102020204" pitchFamily="34" charset="0"/>
              </a:rPr>
              <a:t>450</a:t>
            </a:r>
          </a:p>
          <a:p>
            <a:pPr marL="0" indent="0" algn="ctr">
              <a:spcAft>
                <a:spcPts val="0"/>
              </a:spcAft>
              <a:buFont typeface="Wingdings" pitchFamily="2" charset="2"/>
              <a:buNone/>
            </a:pPr>
            <a:r>
              <a:rPr lang="en-US" sz="4000" baseline="30000" dirty="0">
                <a:solidFill>
                  <a:schemeClr val="bg1"/>
                </a:solidFill>
                <a:latin typeface="Franklin Gothic Demi" panose="020B0703020102020204" pitchFamily="34" charset="0"/>
              </a:rPr>
              <a:t>Million</a:t>
            </a:r>
          </a:p>
        </p:txBody>
      </p:sp>
      <p:sp>
        <p:nvSpPr>
          <p:cNvPr id="17" name="Arrow: Down 16">
            <a:extLst>
              <a:ext uri="{FF2B5EF4-FFF2-40B4-BE49-F238E27FC236}">
                <a16:creationId xmlns:a16="http://schemas.microsoft.com/office/drawing/2014/main" id="{1D7A4A56-ADC5-8113-B540-CBA5D975AE1F}"/>
              </a:ext>
            </a:extLst>
          </p:cNvPr>
          <p:cNvSpPr/>
          <p:nvPr/>
        </p:nvSpPr>
        <p:spPr>
          <a:xfrm>
            <a:off x="6422253" y="2390323"/>
            <a:ext cx="2357349" cy="191756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
        <p:nvSpPr>
          <p:cNvPr id="18" name="Content Placeholder 2">
            <a:extLst>
              <a:ext uri="{FF2B5EF4-FFF2-40B4-BE49-F238E27FC236}">
                <a16:creationId xmlns:a16="http://schemas.microsoft.com/office/drawing/2014/main" id="{3810108F-C386-9E2C-1571-4C3D0A9C3852}"/>
              </a:ext>
            </a:extLst>
          </p:cNvPr>
          <p:cNvSpPr txBox="1">
            <a:spLocks/>
          </p:cNvSpPr>
          <p:nvPr/>
        </p:nvSpPr>
        <p:spPr>
          <a:xfrm>
            <a:off x="6894594" y="2445707"/>
            <a:ext cx="1412667" cy="1644173"/>
          </a:xfrm>
          <a:prstGeom prst="rect">
            <a:avLst/>
          </a:prstGeom>
          <a:ln>
            <a:noFill/>
          </a:ln>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Wingdings" pitchFamily="2" charset="2"/>
              <a:buNone/>
            </a:pPr>
            <a:r>
              <a:rPr lang="en-US" sz="4000" dirty="0">
                <a:solidFill>
                  <a:schemeClr val="bg1"/>
                </a:solidFill>
                <a:latin typeface="Franklin Gothic Demi" panose="020B0703020102020204" pitchFamily="34" charset="0"/>
              </a:rPr>
              <a:t>15</a:t>
            </a:r>
            <a:r>
              <a:rPr lang="en-US" sz="4000" baseline="30000" dirty="0">
                <a:solidFill>
                  <a:schemeClr val="bg1"/>
                </a:solidFill>
                <a:latin typeface="Franklin Gothic Demi" panose="020B0703020102020204" pitchFamily="34" charset="0"/>
              </a:rPr>
              <a:t>%</a:t>
            </a:r>
            <a:br>
              <a:rPr lang="en-US" sz="4000" baseline="30000" dirty="0">
                <a:solidFill>
                  <a:schemeClr val="bg1"/>
                </a:solidFill>
                <a:latin typeface="Franklin Gothic Demi" panose="020B0703020102020204" pitchFamily="34" charset="0"/>
              </a:rPr>
            </a:br>
            <a:r>
              <a:rPr lang="en-US" sz="2400" dirty="0">
                <a:solidFill>
                  <a:schemeClr val="bg1"/>
                </a:solidFill>
                <a:latin typeface="Franklin Gothic Demi" panose="020B0703020102020204" pitchFamily="34" charset="0"/>
              </a:rPr>
              <a:t>To</a:t>
            </a:r>
          </a:p>
          <a:p>
            <a:pPr marL="0" indent="0" algn="ctr">
              <a:spcAft>
                <a:spcPts val="0"/>
              </a:spcAft>
              <a:buFont typeface="Wingdings" pitchFamily="2" charset="2"/>
              <a:buNone/>
            </a:pPr>
            <a:r>
              <a:rPr lang="en-US" sz="4000" dirty="0">
                <a:solidFill>
                  <a:schemeClr val="bg1"/>
                </a:solidFill>
                <a:latin typeface="Franklin Gothic Demi" panose="020B0703020102020204" pitchFamily="34" charset="0"/>
              </a:rPr>
              <a:t>25</a:t>
            </a:r>
            <a:r>
              <a:rPr lang="en-US" sz="4000" baseline="30000" dirty="0">
                <a:solidFill>
                  <a:schemeClr val="bg1"/>
                </a:solidFill>
                <a:latin typeface="Franklin Gothic Demi" panose="020B0703020102020204" pitchFamily="34" charset="0"/>
              </a:rPr>
              <a:t>%</a:t>
            </a:r>
          </a:p>
        </p:txBody>
      </p:sp>
      <p:sp>
        <p:nvSpPr>
          <p:cNvPr id="19" name="TextBox 18">
            <a:extLst>
              <a:ext uri="{FF2B5EF4-FFF2-40B4-BE49-F238E27FC236}">
                <a16:creationId xmlns:a16="http://schemas.microsoft.com/office/drawing/2014/main" id="{217D08CC-6C45-6488-8F4F-92F3FC750652}"/>
              </a:ext>
            </a:extLst>
          </p:cNvPr>
          <p:cNvSpPr txBox="1"/>
          <p:nvPr/>
        </p:nvSpPr>
        <p:spPr>
          <a:xfrm>
            <a:off x="6383506" y="988668"/>
            <a:ext cx="2452609" cy="1077218"/>
          </a:xfrm>
          <a:prstGeom prst="rect">
            <a:avLst/>
          </a:prstGeom>
          <a:noFill/>
        </p:spPr>
        <p:txBody>
          <a:bodyPr wrap="square">
            <a:spAutoFit/>
          </a:bodyPr>
          <a:lstStyle/>
          <a:p>
            <a:pPr marR="0" algn="ctr" rtl="0"/>
            <a:r>
              <a:rPr lang="en-US" sz="3200" b="0" i="0" u="none" strike="noStrike" baseline="30000" dirty="0">
                <a:solidFill>
                  <a:schemeClr val="accent2"/>
                </a:solidFill>
                <a:latin typeface="Franklin Gothic Demi" panose="020B0703020102020204" pitchFamily="34" charset="0"/>
              </a:rPr>
              <a:t>Result in fewer crashes than a </a:t>
            </a:r>
            <a:br>
              <a:rPr lang="en-US" sz="3200" b="0" i="0" u="none" strike="noStrike" baseline="30000" dirty="0">
                <a:solidFill>
                  <a:schemeClr val="accent2"/>
                </a:solidFill>
                <a:latin typeface="Franklin Gothic Demi" panose="020B0703020102020204" pitchFamily="34" charset="0"/>
              </a:rPr>
            </a:br>
            <a:r>
              <a:rPr lang="en-US" sz="3200" b="0" i="0" u="none" strike="noStrike" baseline="30000" dirty="0">
                <a:solidFill>
                  <a:schemeClr val="accent2"/>
                </a:solidFill>
                <a:latin typeface="Franklin Gothic Demi" panose="020B0703020102020204" pitchFamily="34" charset="0"/>
              </a:rPr>
              <a:t>US highway by</a:t>
            </a:r>
          </a:p>
        </p:txBody>
      </p:sp>
      <p:sp>
        <p:nvSpPr>
          <p:cNvPr id="3" name="TextBox 2">
            <a:extLst>
              <a:ext uri="{FF2B5EF4-FFF2-40B4-BE49-F238E27FC236}">
                <a16:creationId xmlns:a16="http://schemas.microsoft.com/office/drawing/2014/main" id="{2E2456DD-7F45-D8C7-9649-8BE37088D122}"/>
              </a:ext>
            </a:extLst>
          </p:cNvPr>
          <p:cNvSpPr txBox="1"/>
          <p:nvPr/>
        </p:nvSpPr>
        <p:spPr>
          <a:xfrm>
            <a:off x="530578" y="4390410"/>
            <a:ext cx="2012325" cy="286092"/>
          </a:xfrm>
          <a:prstGeom prst="rect">
            <a:avLst/>
          </a:prstGeom>
          <a:noFill/>
        </p:spPr>
        <p:txBody>
          <a:bodyPr wrap="square" rtlCol="0">
            <a:noAutofit/>
          </a:bodyPr>
          <a:lstStyle/>
          <a:p>
            <a:r>
              <a:rPr lang="en-US" sz="1200" i="0" u="none" strike="noStrike" baseline="30000" dirty="0">
                <a:solidFill>
                  <a:srgbClr val="000000"/>
                </a:solidFill>
                <a:latin typeface="Franklin Gothic Book" panose="020B0503020102020204" pitchFamily="34" charset="0"/>
              </a:rPr>
              <a:t>*The baseline condition does not include upgrading the Corridor to an interstate.</a:t>
            </a:r>
            <a:endParaRPr lang="en-US" sz="1200" dirty="0">
              <a:latin typeface="Franklin Gothic Book" panose="020B0503020102020204" pitchFamily="34" charset="0"/>
            </a:endParaRPr>
          </a:p>
        </p:txBody>
      </p:sp>
    </p:spTree>
    <p:extLst>
      <p:ext uri="{BB962C8B-B14F-4D97-AF65-F5344CB8AC3E}">
        <p14:creationId xmlns:p14="http://schemas.microsoft.com/office/powerpoint/2010/main" val="319616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46302B4-2C89-CA20-77C1-58F709A7703E}"/>
              </a:ext>
            </a:extLst>
          </p:cNvPr>
          <p:cNvSpPr/>
          <p:nvPr>
            <p:custDataLst>
              <p:tags r:id="rId1"/>
            </p:custDataLst>
          </p:nvPr>
        </p:nvSpPr>
        <p:spPr bwMode="auto">
          <a:xfrm>
            <a:off x="2986760" y="2778407"/>
            <a:ext cx="5708120" cy="639762"/>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64592" rIns="91440" bIns="91440" rtlCol="0" anchor="t"/>
          <a:lstStyle/>
          <a:p>
            <a:pPr defTabSz="914378">
              <a:spcAft>
                <a:spcPts val="600"/>
              </a:spcAft>
            </a:pPr>
            <a:endParaRPr lang="en-US" sz="1200" dirty="0">
              <a:solidFill>
                <a:srgbClr val="000000"/>
              </a:solidFill>
              <a:latin typeface="Franklin Gothic Book" pitchFamily="34" charset="0"/>
              <a:cs typeface="Arial" pitchFamily="34" charset="0"/>
            </a:endParaRPr>
          </a:p>
        </p:txBody>
      </p:sp>
      <p:sp>
        <p:nvSpPr>
          <p:cNvPr id="35" name="Rectangle 34">
            <a:extLst>
              <a:ext uri="{FF2B5EF4-FFF2-40B4-BE49-F238E27FC236}">
                <a16:creationId xmlns:a16="http://schemas.microsoft.com/office/drawing/2014/main" id="{A1B5B814-6ABE-D84E-01B5-46025139B62B}"/>
              </a:ext>
            </a:extLst>
          </p:cNvPr>
          <p:cNvSpPr/>
          <p:nvPr>
            <p:custDataLst>
              <p:tags r:id="rId2"/>
            </p:custDataLst>
          </p:nvPr>
        </p:nvSpPr>
        <p:spPr bwMode="auto">
          <a:xfrm>
            <a:off x="2986760" y="1542412"/>
            <a:ext cx="5708120" cy="639762"/>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64592" rIns="91440" bIns="91440" rtlCol="0" anchor="t"/>
          <a:lstStyle/>
          <a:p>
            <a:pPr defTabSz="914378">
              <a:spcAft>
                <a:spcPts val="600"/>
              </a:spcAft>
            </a:pPr>
            <a:endParaRPr lang="en-US" sz="1200" dirty="0">
              <a:solidFill>
                <a:srgbClr val="000000"/>
              </a:solidFill>
              <a:latin typeface="Franklin Gothic Book" pitchFamily="34" charset="0"/>
              <a:cs typeface="Arial" pitchFamily="34" charset="0"/>
            </a:endParaRPr>
          </a:p>
        </p:txBody>
      </p:sp>
      <p:sp>
        <p:nvSpPr>
          <p:cNvPr id="2" name="Title 1">
            <a:extLst>
              <a:ext uri="{FF2B5EF4-FFF2-40B4-BE49-F238E27FC236}">
                <a16:creationId xmlns:a16="http://schemas.microsoft.com/office/drawing/2014/main" id="{20C1036F-D7D0-D8B5-F851-2282DD0A348F}"/>
              </a:ext>
            </a:extLst>
          </p:cNvPr>
          <p:cNvSpPr>
            <a:spLocks noGrp="1"/>
          </p:cNvSpPr>
          <p:nvPr>
            <p:ph type="title"/>
          </p:nvPr>
        </p:nvSpPr>
        <p:spPr>
          <a:xfrm>
            <a:off x="253679" y="82834"/>
            <a:ext cx="8353424" cy="400110"/>
          </a:xfrm>
        </p:spPr>
        <p:txBody>
          <a:bodyPr/>
          <a:lstStyle/>
          <a:p>
            <a:r>
              <a:rPr lang="en-US" dirty="0"/>
              <a:t>Create Jobs and Economic Opportunities</a:t>
            </a:r>
          </a:p>
        </p:txBody>
      </p:sp>
      <p:sp>
        <p:nvSpPr>
          <p:cNvPr id="4" name="Slide Number Placeholder 3">
            <a:extLst>
              <a:ext uri="{FF2B5EF4-FFF2-40B4-BE49-F238E27FC236}">
                <a16:creationId xmlns:a16="http://schemas.microsoft.com/office/drawing/2014/main" id="{C1865F5D-47EF-753A-FAFE-FD2604D035DD}"/>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18</a:t>
            </a:fld>
            <a:endParaRPr lang="en-US" dirty="0"/>
          </a:p>
        </p:txBody>
      </p:sp>
      <p:sp>
        <p:nvSpPr>
          <p:cNvPr id="7" name="Content Placeholder 2">
            <a:extLst>
              <a:ext uri="{FF2B5EF4-FFF2-40B4-BE49-F238E27FC236}">
                <a16:creationId xmlns:a16="http://schemas.microsoft.com/office/drawing/2014/main" id="{496ABCD4-3E67-31B1-F6C9-4A794AD1B935}"/>
              </a:ext>
            </a:extLst>
          </p:cNvPr>
          <p:cNvSpPr txBox="1">
            <a:spLocks/>
          </p:cNvSpPr>
          <p:nvPr/>
        </p:nvSpPr>
        <p:spPr>
          <a:xfrm>
            <a:off x="3121720" y="962188"/>
            <a:ext cx="1618017" cy="564788"/>
          </a:xfrm>
          <a:prstGeom prst="rect">
            <a:avLst/>
          </a:prstGeom>
        </p:spPr>
        <p:txBody>
          <a:bodyPr vert="horz" lIns="0" tIns="0" rIns="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1600" dirty="0">
                <a:solidFill>
                  <a:srgbClr val="3869A2"/>
                </a:solidFill>
                <a:latin typeface="Franklin Gothic Demi" panose="020B0703020102020204" pitchFamily="34" charset="0"/>
              </a:rPr>
              <a:t>Create Permanent Jobs</a:t>
            </a:r>
            <a:endParaRPr lang="en-US" sz="1600" dirty="0">
              <a:solidFill>
                <a:srgbClr val="3869A2"/>
              </a:solidFill>
            </a:endParaRPr>
          </a:p>
        </p:txBody>
      </p:sp>
      <p:sp>
        <p:nvSpPr>
          <p:cNvPr id="11" name="Content Placeholder 2">
            <a:extLst>
              <a:ext uri="{FF2B5EF4-FFF2-40B4-BE49-F238E27FC236}">
                <a16:creationId xmlns:a16="http://schemas.microsoft.com/office/drawing/2014/main" id="{BCFCFC3E-16D6-AEAC-E27A-95D5833EA9FB}"/>
              </a:ext>
            </a:extLst>
          </p:cNvPr>
          <p:cNvSpPr txBox="1">
            <a:spLocks/>
          </p:cNvSpPr>
          <p:nvPr/>
        </p:nvSpPr>
        <p:spPr>
          <a:xfrm>
            <a:off x="7151297" y="969383"/>
            <a:ext cx="1267811" cy="564788"/>
          </a:xfrm>
          <a:prstGeom prst="rect">
            <a:avLst/>
          </a:prstGeom>
        </p:spPr>
        <p:txBody>
          <a:bodyPr vert="horz" lIns="0" tIns="0" rIns="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1600" dirty="0">
                <a:solidFill>
                  <a:srgbClr val="0F385A"/>
                </a:solidFill>
                <a:latin typeface="Franklin Gothic Demi" panose="020B0703020102020204" pitchFamily="34" charset="0"/>
              </a:rPr>
              <a:t>Increase Annual GDP</a:t>
            </a:r>
            <a:endParaRPr lang="en-US" sz="1600" dirty="0">
              <a:solidFill>
                <a:srgbClr val="0F385A"/>
              </a:solidFill>
            </a:endParaRPr>
          </a:p>
        </p:txBody>
      </p:sp>
      <p:sp>
        <p:nvSpPr>
          <p:cNvPr id="15" name="Content Placeholder 2">
            <a:extLst>
              <a:ext uri="{FF2B5EF4-FFF2-40B4-BE49-F238E27FC236}">
                <a16:creationId xmlns:a16="http://schemas.microsoft.com/office/drawing/2014/main" id="{12F1024D-78B5-7EA7-23EF-6D9CC315F979}"/>
              </a:ext>
            </a:extLst>
          </p:cNvPr>
          <p:cNvSpPr txBox="1">
            <a:spLocks/>
          </p:cNvSpPr>
          <p:nvPr/>
        </p:nvSpPr>
        <p:spPr>
          <a:xfrm>
            <a:off x="3121720" y="1723557"/>
            <a:ext cx="1734456" cy="2777840"/>
          </a:xfrm>
          <a:prstGeom prst="rect">
            <a:avLst/>
          </a:prstGeom>
        </p:spPr>
        <p:txBody>
          <a:bodyPr vert="horz" lIns="0" tIns="0" rIns="0" bIns="0" rtlCol="0" anchor="t">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3000"/>
              </a:spcAft>
              <a:buClr>
                <a:schemeClr val="tx1"/>
              </a:buClr>
              <a:buNone/>
            </a:pPr>
            <a:r>
              <a:rPr lang="en-US" sz="1600" dirty="0">
                <a:solidFill>
                  <a:srgbClr val="3869A2"/>
                </a:solidFill>
                <a:latin typeface="Franklin Gothic Demi" panose="020B0703020102020204" pitchFamily="34" charset="0"/>
              </a:rPr>
              <a:t>+1,050 jobs </a:t>
            </a:r>
          </a:p>
          <a:p>
            <a:pPr marL="0" indent="0">
              <a:spcAft>
                <a:spcPts val="3000"/>
              </a:spcAft>
              <a:buClr>
                <a:schemeClr val="tx1"/>
              </a:buClr>
              <a:buNone/>
            </a:pPr>
            <a:r>
              <a:rPr lang="en-US" sz="1600" dirty="0">
                <a:solidFill>
                  <a:srgbClr val="3869A2"/>
                </a:solidFill>
                <a:latin typeface="Franklin Gothic Demi" panose="020B0703020102020204" pitchFamily="34" charset="0"/>
              </a:rPr>
              <a:t>+2,550 jobs </a:t>
            </a:r>
          </a:p>
          <a:p>
            <a:pPr marL="0" indent="0">
              <a:spcAft>
                <a:spcPts val="3000"/>
              </a:spcAft>
              <a:buClr>
                <a:schemeClr val="tx1"/>
              </a:buClr>
              <a:buNone/>
            </a:pPr>
            <a:r>
              <a:rPr lang="en-US" sz="1600" dirty="0">
                <a:solidFill>
                  <a:srgbClr val="3869A2"/>
                </a:solidFill>
                <a:latin typeface="Franklin Gothic Demi" panose="020B0703020102020204" pitchFamily="34" charset="0"/>
              </a:rPr>
              <a:t>+3,120 jobs </a:t>
            </a:r>
          </a:p>
          <a:p>
            <a:pPr marL="0" indent="0">
              <a:spcAft>
                <a:spcPts val="1800"/>
              </a:spcAft>
              <a:buClr>
                <a:schemeClr val="tx1"/>
              </a:buClr>
              <a:buNone/>
            </a:pPr>
            <a:r>
              <a:rPr lang="en-US" sz="1600" dirty="0">
                <a:solidFill>
                  <a:srgbClr val="3869A2"/>
                </a:solidFill>
                <a:latin typeface="Franklin Gothic Demi" panose="020B0703020102020204" pitchFamily="34" charset="0"/>
              </a:rPr>
              <a:t>+10,990 jobs </a:t>
            </a:r>
          </a:p>
          <a:p>
            <a:pPr marL="0" indent="0">
              <a:buClr>
                <a:schemeClr val="tx1"/>
              </a:buClr>
              <a:buNone/>
            </a:pPr>
            <a:r>
              <a:rPr lang="en-US" sz="1600" b="1" dirty="0">
                <a:solidFill>
                  <a:srgbClr val="CC7B29"/>
                </a:solidFill>
                <a:latin typeface="Franklin Gothic Demi" panose="020B0703020102020204" pitchFamily="34" charset="0"/>
              </a:rPr>
              <a:t>+17,710 </a:t>
            </a:r>
            <a:r>
              <a:rPr lang="en-US" sz="1600" b="1" dirty="0">
                <a:solidFill>
                  <a:srgbClr val="CC7B29"/>
                </a:solidFill>
              </a:rPr>
              <a:t>jobs total</a:t>
            </a:r>
          </a:p>
        </p:txBody>
      </p:sp>
      <p:sp>
        <p:nvSpPr>
          <p:cNvPr id="16" name="Content Placeholder 2">
            <a:extLst>
              <a:ext uri="{FF2B5EF4-FFF2-40B4-BE49-F238E27FC236}">
                <a16:creationId xmlns:a16="http://schemas.microsoft.com/office/drawing/2014/main" id="{7CE5F9A6-65D2-B3C2-BD86-03BBD87E207D}"/>
              </a:ext>
            </a:extLst>
          </p:cNvPr>
          <p:cNvSpPr txBox="1">
            <a:spLocks/>
          </p:cNvSpPr>
          <p:nvPr/>
        </p:nvSpPr>
        <p:spPr>
          <a:xfrm>
            <a:off x="7151297" y="1723556"/>
            <a:ext cx="1807524" cy="2779776"/>
          </a:xfrm>
          <a:prstGeom prst="rect">
            <a:avLst/>
          </a:prstGeom>
        </p:spPr>
        <p:txBody>
          <a:bodyPr vert="horz" lIns="0" tIns="0" rIns="0" bIns="0" rtlCol="0" anchor="t">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3000"/>
              </a:spcAft>
              <a:buClr>
                <a:schemeClr val="tx1"/>
              </a:buClr>
              <a:buNone/>
            </a:pPr>
            <a:r>
              <a:rPr lang="en-US" sz="1600" dirty="0">
                <a:solidFill>
                  <a:srgbClr val="0F385A"/>
                </a:solidFill>
                <a:latin typeface="Franklin Gothic Demi" panose="020B0703020102020204" pitchFamily="34" charset="0"/>
              </a:rPr>
              <a:t>+$80 million</a:t>
            </a:r>
          </a:p>
          <a:p>
            <a:pPr marL="0" indent="0">
              <a:spcAft>
                <a:spcPts val="3000"/>
              </a:spcAft>
              <a:buClr>
                <a:schemeClr val="tx1"/>
              </a:buClr>
              <a:buNone/>
            </a:pPr>
            <a:r>
              <a:rPr lang="en-US" sz="1600" dirty="0">
                <a:solidFill>
                  <a:srgbClr val="0F385A"/>
                </a:solidFill>
                <a:latin typeface="Franklin Gothic Demi" panose="020B0703020102020204" pitchFamily="34" charset="0"/>
              </a:rPr>
              <a:t>+$450 million </a:t>
            </a:r>
          </a:p>
          <a:p>
            <a:pPr marL="0" indent="0">
              <a:spcAft>
                <a:spcPts val="3000"/>
              </a:spcAft>
              <a:buClr>
                <a:schemeClr val="tx1"/>
              </a:buClr>
              <a:buNone/>
            </a:pPr>
            <a:r>
              <a:rPr lang="en-US" sz="1600" dirty="0">
                <a:solidFill>
                  <a:srgbClr val="0F385A"/>
                </a:solidFill>
                <a:latin typeface="Franklin Gothic Demi" panose="020B0703020102020204" pitchFamily="34" charset="0"/>
              </a:rPr>
              <a:t>+$400 million </a:t>
            </a:r>
          </a:p>
          <a:p>
            <a:pPr marL="0" indent="0">
              <a:spcAft>
                <a:spcPts val="1800"/>
              </a:spcAft>
              <a:buClr>
                <a:schemeClr val="tx1"/>
              </a:buClr>
              <a:buNone/>
            </a:pPr>
            <a:r>
              <a:rPr lang="en-US" sz="1600" dirty="0">
                <a:solidFill>
                  <a:srgbClr val="0F385A"/>
                </a:solidFill>
                <a:latin typeface="Franklin Gothic Demi" panose="020B0703020102020204" pitchFamily="34" charset="0"/>
              </a:rPr>
              <a:t>+$1.27 billion </a:t>
            </a:r>
          </a:p>
          <a:p>
            <a:pPr marL="0" indent="0">
              <a:buClr>
                <a:schemeClr val="tx1"/>
              </a:buClr>
              <a:buNone/>
            </a:pPr>
            <a:r>
              <a:rPr lang="en-US" sz="1600" dirty="0">
                <a:solidFill>
                  <a:srgbClr val="CC7B29"/>
                </a:solidFill>
                <a:latin typeface="Franklin Gothic Demi" panose="020B0703020102020204" pitchFamily="34" charset="0"/>
              </a:rPr>
              <a:t>+$2.2 billion total</a:t>
            </a:r>
          </a:p>
        </p:txBody>
      </p:sp>
      <p:grpSp>
        <p:nvGrpSpPr>
          <p:cNvPr id="31" name="Group 30">
            <a:extLst>
              <a:ext uri="{FF2B5EF4-FFF2-40B4-BE49-F238E27FC236}">
                <a16:creationId xmlns:a16="http://schemas.microsoft.com/office/drawing/2014/main" id="{A10E9CF1-6939-A0D3-ED1D-A8501717ED69}"/>
              </a:ext>
            </a:extLst>
          </p:cNvPr>
          <p:cNvGrpSpPr/>
          <p:nvPr/>
        </p:nvGrpSpPr>
        <p:grpSpPr>
          <a:xfrm>
            <a:off x="4900216" y="1559533"/>
            <a:ext cx="1705926" cy="584775"/>
            <a:chOff x="3339107" y="1686547"/>
            <a:chExt cx="1705926" cy="584775"/>
          </a:xfrm>
        </p:grpSpPr>
        <p:pic>
          <p:nvPicPr>
            <p:cNvPr id="18" name="Graphic 17">
              <a:extLst>
                <a:ext uri="{FF2B5EF4-FFF2-40B4-BE49-F238E27FC236}">
                  <a16:creationId xmlns:a16="http://schemas.microsoft.com/office/drawing/2014/main" id="{F844C0EE-F791-452C-178F-756E691358FD}"/>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339107" y="1704614"/>
              <a:ext cx="548640" cy="548640"/>
            </a:xfrm>
            <a:prstGeom prst="rect">
              <a:avLst/>
            </a:prstGeom>
          </p:spPr>
        </p:pic>
        <p:sp>
          <p:nvSpPr>
            <p:cNvPr id="22" name="TextBox 21">
              <a:extLst>
                <a:ext uri="{FF2B5EF4-FFF2-40B4-BE49-F238E27FC236}">
                  <a16:creationId xmlns:a16="http://schemas.microsoft.com/office/drawing/2014/main" id="{D61E678E-412F-1853-C937-B013A764B9D1}"/>
                </a:ext>
              </a:extLst>
            </p:cNvPr>
            <p:cNvSpPr txBox="1"/>
            <p:nvPr/>
          </p:nvSpPr>
          <p:spPr>
            <a:xfrm>
              <a:off x="3921946" y="1686547"/>
              <a:ext cx="1123087" cy="584775"/>
            </a:xfrm>
            <a:prstGeom prst="rect">
              <a:avLst/>
            </a:prstGeom>
            <a:noFill/>
          </p:spPr>
          <p:txBody>
            <a:bodyPr wrap="square">
              <a:spAutoFit/>
            </a:bodyPr>
            <a:lstStyle/>
            <a:p>
              <a:pPr>
                <a:buClr>
                  <a:schemeClr val="tx1"/>
                </a:buClr>
              </a:pPr>
              <a:r>
                <a:rPr lang="en-US" sz="1600" dirty="0">
                  <a:latin typeface="Franklin Gothic Book" panose="020B0503020102020204" pitchFamily="34" charset="0"/>
                </a:rPr>
                <a:t>Food and </a:t>
              </a:r>
            </a:p>
            <a:p>
              <a:pPr>
                <a:buClr>
                  <a:schemeClr val="tx1"/>
                </a:buClr>
              </a:pPr>
              <a:r>
                <a:rPr lang="en-US" sz="1600" dirty="0">
                  <a:latin typeface="Franklin Gothic Book" panose="020B0503020102020204" pitchFamily="34" charset="0"/>
                </a:rPr>
                <a:t>agriculture</a:t>
              </a:r>
            </a:p>
          </p:txBody>
        </p:sp>
      </p:grpSp>
      <p:grpSp>
        <p:nvGrpSpPr>
          <p:cNvPr id="34" name="Group 33">
            <a:extLst>
              <a:ext uri="{FF2B5EF4-FFF2-40B4-BE49-F238E27FC236}">
                <a16:creationId xmlns:a16="http://schemas.microsoft.com/office/drawing/2014/main" id="{A2281F56-C895-DFA7-7A3F-0F9B8350288A}"/>
              </a:ext>
            </a:extLst>
          </p:cNvPr>
          <p:cNvGrpSpPr/>
          <p:nvPr/>
        </p:nvGrpSpPr>
        <p:grpSpPr>
          <a:xfrm>
            <a:off x="4900216" y="3427787"/>
            <a:ext cx="1705926" cy="584775"/>
            <a:chOff x="3339107" y="3554801"/>
            <a:chExt cx="1705926" cy="584775"/>
          </a:xfrm>
        </p:grpSpPr>
        <p:pic>
          <p:nvPicPr>
            <p:cNvPr id="3" name="Graphic 2">
              <a:extLst>
                <a:ext uri="{FF2B5EF4-FFF2-40B4-BE49-F238E27FC236}">
                  <a16:creationId xmlns:a16="http://schemas.microsoft.com/office/drawing/2014/main" id="{1C8E540E-E928-32D4-8C23-EA67818F0AF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339107" y="3572868"/>
              <a:ext cx="548640" cy="548640"/>
            </a:xfrm>
            <a:prstGeom prst="rect">
              <a:avLst/>
            </a:prstGeom>
          </p:spPr>
        </p:pic>
        <p:sp>
          <p:nvSpPr>
            <p:cNvPr id="24" name="TextBox 23">
              <a:extLst>
                <a:ext uri="{FF2B5EF4-FFF2-40B4-BE49-F238E27FC236}">
                  <a16:creationId xmlns:a16="http://schemas.microsoft.com/office/drawing/2014/main" id="{4A5BB241-35DA-337B-43CF-9D97203E6AFB}"/>
                </a:ext>
              </a:extLst>
            </p:cNvPr>
            <p:cNvSpPr txBox="1"/>
            <p:nvPr/>
          </p:nvSpPr>
          <p:spPr>
            <a:xfrm>
              <a:off x="3921946" y="3554801"/>
              <a:ext cx="1123087" cy="584775"/>
            </a:xfrm>
            <a:prstGeom prst="rect">
              <a:avLst/>
            </a:prstGeom>
            <a:noFill/>
          </p:spPr>
          <p:txBody>
            <a:bodyPr wrap="square">
              <a:spAutoFit/>
            </a:bodyPr>
            <a:lstStyle/>
            <a:p>
              <a:pPr>
                <a:buClr>
                  <a:schemeClr val="tx1"/>
                </a:buClr>
              </a:pPr>
              <a:r>
                <a:rPr lang="en-US" sz="1600" dirty="0">
                  <a:latin typeface="Franklin Gothic Book" panose="020B0503020102020204" pitchFamily="34" charset="0"/>
                </a:rPr>
                <a:t>Other industries</a:t>
              </a:r>
            </a:p>
          </p:txBody>
        </p:sp>
      </p:grpSp>
      <p:grpSp>
        <p:nvGrpSpPr>
          <p:cNvPr id="33" name="Group 32">
            <a:extLst>
              <a:ext uri="{FF2B5EF4-FFF2-40B4-BE49-F238E27FC236}">
                <a16:creationId xmlns:a16="http://schemas.microsoft.com/office/drawing/2014/main" id="{912BDC29-5F09-56B6-27DD-8F5373786142}"/>
              </a:ext>
            </a:extLst>
          </p:cNvPr>
          <p:cNvGrpSpPr/>
          <p:nvPr/>
        </p:nvGrpSpPr>
        <p:grpSpPr>
          <a:xfrm>
            <a:off x="4900216" y="2814783"/>
            <a:ext cx="1705926" cy="548640"/>
            <a:chOff x="3339107" y="2941797"/>
            <a:chExt cx="1705926" cy="548640"/>
          </a:xfrm>
        </p:grpSpPr>
        <p:pic>
          <p:nvPicPr>
            <p:cNvPr id="20" name="Graphic 19">
              <a:extLst>
                <a:ext uri="{FF2B5EF4-FFF2-40B4-BE49-F238E27FC236}">
                  <a16:creationId xmlns:a16="http://schemas.microsoft.com/office/drawing/2014/main" id="{660B8B07-70F8-5768-6854-155582287A8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3339107" y="2941797"/>
              <a:ext cx="548640" cy="548640"/>
            </a:xfrm>
            <a:prstGeom prst="rect">
              <a:avLst/>
            </a:prstGeom>
          </p:spPr>
        </p:pic>
        <p:sp>
          <p:nvSpPr>
            <p:cNvPr id="25" name="TextBox 24">
              <a:extLst>
                <a:ext uri="{FF2B5EF4-FFF2-40B4-BE49-F238E27FC236}">
                  <a16:creationId xmlns:a16="http://schemas.microsoft.com/office/drawing/2014/main" id="{FB542034-EBEF-F802-6250-E5C8435C96E0}"/>
                </a:ext>
              </a:extLst>
            </p:cNvPr>
            <p:cNvSpPr txBox="1"/>
            <p:nvPr/>
          </p:nvSpPr>
          <p:spPr>
            <a:xfrm>
              <a:off x="3921946" y="3046840"/>
              <a:ext cx="1123087" cy="338554"/>
            </a:xfrm>
            <a:prstGeom prst="rect">
              <a:avLst/>
            </a:prstGeom>
            <a:noFill/>
          </p:spPr>
          <p:txBody>
            <a:bodyPr wrap="square">
              <a:spAutoFit/>
            </a:bodyPr>
            <a:lstStyle/>
            <a:p>
              <a:pPr>
                <a:buClr>
                  <a:schemeClr val="tx1"/>
                </a:buClr>
              </a:pPr>
              <a:r>
                <a:rPr lang="en-US" sz="1600" dirty="0">
                  <a:latin typeface="Franklin Gothic Book" panose="020B0503020102020204" pitchFamily="34" charset="0"/>
                </a:rPr>
                <a:t>Energy</a:t>
              </a:r>
            </a:p>
          </p:txBody>
        </p:sp>
      </p:grpSp>
      <p:grpSp>
        <p:nvGrpSpPr>
          <p:cNvPr id="32" name="Group 31">
            <a:extLst>
              <a:ext uri="{FF2B5EF4-FFF2-40B4-BE49-F238E27FC236}">
                <a16:creationId xmlns:a16="http://schemas.microsoft.com/office/drawing/2014/main" id="{1399CFE3-92D2-56C5-19CC-3FD1893BFE1D}"/>
              </a:ext>
            </a:extLst>
          </p:cNvPr>
          <p:cNvGrpSpPr/>
          <p:nvPr/>
        </p:nvGrpSpPr>
        <p:grpSpPr>
          <a:xfrm>
            <a:off x="4900216" y="2181182"/>
            <a:ext cx="2222053" cy="584775"/>
            <a:chOff x="3339107" y="2308196"/>
            <a:chExt cx="2222053" cy="584775"/>
          </a:xfrm>
        </p:grpSpPr>
        <p:pic>
          <p:nvPicPr>
            <p:cNvPr id="19" name="Graphic 18">
              <a:extLst>
                <a:ext uri="{FF2B5EF4-FFF2-40B4-BE49-F238E27FC236}">
                  <a16:creationId xmlns:a16="http://schemas.microsoft.com/office/drawing/2014/main" id="{A0C78574-9962-6244-EC6C-B2F5333D35C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3339107" y="2326263"/>
              <a:ext cx="548640" cy="548640"/>
            </a:xfrm>
            <a:prstGeom prst="rect">
              <a:avLst/>
            </a:prstGeom>
          </p:spPr>
        </p:pic>
        <p:sp>
          <p:nvSpPr>
            <p:cNvPr id="26" name="TextBox 25">
              <a:extLst>
                <a:ext uri="{FF2B5EF4-FFF2-40B4-BE49-F238E27FC236}">
                  <a16:creationId xmlns:a16="http://schemas.microsoft.com/office/drawing/2014/main" id="{6A74BB4D-0368-A0AB-2131-A9A8A570F8F1}"/>
                </a:ext>
              </a:extLst>
            </p:cNvPr>
            <p:cNvSpPr txBox="1"/>
            <p:nvPr/>
          </p:nvSpPr>
          <p:spPr>
            <a:xfrm>
              <a:off x="3921946" y="2308196"/>
              <a:ext cx="1639214" cy="584775"/>
            </a:xfrm>
            <a:prstGeom prst="rect">
              <a:avLst/>
            </a:prstGeom>
            <a:noFill/>
          </p:spPr>
          <p:txBody>
            <a:bodyPr wrap="square">
              <a:spAutoFit/>
            </a:bodyPr>
            <a:lstStyle/>
            <a:p>
              <a:pPr>
                <a:buClr>
                  <a:schemeClr val="tx1"/>
                </a:buClr>
              </a:pPr>
              <a:r>
                <a:rPr lang="en-US" sz="1600" dirty="0">
                  <a:latin typeface="Franklin Gothic Book" panose="020B0503020102020204" pitchFamily="34" charset="0"/>
                </a:rPr>
                <a:t>Warehousing and distribution</a:t>
              </a:r>
            </a:p>
          </p:txBody>
        </p:sp>
      </p:grpSp>
      <p:sp>
        <p:nvSpPr>
          <p:cNvPr id="27" name="Content Placeholder 5">
            <a:extLst>
              <a:ext uri="{FF2B5EF4-FFF2-40B4-BE49-F238E27FC236}">
                <a16:creationId xmlns:a16="http://schemas.microsoft.com/office/drawing/2014/main" id="{03E80479-D4DC-B5BC-EDFF-B99667FBF216}"/>
              </a:ext>
            </a:extLst>
          </p:cNvPr>
          <p:cNvSpPr txBox="1">
            <a:spLocks/>
          </p:cNvSpPr>
          <p:nvPr/>
        </p:nvSpPr>
        <p:spPr>
          <a:xfrm>
            <a:off x="96333" y="1534171"/>
            <a:ext cx="2638915" cy="2770644"/>
          </a:xfrm>
          <a:prstGeom prst="rect">
            <a:avLst/>
          </a:prstGeom>
          <a:solidFill>
            <a:srgbClr val="0F385A"/>
          </a:solidFill>
        </p:spPr>
        <p:txBody>
          <a:bodyPr vert="horz" wrap="square" lIns="182880" tIns="0" rIns="18288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The interstate upgrade would encourage economic development, resulting in an increase in local and state tax revenues</a:t>
            </a:r>
          </a:p>
        </p:txBody>
      </p:sp>
    </p:spTree>
    <p:extLst>
      <p:ext uri="{BB962C8B-B14F-4D97-AF65-F5344CB8AC3E}">
        <p14:creationId xmlns:p14="http://schemas.microsoft.com/office/powerpoint/2010/main" val="115481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Down 13">
            <a:extLst>
              <a:ext uri="{FF2B5EF4-FFF2-40B4-BE49-F238E27FC236}">
                <a16:creationId xmlns:a16="http://schemas.microsoft.com/office/drawing/2014/main" id="{A3E8C5E8-A1CC-D206-4387-F0D9EB6941E0}"/>
              </a:ext>
            </a:extLst>
          </p:cNvPr>
          <p:cNvSpPr/>
          <p:nvPr/>
        </p:nvSpPr>
        <p:spPr>
          <a:xfrm>
            <a:off x="2521298" y="1319032"/>
            <a:ext cx="1477926" cy="3000188"/>
          </a:xfrm>
          <a:prstGeom prst="downArrow">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
        <p:nvSpPr>
          <p:cNvPr id="2" name="Title 1">
            <a:extLst>
              <a:ext uri="{FF2B5EF4-FFF2-40B4-BE49-F238E27FC236}">
                <a16:creationId xmlns:a16="http://schemas.microsoft.com/office/drawing/2014/main" id="{20C1036F-D7D0-D8B5-F851-2282DD0A348F}"/>
              </a:ext>
            </a:extLst>
          </p:cNvPr>
          <p:cNvSpPr>
            <a:spLocks noGrp="1"/>
          </p:cNvSpPr>
          <p:nvPr>
            <p:ph type="title"/>
          </p:nvPr>
        </p:nvSpPr>
        <p:spPr/>
        <p:txBody>
          <a:bodyPr/>
          <a:lstStyle/>
          <a:p>
            <a:r>
              <a:rPr lang="en-US" dirty="0"/>
              <a:t>Improvements to Travel Times and Travel Cost Savings</a:t>
            </a:r>
          </a:p>
        </p:txBody>
      </p:sp>
      <p:sp>
        <p:nvSpPr>
          <p:cNvPr id="4" name="Slide Number Placeholder 3">
            <a:extLst>
              <a:ext uri="{FF2B5EF4-FFF2-40B4-BE49-F238E27FC236}">
                <a16:creationId xmlns:a16="http://schemas.microsoft.com/office/drawing/2014/main" id="{C1865F5D-47EF-753A-FAFE-FD2604D035DD}"/>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19</a:t>
            </a:fld>
            <a:endParaRPr lang="en-US" dirty="0"/>
          </a:p>
        </p:txBody>
      </p:sp>
      <p:sp>
        <p:nvSpPr>
          <p:cNvPr id="12" name="Content Placeholder 2">
            <a:extLst>
              <a:ext uri="{FF2B5EF4-FFF2-40B4-BE49-F238E27FC236}">
                <a16:creationId xmlns:a16="http://schemas.microsoft.com/office/drawing/2014/main" id="{2DF61892-F7CA-90E8-4252-E73CC5447066}"/>
              </a:ext>
            </a:extLst>
          </p:cNvPr>
          <p:cNvSpPr txBox="1">
            <a:spLocks/>
          </p:cNvSpPr>
          <p:nvPr/>
        </p:nvSpPr>
        <p:spPr>
          <a:xfrm>
            <a:off x="5918031" y="903653"/>
            <a:ext cx="2834640" cy="627606"/>
          </a:xfrm>
          <a:prstGeom prst="rect">
            <a:avLst/>
          </a:prstGeom>
        </p:spPr>
        <p:txBody>
          <a:bodyPr vert="horz" lIns="0" tIns="0" rIns="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en-US" sz="1600" dirty="0">
                <a:solidFill>
                  <a:srgbClr val="CC7B29"/>
                </a:solidFill>
                <a:latin typeface="Franklin Gothic Demi" panose="020B0703020102020204" pitchFamily="34" charset="0"/>
              </a:rPr>
              <a:t>Annual Savings to </a:t>
            </a:r>
            <a:br>
              <a:rPr lang="en-US" sz="1600" dirty="0">
                <a:solidFill>
                  <a:srgbClr val="CC7B29"/>
                </a:solidFill>
                <a:latin typeface="Franklin Gothic Demi" panose="020B0703020102020204" pitchFamily="34" charset="0"/>
              </a:rPr>
            </a:br>
            <a:r>
              <a:rPr lang="en-US" sz="1600" dirty="0">
                <a:solidFill>
                  <a:srgbClr val="CC7B29"/>
                </a:solidFill>
                <a:latin typeface="Franklin Gothic Demi" panose="020B0703020102020204" pitchFamily="34" charset="0"/>
              </a:rPr>
              <a:t>Industries and Consumers </a:t>
            </a:r>
            <a:endParaRPr lang="en-US" sz="1600" dirty="0">
              <a:solidFill>
                <a:srgbClr val="CC7B29"/>
              </a:solidFill>
            </a:endParaRPr>
          </a:p>
        </p:txBody>
      </p:sp>
      <p:sp>
        <p:nvSpPr>
          <p:cNvPr id="16" name="Content Placeholder 2">
            <a:extLst>
              <a:ext uri="{FF2B5EF4-FFF2-40B4-BE49-F238E27FC236}">
                <a16:creationId xmlns:a16="http://schemas.microsoft.com/office/drawing/2014/main" id="{2449D135-4F0A-B412-AB8D-AEF938D4EE62}"/>
              </a:ext>
            </a:extLst>
          </p:cNvPr>
          <p:cNvSpPr txBox="1">
            <a:spLocks/>
          </p:cNvSpPr>
          <p:nvPr/>
        </p:nvSpPr>
        <p:spPr>
          <a:xfrm>
            <a:off x="6763656" y="1567544"/>
            <a:ext cx="1923144" cy="2722717"/>
          </a:xfrm>
          <a:prstGeom prst="rect">
            <a:avLst/>
          </a:prstGeom>
        </p:spPr>
        <p:txBody>
          <a:bodyPr vert="horz" lIns="0" tIns="0" rIns="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chemeClr val="tx1"/>
              </a:buClr>
              <a:buNone/>
            </a:pPr>
            <a:r>
              <a:rPr lang="en-US" sz="1600" dirty="0">
                <a:solidFill>
                  <a:srgbClr val="CC7B29"/>
                </a:solidFill>
                <a:latin typeface="Franklin Gothic Demi" panose="020B0703020102020204" pitchFamily="34" charset="0"/>
              </a:rPr>
              <a:t>$295 million </a:t>
            </a:r>
            <a:r>
              <a:rPr lang="en-US" sz="1600" dirty="0"/>
              <a:t>travel cost reduction in food and agriculture</a:t>
            </a:r>
          </a:p>
          <a:p>
            <a:pPr marL="0" indent="0">
              <a:spcAft>
                <a:spcPts val="1200"/>
              </a:spcAft>
              <a:buClr>
                <a:schemeClr val="tx1"/>
              </a:buClr>
              <a:buNone/>
            </a:pPr>
            <a:r>
              <a:rPr lang="en-US" sz="1600" dirty="0">
                <a:solidFill>
                  <a:srgbClr val="CC7B29"/>
                </a:solidFill>
                <a:latin typeface="Franklin Gothic Demi" panose="020B0703020102020204" pitchFamily="34" charset="0"/>
              </a:rPr>
              <a:t>$365 million </a:t>
            </a:r>
            <a:r>
              <a:rPr lang="en-US" sz="1600" dirty="0"/>
              <a:t>in more direct warehousing output</a:t>
            </a:r>
          </a:p>
          <a:p>
            <a:pPr marL="0" indent="0">
              <a:buClr>
                <a:schemeClr val="tx1"/>
              </a:buClr>
              <a:buNone/>
            </a:pPr>
            <a:r>
              <a:rPr lang="en-US" sz="1600" dirty="0">
                <a:solidFill>
                  <a:srgbClr val="CC7B29"/>
                </a:solidFill>
                <a:latin typeface="Franklin Gothic Demi" panose="020B0703020102020204" pitchFamily="34" charset="0"/>
              </a:rPr>
              <a:t>$505 million </a:t>
            </a:r>
            <a:r>
              <a:rPr lang="en-US" sz="1600" dirty="0"/>
              <a:t>cost savings in energy</a:t>
            </a:r>
          </a:p>
        </p:txBody>
      </p:sp>
      <p:pic>
        <p:nvPicPr>
          <p:cNvPr id="3" name="Graphic 2">
            <a:extLst>
              <a:ext uri="{FF2B5EF4-FFF2-40B4-BE49-F238E27FC236}">
                <a16:creationId xmlns:a16="http://schemas.microsoft.com/office/drawing/2014/main" id="{EC1DE9D6-2320-A1B8-51E2-A94B947FE23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060678" y="1738116"/>
            <a:ext cx="637107" cy="637107"/>
          </a:xfrm>
          <a:prstGeom prst="rect">
            <a:avLst/>
          </a:prstGeom>
        </p:spPr>
      </p:pic>
      <p:pic>
        <p:nvPicPr>
          <p:cNvPr id="5" name="Graphic 4">
            <a:extLst>
              <a:ext uri="{FF2B5EF4-FFF2-40B4-BE49-F238E27FC236}">
                <a16:creationId xmlns:a16="http://schemas.microsoft.com/office/drawing/2014/main" id="{ACE6E731-8EDA-5BE3-4AF6-24EA6C9EDC54}"/>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020804" y="2634166"/>
            <a:ext cx="640080" cy="640080"/>
          </a:xfrm>
          <a:prstGeom prst="rect">
            <a:avLst/>
          </a:prstGeom>
        </p:spPr>
      </p:pic>
      <p:pic>
        <p:nvPicPr>
          <p:cNvPr id="6" name="Graphic 5">
            <a:extLst>
              <a:ext uri="{FF2B5EF4-FFF2-40B4-BE49-F238E27FC236}">
                <a16:creationId xmlns:a16="http://schemas.microsoft.com/office/drawing/2014/main" id="{D57A1D1C-3706-AEE2-91A0-E0BB83283C3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020804" y="3511499"/>
            <a:ext cx="640080" cy="640080"/>
          </a:xfrm>
          <a:prstGeom prst="rect">
            <a:avLst/>
          </a:prstGeom>
        </p:spPr>
      </p:pic>
      <p:sp>
        <p:nvSpPr>
          <p:cNvPr id="7" name="Rectangle 6">
            <a:extLst>
              <a:ext uri="{FF2B5EF4-FFF2-40B4-BE49-F238E27FC236}">
                <a16:creationId xmlns:a16="http://schemas.microsoft.com/office/drawing/2014/main" id="{199B55A5-0FA1-5735-7C98-58E609795DF1}"/>
              </a:ext>
            </a:extLst>
          </p:cNvPr>
          <p:cNvSpPr/>
          <p:nvPr/>
        </p:nvSpPr>
        <p:spPr>
          <a:xfrm flipV="1">
            <a:off x="2316223" y="1831176"/>
            <a:ext cx="1981002" cy="638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Franklin Gothic Book" panose="020B0503020102020204" pitchFamily="34" charset="0"/>
              <a:cs typeface="Arial" pitchFamily="34" charset="0"/>
            </a:endParaRPr>
          </a:p>
        </p:txBody>
      </p:sp>
      <p:sp>
        <p:nvSpPr>
          <p:cNvPr id="19" name="Content Placeholder 2">
            <a:extLst>
              <a:ext uri="{FF2B5EF4-FFF2-40B4-BE49-F238E27FC236}">
                <a16:creationId xmlns:a16="http://schemas.microsoft.com/office/drawing/2014/main" id="{AEDB24F0-4F02-E41F-7B0B-677FE6CF2BFD}"/>
              </a:ext>
            </a:extLst>
          </p:cNvPr>
          <p:cNvSpPr txBox="1">
            <a:spLocks/>
          </p:cNvSpPr>
          <p:nvPr/>
        </p:nvSpPr>
        <p:spPr>
          <a:xfrm>
            <a:off x="2553928" y="2633639"/>
            <a:ext cx="1412667" cy="1281389"/>
          </a:xfrm>
          <a:prstGeom prst="rect">
            <a:avLst/>
          </a:prstGeom>
          <a:ln>
            <a:noFill/>
          </a:ln>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Wingdings" pitchFamily="2" charset="2"/>
              <a:buNone/>
            </a:pPr>
            <a:r>
              <a:rPr lang="en-US" sz="1800" dirty="0">
                <a:solidFill>
                  <a:schemeClr val="accent2"/>
                </a:solidFill>
                <a:latin typeface="Franklin Gothic Demi" panose="020B0703020102020204" pitchFamily="34" charset="0"/>
              </a:rPr>
              <a:t>Reduced</a:t>
            </a:r>
          </a:p>
          <a:p>
            <a:pPr marL="0" indent="0" algn="ctr">
              <a:spcAft>
                <a:spcPts val="0"/>
              </a:spcAft>
              <a:buFont typeface="Wingdings" pitchFamily="2" charset="2"/>
              <a:buNone/>
            </a:pPr>
            <a:r>
              <a:rPr lang="en-US" sz="4800" dirty="0">
                <a:solidFill>
                  <a:schemeClr val="accent2"/>
                </a:solidFill>
                <a:latin typeface="Franklin Gothic Demi" panose="020B0703020102020204" pitchFamily="34" charset="0"/>
              </a:rPr>
              <a:t>89</a:t>
            </a:r>
          </a:p>
          <a:p>
            <a:pPr marL="0" indent="0" algn="ctr">
              <a:spcAft>
                <a:spcPts val="0"/>
              </a:spcAft>
              <a:buFont typeface="Wingdings" pitchFamily="2" charset="2"/>
              <a:buNone/>
            </a:pPr>
            <a:r>
              <a:rPr lang="en-US" sz="1800" dirty="0">
                <a:solidFill>
                  <a:schemeClr val="accent2"/>
                </a:solidFill>
                <a:latin typeface="Franklin Gothic Demi" panose="020B0703020102020204" pitchFamily="34" charset="0"/>
              </a:rPr>
              <a:t>minutes</a:t>
            </a:r>
            <a:endParaRPr lang="en-US" sz="1800" baseline="30000" dirty="0">
              <a:solidFill>
                <a:schemeClr val="accent2"/>
              </a:solidFill>
              <a:latin typeface="Franklin Gothic Demi" panose="020B0703020102020204" pitchFamily="34" charset="0"/>
            </a:endParaRPr>
          </a:p>
        </p:txBody>
      </p:sp>
      <p:sp>
        <p:nvSpPr>
          <p:cNvPr id="21" name="Content Placeholder 2">
            <a:extLst>
              <a:ext uri="{FF2B5EF4-FFF2-40B4-BE49-F238E27FC236}">
                <a16:creationId xmlns:a16="http://schemas.microsoft.com/office/drawing/2014/main" id="{C5DC1BE6-01C2-21B3-9078-203D067CEBAF}"/>
              </a:ext>
            </a:extLst>
          </p:cNvPr>
          <p:cNvSpPr txBox="1">
            <a:spLocks/>
          </p:cNvSpPr>
          <p:nvPr/>
        </p:nvSpPr>
        <p:spPr>
          <a:xfrm>
            <a:off x="2852940" y="1399882"/>
            <a:ext cx="838656" cy="523922"/>
          </a:xfrm>
          <a:prstGeom prst="rect">
            <a:avLst/>
          </a:prstGeom>
          <a:ln>
            <a:noFill/>
          </a:ln>
        </p:spPr>
        <p:txBody>
          <a:bodyPr vert="horz" lIns="0" tIns="0" rIns="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Wingdings" pitchFamily="2" charset="2"/>
              <a:buNone/>
            </a:pPr>
            <a:r>
              <a:rPr lang="en-US" sz="1400" dirty="0">
                <a:solidFill>
                  <a:schemeClr val="accent2"/>
                </a:solidFill>
                <a:latin typeface="Franklin Gothic Demi" panose="020B0703020102020204" pitchFamily="34" charset="0"/>
              </a:rPr>
              <a:t>Average</a:t>
            </a:r>
          </a:p>
        </p:txBody>
      </p:sp>
      <p:sp>
        <p:nvSpPr>
          <p:cNvPr id="24" name="Content Placeholder 2">
            <a:extLst>
              <a:ext uri="{FF2B5EF4-FFF2-40B4-BE49-F238E27FC236}">
                <a16:creationId xmlns:a16="http://schemas.microsoft.com/office/drawing/2014/main" id="{896C9F1B-D6F7-9A48-E136-A8D9E4F6BBA6}"/>
              </a:ext>
            </a:extLst>
          </p:cNvPr>
          <p:cNvSpPr txBox="1">
            <a:spLocks/>
          </p:cNvSpPr>
          <p:nvPr/>
        </p:nvSpPr>
        <p:spPr>
          <a:xfrm>
            <a:off x="2531710" y="1848314"/>
            <a:ext cx="1591027" cy="643328"/>
          </a:xfrm>
          <a:prstGeom prst="rect">
            <a:avLst/>
          </a:prstGeom>
          <a:ln>
            <a:noFill/>
          </a:ln>
        </p:spPr>
        <p:txBody>
          <a:bodyPr vert="horz" lIns="0" tIns="0" rIns="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1400" dirty="0">
                <a:solidFill>
                  <a:schemeClr val="bg1"/>
                </a:solidFill>
                <a:latin typeface="Franklin Gothic Demi" panose="020B0703020102020204" pitchFamily="34" charset="0"/>
              </a:rPr>
              <a:t>962 to 873 minutes </a:t>
            </a:r>
          </a:p>
        </p:txBody>
      </p:sp>
      <p:sp>
        <p:nvSpPr>
          <p:cNvPr id="29" name="Content Placeholder 2">
            <a:extLst>
              <a:ext uri="{FF2B5EF4-FFF2-40B4-BE49-F238E27FC236}">
                <a16:creationId xmlns:a16="http://schemas.microsoft.com/office/drawing/2014/main" id="{1F0E949C-E6E4-56B8-E754-417466D69E23}"/>
              </a:ext>
            </a:extLst>
          </p:cNvPr>
          <p:cNvSpPr txBox="1">
            <a:spLocks/>
          </p:cNvSpPr>
          <p:nvPr/>
        </p:nvSpPr>
        <p:spPr>
          <a:xfrm>
            <a:off x="518277" y="658465"/>
            <a:ext cx="5249435" cy="518569"/>
          </a:xfrm>
          <a:prstGeom prst="rect">
            <a:avLst/>
          </a:prstGeom>
          <a:ln>
            <a:noFill/>
          </a:ln>
        </p:spPr>
        <p:txBody>
          <a:bodyPr vert="horz" lIns="0" tIns="0" rIns="0" bIns="0" rtlCol="0" anchor="t">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Wingdings" pitchFamily="2" charset="2"/>
              <a:buNone/>
            </a:pPr>
            <a:r>
              <a:rPr lang="en-US" sz="1600" dirty="0">
                <a:solidFill>
                  <a:schemeClr val="accent2"/>
                </a:solidFill>
                <a:latin typeface="Franklin Gothic Demi" panose="020B0703020102020204" pitchFamily="34" charset="0"/>
              </a:rPr>
              <a:t>Travel Time Reduced over Baseline by 2050</a:t>
            </a:r>
          </a:p>
          <a:p>
            <a:pPr marL="0" indent="0" algn="ctr">
              <a:spcAft>
                <a:spcPts val="0"/>
              </a:spcAft>
              <a:buFont typeface="Wingdings" pitchFamily="2" charset="2"/>
              <a:buNone/>
            </a:pPr>
            <a:r>
              <a:rPr lang="en-US" sz="1600" dirty="0">
                <a:solidFill>
                  <a:schemeClr val="accent2"/>
                </a:solidFill>
                <a:latin typeface="Franklin Gothic Demi" panose="020B0703020102020204" pitchFamily="34" charset="0"/>
              </a:rPr>
              <a:t> (across the corridor)</a:t>
            </a:r>
          </a:p>
        </p:txBody>
      </p:sp>
      <p:cxnSp>
        <p:nvCxnSpPr>
          <p:cNvPr id="10" name="Straight Connector 9">
            <a:extLst>
              <a:ext uri="{FF2B5EF4-FFF2-40B4-BE49-F238E27FC236}">
                <a16:creationId xmlns:a16="http://schemas.microsoft.com/office/drawing/2014/main" id="{2EBCB2B6-6F76-2C9B-4D07-9541A97264B2}"/>
              </a:ext>
            </a:extLst>
          </p:cNvPr>
          <p:cNvCxnSpPr/>
          <p:nvPr/>
        </p:nvCxnSpPr>
        <p:spPr>
          <a:xfrm>
            <a:off x="5837277" y="763278"/>
            <a:ext cx="0" cy="3729287"/>
          </a:xfrm>
          <a:prstGeom prst="line">
            <a:avLst/>
          </a:prstGeom>
          <a:ln w="38100">
            <a:solidFill>
              <a:srgbClr val="A7A9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07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17" imgW="0" imgH="0" progId="">
                  <p:embed/>
                </p:oleObj>
              </mc:Choice>
              <mc:Fallback>
                <p:oleObj name="think-cell Slide" r:id="rId17" imgW="0" imgH="0" progId="">
                  <p:embed/>
                  <p:pic>
                    <p:nvPicPr>
                      <p:cNvPr id="61" name="Object 6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custDataLst>
              <p:tags r:id="rId2"/>
            </p:custDataLst>
          </p:nvPr>
        </p:nvSpPr>
        <p:spPr/>
        <p:txBody>
          <a:bodyPr/>
          <a:lstStyle/>
          <a:p>
            <a:r>
              <a:rPr lang="en-US" dirty="0"/>
              <a:t>Agenda</a:t>
            </a:r>
          </a:p>
        </p:txBody>
      </p:sp>
      <p:sp>
        <p:nvSpPr>
          <p:cNvPr id="6" name="Slide Number Placeholder 1">
            <a:extLst>
              <a:ext uri="{FF2B5EF4-FFF2-40B4-BE49-F238E27FC236}">
                <a16:creationId xmlns:a16="http://schemas.microsoft.com/office/drawing/2014/main" id="{079D9702-EF53-172B-EFB3-5082BE245798}"/>
              </a:ext>
            </a:extLst>
          </p:cNvPr>
          <p:cNvSpPr>
            <a:spLocks noGrp="1"/>
          </p:cNvSpPr>
          <p:nvPr>
            <p:ph type="sldNum" sz="quarter" idx="4"/>
          </p:nvPr>
        </p:nvSpPr>
        <p:spPr/>
        <p:txBody>
          <a:bodyPr/>
          <a:lstStyle/>
          <a:p>
            <a:pPr lvl="1" indent="-207169">
              <a:spcBef>
                <a:spcPts val="675"/>
              </a:spcBef>
            </a:pPr>
            <a:fld id="{126B356D-DBE9-445A-9C43-3D3F41468F04}" type="slidenum">
              <a:rPr lang="en-US">
                <a:solidFill>
                  <a:srgbClr val="FFFFFF"/>
                </a:solidFill>
              </a:rPr>
              <a:pPr lvl="1" indent="-207169">
                <a:spcBef>
                  <a:spcPts val="675"/>
                </a:spcBef>
              </a:pPr>
              <a:t>2</a:t>
            </a:fld>
            <a:endParaRPr lang="en-US" dirty="0">
              <a:solidFill>
                <a:srgbClr val="FFFFFF"/>
              </a:solidFill>
            </a:endParaRPr>
          </a:p>
        </p:txBody>
      </p:sp>
      <p:grpSp>
        <p:nvGrpSpPr>
          <p:cNvPr id="3" name="Group 2">
            <a:extLst>
              <a:ext uri="{FF2B5EF4-FFF2-40B4-BE49-F238E27FC236}">
                <a16:creationId xmlns:a16="http://schemas.microsoft.com/office/drawing/2014/main" id="{1480F573-05B6-4BC5-8E43-18908FACCAA9}"/>
              </a:ext>
            </a:extLst>
          </p:cNvPr>
          <p:cNvGrpSpPr/>
          <p:nvPr/>
        </p:nvGrpSpPr>
        <p:grpSpPr>
          <a:xfrm>
            <a:off x="343247" y="1533653"/>
            <a:ext cx="7355691" cy="333645"/>
            <a:chOff x="340510" y="1185548"/>
            <a:chExt cx="7355691" cy="438912"/>
          </a:xfrm>
        </p:grpSpPr>
        <p:sp>
          <p:nvSpPr>
            <p:cNvPr id="47" name="Rectangle 46"/>
            <p:cNvSpPr/>
            <p:nvPr>
              <p:custDataLst>
                <p:tags r:id="rId13"/>
              </p:custDataLst>
            </p:nvPr>
          </p:nvSpPr>
          <p:spPr bwMode="auto">
            <a:xfrm rot="10800000" flipH="1" flipV="1">
              <a:off x="476244" y="1185548"/>
              <a:ext cx="7219957" cy="438912"/>
            </a:xfrm>
            <a:prstGeom prst="rect">
              <a:avLst/>
            </a:prstGeom>
            <a:gradFill flip="none" rotWithShape="1">
              <a:gsLst>
                <a:gs pos="0">
                  <a:schemeClr val="bg1">
                    <a:lumMod val="92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marL="0" marR="0" lvl="0" indent="0" algn="l" defTabSz="914400" rtl="0" eaLnBrk="1" fontAlgn="auto" latinLnBrk="0" hangingPunct="1">
                <a:lnSpc>
                  <a:spcPct val="120000"/>
                </a:lnSpc>
                <a:spcBef>
                  <a:spcPct val="20000"/>
                </a:spcBef>
                <a:spcAft>
                  <a:spcPts val="400"/>
                </a:spcAft>
                <a:buClr>
                  <a:srgbClr val="B51821"/>
                </a:buClr>
                <a:buSzPct val="100000"/>
                <a:buFontTx/>
                <a:buNone/>
                <a:tabLst/>
                <a:defRPr/>
              </a:pPr>
              <a:r>
                <a:rPr lang="en-US" sz="1600" dirty="0">
                  <a:latin typeface="Franklin Gothic Book"/>
                </a:rPr>
                <a:t> Existing and </a:t>
              </a:r>
              <a:r>
                <a:rPr lang="en-US" sz="1600" dirty="0">
                  <a:solidFill>
                    <a:schemeClr val="accent2"/>
                  </a:solidFill>
                  <a:latin typeface="Franklin Gothic Book"/>
                </a:rPr>
                <a:t>Future Interstates in Texas</a:t>
              </a:r>
              <a:endParaRPr kumimoji="0" lang="en-US" sz="1600" b="0" i="0" u="none" strike="noStrike" kern="1200" cap="none" spc="0" normalizeH="0" baseline="0" noProof="0" dirty="0">
                <a:ln>
                  <a:noFill/>
                </a:ln>
                <a:solidFill>
                  <a:schemeClr val="accent2"/>
                </a:solidFill>
                <a:effectLst/>
                <a:uLnTx/>
                <a:uFillTx/>
                <a:latin typeface="Franklin Gothic Book" pitchFamily="34" charset="0"/>
                <a:ea typeface="+mn-ea"/>
                <a:cs typeface="+mn-cs"/>
              </a:endParaRPr>
            </a:p>
          </p:txBody>
        </p:sp>
        <p:grpSp>
          <p:nvGrpSpPr>
            <p:cNvPr id="11" name="Group 10">
              <a:extLst>
                <a:ext uri="{FF2B5EF4-FFF2-40B4-BE49-F238E27FC236}">
                  <a16:creationId xmlns:a16="http://schemas.microsoft.com/office/drawing/2014/main" id="{374A05F0-D415-422F-B706-3DC61565E4A6}"/>
                </a:ext>
              </a:extLst>
            </p:cNvPr>
            <p:cNvGrpSpPr/>
            <p:nvPr/>
          </p:nvGrpSpPr>
          <p:grpSpPr>
            <a:xfrm>
              <a:off x="340510" y="1185548"/>
              <a:ext cx="534388" cy="437871"/>
              <a:chOff x="331788" y="1299848"/>
              <a:chExt cx="534388" cy="437871"/>
            </a:xfrm>
          </p:grpSpPr>
          <p:sp>
            <p:nvSpPr>
              <p:cNvPr id="33" name="Isosceles Triangle 32"/>
              <p:cNvSpPr/>
              <p:nvPr/>
            </p:nvSpPr>
            <p:spPr>
              <a:xfrm rot="10800000">
                <a:off x="331788" y="1650207"/>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Arial" pitchFamily="34" charset="0"/>
                </a:endParaRPr>
              </a:p>
            </p:txBody>
          </p:sp>
          <p:sp>
            <p:nvSpPr>
              <p:cNvPr id="66" name="Freeform 12"/>
              <p:cNvSpPr>
                <a:spLocks/>
              </p:cNvSpPr>
              <p:nvPr>
                <p:custDataLst>
                  <p:tags r:id="rId14"/>
                </p:custDataLst>
              </p:nvPr>
            </p:nvSpPr>
            <p:spPr bwMode="auto">
              <a:xfrm rot="10800000" flipH="1" flipV="1">
                <a:off x="333376" y="1299848"/>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2</a:t>
                </a:r>
              </a:p>
            </p:txBody>
          </p:sp>
        </p:grpSp>
      </p:grpSp>
      <p:grpSp>
        <p:nvGrpSpPr>
          <p:cNvPr id="2" name="Group 1">
            <a:extLst>
              <a:ext uri="{FF2B5EF4-FFF2-40B4-BE49-F238E27FC236}">
                <a16:creationId xmlns:a16="http://schemas.microsoft.com/office/drawing/2014/main" id="{62F427D5-DB3E-4237-9DA4-F15036080421}"/>
              </a:ext>
            </a:extLst>
          </p:cNvPr>
          <p:cNvGrpSpPr/>
          <p:nvPr/>
        </p:nvGrpSpPr>
        <p:grpSpPr>
          <a:xfrm>
            <a:off x="343247" y="966334"/>
            <a:ext cx="7355691" cy="333645"/>
            <a:chOff x="340510" y="685287"/>
            <a:chExt cx="7355691" cy="438912"/>
          </a:xfrm>
        </p:grpSpPr>
        <p:sp>
          <p:nvSpPr>
            <p:cNvPr id="9" name="Rectangle 8"/>
            <p:cNvSpPr/>
            <p:nvPr>
              <p:custDataLst>
                <p:tags r:id="rId11"/>
              </p:custDataLst>
            </p:nvPr>
          </p:nvSpPr>
          <p:spPr bwMode="auto">
            <a:xfrm rot="10800000" flipH="1" flipV="1">
              <a:off x="476244" y="685287"/>
              <a:ext cx="7219957" cy="438912"/>
            </a:xfrm>
            <a:prstGeom prst="rect">
              <a:avLst/>
            </a:prstGeom>
            <a:gradFill flip="none" rotWithShape="1">
              <a:gsLst>
                <a:gs pos="0">
                  <a:schemeClr val="bg1">
                    <a:lumMod val="91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marL="0" marR="0" lvl="0" indent="0" algn="l" defTabSz="914400" rtl="0" eaLnBrk="1" fontAlgn="auto" latinLnBrk="0" hangingPunct="1">
                <a:lnSpc>
                  <a:spcPct val="120000"/>
                </a:lnSpc>
                <a:spcBef>
                  <a:spcPct val="20000"/>
                </a:spcBef>
                <a:spcAft>
                  <a:spcPts val="400"/>
                </a:spcAft>
                <a:buClr>
                  <a:srgbClr val="B51821"/>
                </a:buClr>
                <a:buSzPct val="100000"/>
                <a:buFontTx/>
                <a:buNone/>
                <a:tabLst/>
                <a:defRPr/>
              </a:pPr>
              <a:r>
                <a:rPr lang="en-US" sz="1600" dirty="0">
                  <a:latin typeface="Franklin Gothic Book"/>
                </a:rPr>
                <a:t> </a:t>
              </a:r>
              <a:r>
                <a:rPr lang="en-US" sz="1600" dirty="0">
                  <a:solidFill>
                    <a:schemeClr val="accent2"/>
                  </a:solidFill>
                  <a:latin typeface="Franklin Gothic Book"/>
                </a:rPr>
                <a:t>Overview of the Interstate Highway System</a:t>
              </a:r>
              <a:endParaRPr kumimoji="0" lang="en-US" sz="1600" b="0" i="0" u="none" strike="noStrike" kern="1200" cap="none" spc="0" normalizeH="0" baseline="0" noProof="0" dirty="0">
                <a:ln>
                  <a:noFill/>
                </a:ln>
                <a:solidFill>
                  <a:schemeClr val="accent2"/>
                </a:solidFill>
                <a:effectLst/>
                <a:uLnTx/>
                <a:uFillTx/>
                <a:latin typeface="Franklin Gothic Book" pitchFamily="34" charset="0"/>
                <a:ea typeface="+mn-ea"/>
                <a:cs typeface="+mn-cs"/>
              </a:endParaRPr>
            </a:p>
          </p:txBody>
        </p:sp>
        <p:grpSp>
          <p:nvGrpSpPr>
            <p:cNvPr id="12" name="Group 11">
              <a:extLst>
                <a:ext uri="{FF2B5EF4-FFF2-40B4-BE49-F238E27FC236}">
                  <a16:creationId xmlns:a16="http://schemas.microsoft.com/office/drawing/2014/main" id="{382AA818-79AD-41A9-AC4E-16CDEA15845E}"/>
                </a:ext>
              </a:extLst>
            </p:cNvPr>
            <p:cNvGrpSpPr/>
            <p:nvPr/>
          </p:nvGrpSpPr>
          <p:grpSpPr>
            <a:xfrm>
              <a:off x="340510" y="685287"/>
              <a:ext cx="534388" cy="437473"/>
              <a:chOff x="331788" y="799587"/>
              <a:chExt cx="534388" cy="437473"/>
            </a:xfrm>
          </p:grpSpPr>
          <p:sp>
            <p:nvSpPr>
              <p:cNvPr id="32" name="Isosceles Triangle 31"/>
              <p:cNvSpPr/>
              <p:nvPr/>
            </p:nvSpPr>
            <p:spPr>
              <a:xfrm rot="10800000">
                <a:off x="331788" y="1149548"/>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Arial" pitchFamily="34" charset="0"/>
                </a:endParaRPr>
              </a:p>
            </p:txBody>
          </p:sp>
          <p:sp>
            <p:nvSpPr>
              <p:cNvPr id="10" name="Freeform 12"/>
              <p:cNvSpPr>
                <a:spLocks/>
              </p:cNvSpPr>
              <p:nvPr>
                <p:custDataLst>
                  <p:tags r:id="rId12"/>
                </p:custDataLst>
              </p:nvPr>
            </p:nvSpPr>
            <p:spPr bwMode="auto">
              <a:xfrm rot="10800000" flipH="1" flipV="1">
                <a:off x="333376" y="799587"/>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1</a:t>
                </a:r>
              </a:p>
            </p:txBody>
          </p:sp>
        </p:grpSp>
      </p:grpSp>
      <p:grpSp>
        <p:nvGrpSpPr>
          <p:cNvPr id="15" name="Group 14">
            <a:extLst>
              <a:ext uri="{FF2B5EF4-FFF2-40B4-BE49-F238E27FC236}">
                <a16:creationId xmlns:a16="http://schemas.microsoft.com/office/drawing/2014/main" id="{38977C54-4BCA-454B-B25E-BEADC47B68FD}"/>
              </a:ext>
            </a:extLst>
          </p:cNvPr>
          <p:cNvGrpSpPr/>
          <p:nvPr/>
        </p:nvGrpSpPr>
        <p:grpSpPr>
          <a:xfrm>
            <a:off x="343247" y="3235611"/>
            <a:ext cx="7355691" cy="333645"/>
            <a:chOff x="345197" y="3253858"/>
            <a:chExt cx="7355691" cy="438912"/>
          </a:xfrm>
        </p:grpSpPr>
        <p:sp>
          <p:nvSpPr>
            <p:cNvPr id="37" name="Rectangle 36">
              <a:extLst>
                <a:ext uri="{FF2B5EF4-FFF2-40B4-BE49-F238E27FC236}">
                  <a16:creationId xmlns:a16="http://schemas.microsoft.com/office/drawing/2014/main" id="{F565AF54-38E2-4740-BA1E-EC9CB449589D}"/>
                </a:ext>
              </a:extLst>
            </p:cNvPr>
            <p:cNvSpPr/>
            <p:nvPr>
              <p:custDataLst>
                <p:tags r:id="rId9"/>
              </p:custDataLst>
            </p:nvPr>
          </p:nvSpPr>
          <p:spPr bwMode="auto">
            <a:xfrm rot="10800000" flipH="1" flipV="1">
              <a:off x="480129" y="3253858"/>
              <a:ext cx="7220759"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300"/>
                </a:spcAft>
                <a:buClr>
                  <a:srgbClr val="B51821"/>
                </a:buClr>
                <a:buSzPct val="100000"/>
                <a:defRPr/>
              </a:pPr>
              <a:r>
                <a:rPr lang="en-US" sz="1600" dirty="0">
                  <a:latin typeface="Franklin Gothic Book"/>
                </a:rPr>
                <a:t> </a:t>
              </a:r>
              <a:r>
                <a:rPr lang="en-US" sz="1600" dirty="0">
                  <a:solidFill>
                    <a:schemeClr val="accent2"/>
                  </a:solidFill>
                  <a:latin typeface="Franklin Gothic Book"/>
                </a:rPr>
                <a:t>Ports-to-Plains Corridor Implementation</a:t>
              </a:r>
            </a:p>
          </p:txBody>
        </p:sp>
        <p:grpSp>
          <p:nvGrpSpPr>
            <p:cNvPr id="39" name="Group 38">
              <a:extLst>
                <a:ext uri="{FF2B5EF4-FFF2-40B4-BE49-F238E27FC236}">
                  <a16:creationId xmlns:a16="http://schemas.microsoft.com/office/drawing/2014/main" id="{FB1B2DC0-DFCB-4106-82DD-F73E852A2D0D}"/>
                </a:ext>
              </a:extLst>
            </p:cNvPr>
            <p:cNvGrpSpPr/>
            <p:nvPr/>
          </p:nvGrpSpPr>
          <p:grpSpPr>
            <a:xfrm>
              <a:off x="345197" y="3253858"/>
              <a:ext cx="534387" cy="437473"/>
              <a:chOff x="331788" y="2300371"/>
              <a:chExt cx="534387" cy="437473"/>
            </a:xfrm>
          </p:grpSpPr>
          <p:sp>
            <p:nvSpPr>
              <p:cNvPr id="40" name="Isosceles Triangle 39">
                <a:extLst>
                  <a:ext uri="{FF2B5EF4-FFF2-40B4-BE49-F238E27FC236}">
                    <a16:creationId xmlns:a16="http://schemas.microsoft.com/office/drawing/2014/main" id="{BAAC7361-D7C5-4263-B4E6-CAD90080EAF5}"/>
                  </a:ext>
                </a:extLst>
              </p:cNvPr>
              <p:cNvSpPr/>
              <p:nvPr/>
            </p:nvSpPr>
            <p:spPr>
              <a:xfrm rot="10800000">
                <a:off x="331788" y="2650332"/>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Arial" pitchFamily="34" charset="0"/>
                </a:endParaRPr>
              </a:p>
            </p:txBody>
          </p:sp>
          <p:sp>
            <p:nvSpPr>
              <p:cNvPr id="41" name="Freeform 12">
                <a:extLst>
                  <a:ext uri="{FF2B5EF4-FFF2-40B4-BE49-F238E27FC236}">
                    <a16:creationId xmlns:a16="http://schemas.microsoft.com/office/drawing/2014/main" id="{5C37C670-03E0-4CF4-B837-D4E094E7AADC}"/>
                  </a:ext>
                </a:extLst>
              </p:cNvPr>
              <p:cNvSpPr>
                <a:spLocks/>
              </p:cNvSpPr>
              <p:nvPr>
                <p:custDataLst>
                  <p:tags r:id="rId10"/>
                </p:custDataLst>
              </p:nvPr>
            </p:nvSpPr>
            <p:spPr bwMode="auto">
              <a:xfrm rot="10800000" flipH="1" flipV="1">
                <a:off x="333375" y="2300371"/>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5</a:t>
                </a:r>
              </a:p>
            </p:txBody>
          </p:sp>
        </p:grpSp>
      </p:grpSp>
      <p:grpSp>
        <p:nvGrpSpPr>
          <p:cNvPr id="4" name="Group 3">
            <a:extLst>
              <a:ext uri="{FF2B5EF4-FFF2-40B4-BE49-F238E27FC236}">
                <a16:creationId xmlns:a16="http://schemas.microsoft.com/office/drawing/2014/main" id="{5A159662-A230-4836-B1EE-3740AB89BB15}"/>
              </a:ext>
            </a:extLst>
          </p:cNvPr>
          <p:cNvGrpSpPr/>
          <p:nvPr/>
        </p:nvGrpSpPr>
        <p:grpSpPr>
          <a:xfrm>
            <a:off x="343247" y="2100972"/>
            <a:ext cx="7355691" cy="333645"/>
            <a:chOff x="339709" y="1674717"/>
            <a:chExt cx="7355691" cy="438912"/>
          </a:xfrm>
        </p:grpSpPr>
        <p:sp>
          <p:nvSpPr>
            <p:cNvPr id="48" name="Rectangle 47">
              <a:extLst>
                <a:ext uri="{FF2B5EF4-FFF2-40B4-BE49-F238E27FC236}">
                  <a16:creationId xmlns:a16="http://schemas.microsoft.com/office/drawing/2014/main" id="{8B419BEC-4368-4776-84DF-5B70BFECD5DB}"/>
                </a:ext>
              </a:extLst>
            </p:cNvPr>
            <p:cNvSpPr/>
            <p:nvPr>
              <p:custDataLst>
                <p:tags r:id="rId7"/>
              </p:custDataLst>
            </p:nvPr>
          </p:nvSpPr>
          <p:spPr bwMode="auto">
            <a:xfrm rot="10800000" flipH="1" flipV="1">
              <a:off x="475443" y="1674717"/>
              <a:ext cx="7219957" cy="438912"/>
            </a:xfrm>
            <a:prstGeom prst="rect">
              <a:avLst/>
            </a:prstGeom>
            <a:gradFill flip="none" rotWithShape="1">
              <a:gsLst>
                <a:gs pos="0">
                  <a:schemeClr val="bg1">
                    <a:lumMod val="92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marL="0" marR="0" lvl="0" indent="0" algn="l" defTabSz="914400" rtl="0" eaLnBrk="1" fontAlgn="auto" latinLnBrk="0" hangingPunct="1">
                <a:lnSpc>
                  <a:spcPct val="120000"/>
                </a:lnSpc>
                <a:spcBef>
                  <a:spcPct val="20000"/>
                </a:spcBef>
                <a:spcAft>
                  <a:spcPts val="400"/>
                </a:spcAft>
                <a:buClr>
                  <a:srgbClr val="B51821"/>
                </a:buClr>
                <a:buSzPct val="100000"/>
                <a:buFontTx/>
                <a:buNone/>
                <a:tabLst/>
                <a:defRPr/>
              </a:pPr>
              <a:r>
                <a:rPr lang="en-US" sz="1600" dirty="0">
                  <a:latin typeface="Franklin Gothic Book"/>
                </a:rPr>
                <a:t> </a:t>
              </a:r>
              <a:r>
                <a:rPr lang="en-US" sz="1600" dirty="0">
                  <a:solidFill>
                    <a:schemeClr val="accent2"/>
                  </a:solidFill>
                  <a:latin typeface="Franklin Gothic Book"/>
                </a:rPr>
                <a:t>Ports-to-Plains Corridor Interstate Feasibility Study</a:t>
              </a:r>
              <a:endParaRPr kumimoji="0" lang="en-US" sz="1600" b="0" i="0" u="none" strike="noStrike" kern="1200" cap="none" spc="0" normalizeH="0" baseline="0" noProof="0" dirty="0">
                <a:ln>
                  <a:noFill/>
                </a:ln>
                <a:solidFill>
                  <a:schemeClr val="accent2"/>
                </a:solidFill>
                <a:effectLst/>
                <a:uLnTx/>
                <a:uFillTx/>
                <a:latin typeface="Franklin Gothic Book" pitchFamily="34" charset="0"/>
                <a:ea typeface="+mn-ea"/>
                <a:cs typeface="+mn-cs"/>
              </a:endParaRPr>
            </a:p>
          </p:txBody>
        </p:sp>
        <p:grpSp>
          <p:nvGrpSpPr>
            <p:cNvPr id="49" name="Group 48">
              <a:extLst>
                <a:ext uri="{FF2B5EF4-FFF2-40B4-BE49-F238E27FC236}">
                  <a16:creationId xmlns:a16="http://schemas.microsoft.com/office/drawing/2014/main" id="{66C5985A-B6D6-42D3-BDDE-146D24C8FDD0}"/>
                </a:ext>
              </a:extLst>
            </p:cNvPr>
            <p:cNvGrpSpPr/>
            <p:nvPr/>
          </p:nvGrpSpPr>
          <p:grpSpPr>
            <a:xfrm>
              <a:off x="339709" y="1674717"/>
              <a:ext cx="534388" cy="437871"/>
              <a:chOff x="331788" y="1299848"/>
              <a:chExt cx="534388" cy="437871"/>
            </a:xfrm>
          </p:grpSpPr>
          <p:sp>
            <p:nvSpPr>
              <p:cNvPr id="50" name="Isosceles Triangle 49">
                <a:extLst>
                  <a:ext uri="{FF2B5EF4-FFF2-40B4-BE49-F238E27FC236}">
                    <a16:creationId xmlns:a16="http://schemas.microsoft.com/office/drawing/2014/main" id="{42080758-EA01-4C93-8E74-243C15A1D723}"/>
                  </a:ext>
                </a:extLst>
              </p:cNvPr>
              <p:cNvSpPr/>
              <p:nvPr/>
            </p:nvSpPr>
            <p:spPr>
              <a:xfrm rot="10800000">
                <a:off x="331788" y="1650207"/>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Arial" pitchFamily="34" charset="0"/>
                </a:endParaRPr>
              </a:p>
            </p:txBody>
          </p:sp>
          <p:sp>
            <p:nvSpPr>
              <p:cNvPr id="51" name="Freeform 12">
                <a:extLst>
                  <a:ext uri="{FF2B5EF4-FFF2-40B4-BE49-F238E27FC236}">
                    <a16:creationId xmlns:a16="http://schemas.microsoft.com/office/drawing/2014/main" id="{E2209A0C-3481-45E6-863C-273744BF64DB}"/>
                  </a:ext>
                </a:extLst>
              </p:cNvPr>
              <p:cNvSpPr>
                <a:spLocks/>
              </p:cNvSpPr>
              <p:nvPr>
                <p:custDataLst>
                  <p:tags r:id="rId8"/>
                </p:custDataLst>
              </p:nvPr>
            </p:nvSpPr>
            <p:spPr bwMode="auto">
              <a:xfrm rot="10800000" flipH="1" flipV="1">
                <a:off x="333376" y="1299848"/>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3</a:t>
                </a:r>
              </a:p>
            </p:txBody>
          </p:sp>
        </p:grpSp>
      </p:grpSp>
      <p:grpSp>
        <p:nvGrpSpPr>
          <p:cNvPr id="73" name="Group 72">
            <a:extLst>
              <a:ext uri="{FF2B5EF4-FFF2-40B4-BE49-F238E27FC236}">
                <a16:creationId xmlns:a16="http://schemas.microsoft.com/office/drawing/2014/main" id="{A7DF6334-AD26-4525-BB80-99234298022D}"/>
              </a:ext>
            </a:extLst>
          </p:cNvPr>
          <p:cNvGrpSpPr/>
          <p:nvPr/>
        </p:nvGrpSpPr>
        <p:grpSpPr>
          <a:xfrm>
            <a:off x="343247" y="2668291"/>
            <a:ext cx="7355691" cy="333646"/>
            <a:chOff x="340511" y="2764688"/>
            <a:chExt cx="7355691" cy="438912"/>
          </a:xfrm>
        </p:grpSpPr>
        <p:sp>
          <p:nvSpPr>
            <p:cNvPr id="74" name="Rectangle 73">
              <a:extLst>
                <a:ext uri="{FF2B5EF4-FFF2-40B4-BE49-F238E27FC236}">
                  <a16:creationId xmlns:a16="http://schemas.microsoft.com/office/drawing/2014/main" id="{C6080143-B303-4C66-8091-CC0622D5BD51}"/>
                </a:ext>
              </a:extLst>
            </p:cNvPr>
            <p:cNvSpPr/>
            <p:nvPr>
              <p:custDataLst>
                <p:tags r:id="rId5"/>
              </p:custDataLst>
            </p:nvPr>
          </p:nvSpPr>
          <p:spPr bwMode="auto">
            <a:xfrm rot="10800000" flipH="1" flipV="1">
              <a:off x="475443" y="2764688"/>
              <a:ext cx="7220759"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marL="0" marR="0" lvl="0" indent="0" algn="l" defTabSz="914400" rtl="0" eaLnBrk="1" fontAlgn="auto" latinLnBrk="0" hangingPunct="1">
                <a:lnSpc>
                  <a:spcPct val="120000"/>
                </a:lnSpc>
                <a:spcBef>
                  <a:spcPct val="20000"/>
                </a:spcBef>
                <a:spcAft>
                  <a:spcPts val="400"/>
                </a:spcAft>
                <a:buClr>
                  <a:srgbClr val="B51821"/>
                </a:buClr>
                <a:buSzPct val="100000"/>
                <a:buFontTx/>
                <a:buNone/>
                <a:tabLst/>
                <a:defRPr/>
              </a:pPr>
              <a:r>
                <a:rPr lang="en-US" sz="1600" dirty="0">
                  <a:solidFill>
                    <a:schemeClr val="accent2"/>
                  </a:solidFill>
                  <a:latin typeface="Franklin Gothic Book"/>
                </a:rPr>
                <a:t> I-27 Advisory Committee</a:t>
              </a:r>
              <a:endParaRPr kumimoji="0" lang="en-US" sz="1600" b="0" i="0" u="none" strike="noStrike" kern="1200" cap="none" spc="0" normalizeH="0" baseline="0" noProof="0" dirty="0">
                <a:ln>
                  <a:noFill/>
                </a:ln>
                <a:solidFill>
                  <a:schemeClr val="accent2"/>
                </a:solidFill>
                <a:effectLst/>
                <a:uLnTx/>
                <a:uFillTx/>
                <a:latin typeface="Franklin Gothic Book" pitchFamily="34" charset="0"/>
                <a:ea typeface="+mn-ea"/>
                <a:cs typeface="+mn-cs"/>
              </a:endParaRPr>
            </a:p>
          </p:txBody>
        </p:sp>
        <p:grpSp>
          <p:nvGrpSpPr>
            <p:cNvPr id="75" name="Group 74">
              <a:extLst>
                <a:ext uri="{FF2B5EF4-FFF2-40B4-BE49-F238E27FC236}">
                  <a16:creationId xmlns:a16="http://schemas.microsoft.com/office/drawing/2014/main" id="{5A1152FC-FD22-4C25-9BD3-15A253C27916}"/>
                </a:ext>
              </a:extLst>
            </p:cNvPr>
            <p:cNvGrpSpPr/>
            <p:nvPr/>
          </p:nvGrpSpPr>
          <p:grpSpPr>
            <a:xfrm>
              <a:off x="340511" y="2764688"/>
              <a:ext cx="534388" cy="436798"/>
              <a:chOff x="331788" y="2800632"/>
              <a:chExt cx="534388" cy="436798"/>
            </a:xfrm>
          </p:grpSpPr>
          <p:sp>
            <p:nvSpPr>
              <p:cNvPr id="77" name="Isosceles Triangle 76">
                <a:extLst>
                  <a:ext uri="{FF2B5EF4-FFF2-40B4-BE49-F238E27FC236}">
                    <a16:creationId xmlns:a16="http://schemas.microsoft.com/office/drawing/2014/main" id="{EFEC6A0F-4E42-4D21-8892-4E2A037C02C8}"/>
                  </a:ext>
                </a:extLst>
              </p:cNvPr>
              <p:cNvSpPr/>
              <p:nvPr/>
            </p:nvSpPr>
            <p:spPr>
              <a:xfrm rot="10800000">
                <a:off x="331788" y="3149918"/>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Arial" pitchFamily="34" charset="0"/>
                </a:endParaRPr>
              </a:p>
            </p:txBody>
          </p:sp>
          <p:sp>
            <p:nvSpPr>
              <p:cNvPr id="78" name="Freeform 12">
                <a:extLst>
                  <a:ext uri="{FF2B5EF4-FFF2-40B4-BE49-F238E27FC236}">
                    <a16:creationId xmlns:a16="http://schemas.microsoft.com/office/drawing/2014/main" id="{0CF54853-A3DA-46E2-841A-E3C773095490}"/>
                  </a:ext>
                </a:extLst>
              </p:cNvPr>
              <p:cNvSpPr>
                <a:spLocks/>
              </p:cNvSpPr>
              <p:nvPr>
                <p:custDataLst>
                  <p:tags r:id="rId6"/>
                </p:custDataLst>
              </p:nvPr>
            </p:nvSpPr>
            <p:spPr bwMode="auto">
              <a:xfrm rot="10800000" flipH="1" flipV="1">
                <a:off x="333376" y="2800632"/>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4</a:t>
                </a:r>
              </a:p>
            </p:txBody>
          </p:sp>
        </p:grpSp>
      </p:grpSp>
      <p:grpSp>
        <p:nvGrpSpPr>
          <p:cNvPr id="67" name="Group 66">
            <a:extLst>
              <a:ext uri="{FF2B5EF4-FFF2-40B4-BE49-F238E27FC236}">
                <a16:creationId xmlns:a16="http://schemas.microsoft.com/office/drawing/2014/main" id="{BC1BAA4D-9259-4EF2-9FD6-2DF7D95C05E4}"/>
              </a:ext>
            </a:extLst>
          </p:cNvPr>
          <p:cNvGrpSpPr/>
          <p:nvPr/>
        </p:nvGrpSpPr>
        <p:grpSpPr>
          <a:xfrm>
            <a:off x="343247" y="3802928"/>
            <a:ext cx="7355691" cy="333645"/>
            <a:chOff x="345197" y="3253858"/>
            <a:chExt cx="7355691" cy="438912"/>
          </a:xfrm>
        </p:grpSpPr>
        <p:sp>
          <p:nvSpPr>
            <p:cNvPr id="72" name="Rectangle 71">
              <a:extLst>
                <a:ext uri="{FF2B5EF4-FFF2-40B4-BE49-F238E27FC236}">
                  <a16:creationId xmlns:a16="http://schemas.microsoft.com/office/drawing/2014/main" id="{AED32042-A995-4FE3-BF71-2529616CFAAF}"/>
                </a:ext>
              </a:extLst>
            </p:cNvPr>
            <p:cNvSpPr/>
            <p:nvPr>
              <p:custDataLst>
                <p:tags r:id="rId3"/>
              </p:custDataLst>
            </p:nvPr>
          </p:nvSpPr>
          <p:spPr bwMode="auto">
            <a:xfrm rot="10800000" flipH="1" flipV="1">
              <a:off x="480129" y="3253858"/>
              <a:ext cx="7220759"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300"/>
                </a:spcAft>
                <a:buClr>
                  <a:srgbClr val="B51821"/>
                </a:buClr>
                <a:buSzPct val="100000"/>
                <a:defRPr/>
              </a:pPr>
              <a:r>
                <a:rPr lang="en-US" sz="1600" dirty="0">
                  <a:latin typeface="Franklin Gothic Book"/>
                </a:rPr>
                <a:t> </a:t>
              </a:r>
              <a:r>
                <a:rPr lang="en-US" sz="1600" dirty="0">
                  <a:solidFill>
                    <a:schemeClr val="accent2"/>
                  </a:solidFill>
                  <a:latin typeface="Franklin Gothic Book"/>
                </a:rPr>
                <a:t>Interstate Requirements, Designation Process, and Timeline</a:t>
              </a:r>
              <a:endParaRPr lang="en-US" sz="1600" dirty="0">
                <a:solidFill>
                  <a:schemeClr val="accent2"/>
                </a:solidFill>
                <a:latin typeface="Franklin Gothic Book" pitchFamily="34" charset="0"/>
              </a:endParaRPr>
            </a:p>
          </p:txBody>
        </p:sp>
        <p:grpSp>
          <p:nvGrpSpPr>
            <p:cNvPr id="79" name="Group 78">
              <a:extLst>
                <a:ext uri="{FF2B5EF4-FFF2-40B4-BE49-F238E27FC236}">
                  <a16:creationId xmlns:a16="http://schemas.microsoft.com/office/drawing/2014/main" id="{23F9542E-4EDF-4250-B0AB-6982D24E8F93}"/>
                </a:ext>
              </a:extLst>
            </p:cNvPr>
            <p:cNvGrpSpPr/>
            <p:nvPr/>
          </p:nvGrpSpPr>
          <p:grpSpPr>
            <a:xfrm>
              <a:off x="345197" y="3253858"/>
              <a:ext cx="534387" cy="437473"/>
              <a:chOff x="331788" y="2300371"/>
              <a:chExt cx="534387" cy="437473"/>
            </a:xfrm>
          </p:grpSpPr>
          <p:sp>
            <p:nvSpPr>
              <p:cNvPr id="81" name="Isosceles Triangle 80">
                <a:extLst>
                  <a:ext uri="{FF2B5EF4-FFF2-40B4-BE49-F238E27FC236}">
                    <a16:creationId xmlns:a16="http://schemas.microsoft.com/office/drawing/2014/main" id="{306F452B-93BF-4D0A-BEF5-3DD067A140AF}"/>
                  </a:ext>
                </a:extLst>
              </p:cNvPr>
              <p:cNvSpPr/>
              <p:nvPr/>
            </p:nvSpPr>
            <p:spPr>
              <a:xfrm rot="10800000">
                <a:off x="331788" y="2650332"/>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Arial" pitchFamily="34" charset="0"/>
                </a:endParaRPr>
              </a:p>
            </p:txBody>
          </p:sp>
          <p:sp>
            <p:nvSpPr>
              <p:cNvPr id="82" name="Freeform 12">
                <a:extLst>
                  <a:ext uri="{FF2B5EF4-FFF2-40B4-BE49-F238E27FC236}">
                    <a16:creationId xmlns:a16="http://schemas.microsoft.com/office/drawing/2014/main" id="{9D19A954-3AC6-4948-B0F2-0A77F9CE2695}"/>
                  </a:ext>
                </a:extLst>
              </p:cNvPr>
              <p:cNvSpPr>
                <a:spLocks/>
              </p:cNvSpPr>
              <p:nvPr>
                <p:custDataLst>
                  <p:tags r:id="rId4"/>
                </p:custDataLst>
              </p:nvPr>
            </p:nvSpPr>
            <p:spPr bwMode="auto">
              <a:xfrm rot="10800000" flipH="1" flipV="1">
                <a:off x="333375" y="2300371"/>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6</a:t>
                </a: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06639-71ED-D9A5-BE04-F5463DBCF6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0" t="7015" r="340" b="-7015"/>
          <a:stretch/>
        </p:blipFill>
        <p:spPr>
          <a:xfrm>
            <a:off x="253679" y="1650721"/>
            <a:ext cx="2559744" cy="1706496"/>
          </a:xfrm>
          <a:prstGeom prst="rect">
            <a:avLst/>
          </a:prstGeom>
        </p:spPr>
      </p:pic>
      <p:sp>
        <p:nvSpPr>
          <p:cNvPr id="2" name="Title 1">
            <a:extLst>
              <a:ext uri="{FF2B5EF4-FFF2-40B4-BE49-F238E27FC236}">
                <a16:creationId xmlns:a16="http://schemas.microsoft.com/office/drawing/2014/main" id="{20C1036F-D7D0-D8B5-F851-2282DD0A348F}"/>
              </a:ext>
            </a:extLst>
          </p:cNvPr>
          <p:cNvSpPr>
            <a:spLocks noGrp="1"/>
          </p:cNvSpPr>
          <p:nvPr>
            <p:ph type="title"/>
          </p:nvPr>
        </p:nvSpPr>
        <p:spPr>
          <a:xfrm>
            <a:off x="253679" y="165026"/>
            <a:ext cx="8353424" cy="400110"/>
          </a:xfrm>
        </p:spPr>
        <p:txBody>
          <a:bodyPr/>
          <a:lstStyle/>
          <a:p>
            <a:r>
              <a:rPr lang="en-US" dirty="0"/>
              <a:t>Improvements to Freight Movement</a:t>
            </a:r>
          </a:p>
        </p:txBody>
      </p:sp>
      <p:sp>
        <p:nvSpPr>
          <p:cNvPr id="4" name="Slide Number Placeholder 3">
            <a:extLst>
              <a:ext uri="{FF2B5EF4-FFF2-40B4-BE49-F238E27FC236}">
                <a16:creationId xmlns:a16="http://schemas.microsoft.com/office/drawing/2014/main" id="{C1865F5D-47EF-753A-FAFE-FD2604D035DD}"/>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20</a:t>
            </a:fld>
            <a:endParaRPr lang="en-US" dirty="0"/>
          </a:p>
        </p:txBody>
      </p:sp>
      <p:sp>
        <p:nvSpPr>
          <p:cNvPr id="7" name="Rectangle 6">
            <a:extLst>
              <a:ext uri="{FF2B5EF4-FFF2-40B4-BE49-F238E27FC236}">
                <a16:creationId xmlns:a16="http://schemas.microsoft.com/office/drawing/2014/main" id="{77920F86-D317-197B-0555-2F1942DF0060}"/>
              </a:ext>
            </a:extLst>
          </p:cNvPr>
          <p:cNvSpPr/>
          <p:nvPr>
            <p:custDataLst>
              <p:tags r:id="rId1"/>
            </p:custDataLst>
          </p:nvPr>
        </p:nvSpPr>
        <p:spPr bwMode="auto">
          <a:xfrm>
            <a:off x="6036312" y="762822"/>
            <a:ext cx="2834640" cy="382643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64592" rIns="91440" bIns="91440" rtlCol="0" anchor="t"/>
          <a:lstStyle/>
          <a:p>
            <a:pPr defTabSz="914378">
              <a:spcAft>
                <a:spcPts val="600"/>
              </a:spcAft>
            </a:pPr>
            <a:endParaRPr lang="en-US" sz="1200" dirty="0">
              <a:solidFill>
                <a:srgbClr val="000000"/>
              </a:solidFill>
              <a:latin typeface="Franklin Gothic Book" pitchFamily="34" charset="0"/>
              <a:cs typeface="Arial" pitchFamily="34" charset="0"/>
            </a:endParaRPr>
          </a:p>
        </p:txBody>
      </p:sp>
      <p:sp>
        <p:nvSpPr>
          <p:cNvPr id="8" name="Rectangle 7">
            <a:extLst>
              <a:ext uri="{FF2B5EF4-FFF2-40B4-BE49-F238E27FC236}">
                <a16:creationId xmlns:a16="http://schemas.microsoft.com/office/drawing/2014/main" id="{60EB9F2F-0951-FF85-9D63-C8F0D6A465A1}"/>
              </a:ext>
            </a:extLst>
          </p:cNvPr>
          <p:cNvSpPr/>
          <p:nvPr>
            <p:custDataLst>
              <p:tags r:id="rId2"/>
            </p:custDataLst>
          </p:nvPr>
        </p:nvSpPr>
        <p:spPr bwMode="auto">
          <a:xfrm>
            <a:off x="3007708" y="762822"/>
            <a:ext cx="2834640" cy="382643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64592" rIns="91440" bIns="91440" rtlCol="0" anchor="t"/>
          <a:lstStyle/>
          <a:p>
            <a:pPr defTabSz="914378">
              <a:spcAft>
                <a:spcPts val="600"/>
              </a:spcAft>
            </a:pPr>
            <a:endParaRPr lang="en-US" sz="1200" dirty="0">
              <a:solidFill>
                <a:srgbClr val="000000"/>
              </a:solidFill>
              <a:latin typeface="Franklin Gothic Book" pitchFamily="34" charset="0"/>
              <a:cs typeface="Arial" pitchFamily="34" charset="0"/>
            </a:endParaRPr>
          </a:p>
        </p:txBody>
      </p:sp>
      <p:sp>
        <p:nvSpPr>
          <p:cNvPr id="9" name="TextBox 8">
            <a:extLst>
              <a:ext uri="{FF2B5EF4-FFF2-40B4-BE49-F238E27FC236}">
                <a16:creationId xmlns:a16="http://schemas.microsoft.com/office/drawing/2014/main" id="{360CAE19-3BD9-A6E1-E2F1-55EC9AFD65E9}"/>
              </a:ext>
            </a:extLst>
          </p:cNvPr>
          <p:cNvSpPr txBox="1"/>
          <p:nvPr/>
        </p:nvSpPr>
        <p:spPr>
          <a:xfrm>
            <a:off x="3250034" y="1019638"/>
            <a:ext cx="2350612" cy="1077218"/>
          </a:xfrm>
          <a:prstGeom prst="rect">
            <a:avLst/>
          </a:prstGeom>
          <a:noFill/>
        </p:spPr>
        <p:txBody>
          <a:bodyPr wrap="square">
            <a:spAutoFit/>
          </a:bodyPr>
          <a:lstStyle/>
          <a:p>
            <a:pPr marR="0" algn="ctr" rtl="0"/>
            <a:r>
              <a:rPr lang="en-US" sz="3200" b="0" i="0" u="none" strike="noStrike" baseline="30000" dirty="0">
                <a:solidFill>
                  <a:srgbClr val="3869A2"/>
                </a:solidFill>
                <a:latin typeface="Franklin Gothic Demi" panose="020B0703020102020204" pitchFamily="34" charset="0"/>
              </a:rPr>
              <a:t>Reduce average travel time over the corridor by</a:t>
            </a:r>
          </a:p>
        </p:txBody>
      </p:sp>
      <p:sp>
        <p:nvSpPr>
          <p:cNvPr id="10" name="TextBox 9">
            <a:extLst>
              <a:ext uri="{FF2B5EF4-FFF2-40B4-BE49-F238E27FC236}">
                <a16:creationId xmlns:a16="http://schemas.microsoft.com/office/drawing/2014/main" id="{CC0F9D34-BDDA-A092-F6D5-8DDC60C98E85}"/>
              </a:ext>
            </a:extLst>
          </p:cNvPr>
          <p:cNvSpPr txBox="1"/>
          <p:nvPr/>
        </p:nvSpPr>
        <p:spPr>
          <a:xfrm>
            <a:off x="6036312" y="1020853"/>
            <a:ext cx="2834640" cy="748923"/>
          </a:xfrm>
          <a:prstGeom prst="rect">
            <a:avLst/>
          </a:prstGeom>
          <a:noFill/>
        </p:spPr>
        <p:txBody>
          <a:bodyPr wrap="square">
            <a:spAutoFit/>
          </a:bodyPr>
          <a:lstStyle/>
          <a:p>
            <a:pPr marR="0" algn="ctr" rtl="0"/>
            <a:r>
              <a:rPr lang="en-US" sz="3200" b="0" i="0" u="none" strike="noStrike" baseline="30000" dirty="0">
                <a:solidFill>
                  <a:srgbClr val="CC7B29"/>
                </a:solidFill>
                <a:latin typeface="Franklin Gothic Demi" panose="020B0703020102020204" pitchFamily="34" charset="0"/>
              </a:rPr>
              <a:t>Increase average daily truck traffic by </a:t>
            </a:r>
          </a:p>
        </p:txBody>
      </p:sp>
      <p:sp>
        <p:nvSpPr>
          <p:cNvPr id="11" name="Arrow: Down 10">
            <a:extLst>
              <a:ext uri="{FF2B5EF4-FFF2-40B4-BE49-F238E27FC236}">
                <a16:creationId xmlns:a16="http://schemas.microsoft.com/office/drawing/2014/main" id="{5D853184-700C-C8FC-BD4A-EDF81B9C5AEA}"/>
              </a:ext>
            </a:extLst>
          </p:cNvPr>
          <p:cNvSpPr/>
          <p:nvPr/>
        </p:nvSpPr>
        <p:spPr>
          <a:xfrm>
            <a:off x="3247206" y="2115483"/>
            <a:ext cx="2357349" cy="2213982"/>
          </a:xfrm>
          <a:prstGeom prst="downArrow">
            <a:avLst/>
          </a:prstGeom>
          <a:solidFill>
            <a:srgbClr val="38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
        <p:nvSpPr>
          <p:cNvPr id="13" name="Arrow: Down 12">
            <a:extLst>
              <a:ext uri="{FF2B5EF4-FFF2-40B4-BE49-F238E27FC236}">
                <a16:creationId xmlns:a16="http://schemas.microsoft.com/office/drawing/2014/main" id="{C3B8C982-8707-37FF-0DFC-75727CC18E96}"/>
              </a:ext>
            </a:extLst>
          </p:cNvPr>
          <p:cNvSpPr/>
          <p:nvPr/>
        </p:nvSpPr>
        <p:spPr>
          <a:xfrm flipV="1">
            <a:off x="6275585" y="2098071"/>
            <a:ext cx="2357349" cy="2213982"/>
          </a:xfrm>
          <a:prstGeom prst="downArrow">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
        <p:nvSpPr>
          <p:cNvPr id="14" name="Content Placeholder 2">
            <a:extLst>
              <a:ext uri="{FF2B5EF4-FFF2-40B4-BE49-F238E27FC236}">
                <a16:creationId xmlns:a16="http://schemas.microsoft.com/office/drawing/2014/main" id="{B0C1AE14-4F1C-0E17-0EBD-0D1308A4ACD3}"/>
              </a:ext>
            </a:extLst>
          </p:cNvPr>
          <p:cNvSpPr txBox="1">
            <a:spLocks/>
          </p:cNvSpPr>
          <p:nvPr/>
        </p:nvSpPr>
        <p:spPr>
          <a:xfrm>
            <a:off x="6623031" y="2449578"/>
            <a:ext cx="1775781" cy="880242"/>
          </a:xfrm>
          <a:prstGeom prst="rect">
            <a:avLst/>
          </a:prstGeom>
          <a:ln>
            <a:noFill/>
          </a:ln>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Wingdings" pitchFamily="2" charset="2"/>
              <a:buNone/>
            </a:pPr>
            <a:r>
              <a:rPr lang="en-US" sz="4000" dirty="0">
                <a:solidFill>
                  <a:schemeClr val="bg1"/>
                </a:solidFill>
                <a:latin typeface="Franklin Gothic Demi" panose="020B0703020102020204" pitchFamily="34" charset="0"/>
              </a:rPr>
              <a:t>24</a:t>
            </a:r>
            <a:r>
              <a:rPr lang="en-US" sz="4000" baseline="30000" dirty="0">
                <a:solidFill>
                  <a:schemeClr val="bg1"/>
                </a:solidFill>
                <a:latin typeface="Franklin Gothic Demi" panose="020B0703020102020204" pitchFamily="34" charset="0"/>
              </a:rPr>
              <a:t>%</a:t>
            </a:r>
          </a:p>
        </p:txBody>
      </p:sp>
      <p:sp>
        <p:nvSpPr>
          <p:cNvPr id="15" name="Content Placeholder 5">
            <a:extLst>
              <a:ext uri="{FF2B5EF4-FFF2-40B4-BE49-F238E27FC236}">
                <a16:creationId xmlns:a16="http://schemas.microsoft.com/office/drawing/2014/main" id="{085235B0-D82B-9A65-DCAA-951424754BA4}"/>
              </a:ext>
            </a:extLst>
          </p:cNvPr>
          <p:cNvSpPr txBox="1">
            <a:spLocks/>
          </p:cNvSpPr>
          <p:nvPr/>
        </p:nvSpPr>
        <p:spPr>
          <a:xfrm>
            <a:off x="253679" y="762822"/>
            <a:ext cx="2559744" cy="894672"/>
          </a:xfrm>
          <a:prstGeom prst="rect">
            <a:avLst/>
          </a:prstGeom>
          <a:solidFill>
            <a:srgbClr val="14385C"/>
          </a:solidFill>
        </p:spPr>
        <p:txBody>
          <a:bodyPr vert="horz" wrap="square" lIns="182880" tIns="0" rIns="18288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bg1"/>
                </a:solidFill>
                <a:latin typeface="Franklin Gothic Demi" panose="020B0703020102020204" pitchFamily="34" charset="0"/>
              </a:rPr>
              <a:t>Attract truck traffic from routes such as I-10 and I-35 </a:t>
            </a:r>
          </a:p>
        </p:txBody>
      </p:sp>
      <p:sp>
        <p:nvSpPr>
          <p:cNvPr id="16" name="Content Placeholder 5">
            <a:extLst>
              <a:ext uri="{FF2B5EF4-FFF2-40B4-BE49-F238E27FC236}">
                <a16:creationId xmlns:a16="http://schemas.microsoft.com/office/drawing/2014/main" id="{F4AE9035-4317-C297-45DB-1595575DAFE5}"/>
              </a:ext>
            </a:extLst>
          </p:cNvPr>
          <p:cNvSpPr txBox="1">
            <a:spLocks/>
          </p:cNvSpPr>
          <p:nvPr/>
        </p:nvSpPr>
        <p:spPr>
          <a:xfrm>
            <a:off x="253679" y="3237508"/>
            <a:ext cx="2559744" cy="1351749"/>
          </a:xfrm>
          <a:prstGeom prst="rect">
            <a:avLst/>
          </a:prstGeom>
          <a:solidFill>
            <a:srgbClr val="14385C"/>
          </a:solidFill>
        </p:spPr>
        <p:txBody>
          <a:bodyPr vert="horz" wrap="square" lIns="182880" tIns="0" rIns="18288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bg1"/>
                </a:solidFill>
                <a:latin typeface="Franklin Gothic Demi" panose="020B0703020102020204" pitchFamily="34" charset="0"/>
              </a:rPr>
              <a:t>Improve freight access to international trade gateways in Del Rio, Eagle Pass, and Laredo</a:t>
            </a:r>
          </a:p>
        </p:txBody>
      </p:sp>
      <p:sp>
        <p:nvSpPr>
          <p:cNvPr id="18" name="Content Placeholder 2">
            <a:extLst>
              <a:ext uri="{FF2B5EF4-FFF2-40B4-BE49-F238E27FC236}">
                <a16:creationId xmlns:a16="http://schemas.microsoft.com/office/drawing/2014/main" id="{75CF195B-9667-1061-9D85-104F0D997339}"/>
              </a:ext>
            </a:extLst>
          </p:cNvPr>
          <p:cNvSpPr txBox="1">
            <a:spLocks/>
          </p:cNvSpPr>
          <p:nvPr/>
        </p:nvSpPr>
        <p:spPr>
          <a:xfrm>
            <a:off x="3718694" y="2935036"/>
            <a:ext cx="1412667" cy="622335"/>
          </a:xfrm>
          <a:prstGeom prst="rect">
            <a:avLst/>
          </a:prstGeom>
          <a:ln>
            <a:noFill/>
          </a:ln>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Wingdings" pitchFamily="2" charset="2"/>
              <a:buNone/>
            </a:pPr>
            <a:r>
              <a:rPr lang="en-US" sz="4000" dirty="0">
                <a:solidFill>
                  <a:schemeClr val="bg1"/>
                </a:solidFill>
                <a:latin typeface="Franklin Gothic Demi" panose="020B0703020102020204" pitchFamily="34" charset="0"/>
              </a:rPr>
              <a:t>89</a:t>
            </a:r>
          </a:p>
          <a:p>
            <a:pPr marL="0" indent="0" algn="ctr">
              <a:spcAft>
                <a:spcPts val="1200"/>
              </a:spcAft>
              <a:buFont typeface="Wingdings" pitchFamily="2" charset="2"/>
              <a:buNone/>
            </a:pPr>
            <a:r>
              <a:rPr lang="en-US" sz="4000" baseline="30000" dirty="0">
                <a:solidFill>
                  <a:schemeClr val="bg1"/>
                </a:solidFill>
                <a:latin typeface="Franklin Gothic Demi" panose="020B0703020102020204" pitchFamily="34" charset="0"/>
              </a:rPr>
              <a:t>minutes</a:t>
            </a:r>
          </a:p>
        </p:txBody>
      </p:sp>
    </p:spTree>
    <p:extLst>
      <p:ext uri="{BB962C8B-B14F-4D97-AF65-F5344CB8AC3E}">
        <p14:creationId xmlns:p14="http://schemas.microsoft.com/office/powerpoint/2010/main" val="81565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036F-D7D0-D8B5-F851-2282DD0A348F}"/>
              </a:ext>
            </a:extLst>
          </p:cNvPr>
          <p:cNvSpPr>
            <a:spLocks noGrp="1"/>
          </p:cNvSpPr>
          <p:nvPr>
            <p:ph type="title"/>
          </p:nvPr>
        </p:nvSpPr>
        <p:spPr/>
        <p:txBody>
          <a:bodyPr/>
          <a:lstStyle/>
          <a:p>
            <a:r>
              <a:rPr lang="en-US" dirty="0"/>
              <a:t>Alleviation of Congestion and Improvements to Reliability</a:t>
            </a:r>
          </a:p>
        </p:txBody>
      </p:sp>
      <p:sp>
        <p:nvSpPr>
          <p:cNvPr id="3" name="Content Placeholder 2">
            <a:extLst>
              <a:ext uri="{FF2B5EF4-FFF2-40B4-BE49-F238E27FC236}">
                <a16:creationId xmlns:a16="http://schemas.microsoft.com/office/drawing/2014/main" id="{EDBFD039-A255-A2E9-D6CE-EDB75202B15E}"/>
              </a:ext>
            </a:extLst>
          </p:cNvPr>
          <p:cNvSpPr>
            <a:spLocks noGrp="1"/>
          </p:cNvSpPr>
          <p:nvPr>
            <p:ph idx="1"/>
          </p:nvPr>
        </p:nvSpPr>
        <p:spPr>
          <a:xfrm>
            <a:off x="4001186" y="918391"/>
            <a:ext cx="4018399" cy="3610495"/>
          </a:xfrm>
        </p:spPr>
        <p:txBody>
          <a:bodyPr>
            <a:normAutofit/>
          </a:bodyPr>
          <a:lstStyle/>
          <a:p>
            <a:r>
              <a:rPr lang="en-US" sz="2400" dirty="0">
                <a:solidFill>
                  <a:schemeClr val="accent2"/>
                </a:solidFill>
              </a:rPr>
              <a:t>Results in relatively higher speeds</a:t>
            </a:r>
          </a:p>
          <a:p>
            <a:r>
              <a:rPr lang="en-US" sz="2400" dirty="0">
                <a:solidFill>
                  <a:schemeClr val="accent2"/>
                </a:solidFill>
              </a:rPr>
              <a:t>Reduces congestion on other facilities in 2050</a:t>
            </a:r>
          </a:p>
          <a:p>
            <a:r>
              <a:rPr lang="en-US" sz="2400" dirty="0">
                <a:solidFill>
                  <a:schemeClr val="accent2"/>
                </a:solidFill>
              </a:rPr>
              <a:t>Anticipated to cause regional, statewide, national, and bi-national traffic diversions from other corridors</a:t>
            </a:r>
          </a:p>
        </p:txBody>
      </p:sp>
      <p:sp>
        <p:nvSpPr>
          <p:cNvPr id="4" name="Slide Number Placeholder 3">
            <a:extLst>
              <a:ext uri="{FF2B5EF4-FFF2-40B4-BE49-F238E27FC236}">
                <a16:creationId xmlns:a16="http://schemas.microsoft.com/office/drawing/2014/main" id="{C1865F5D-47EF-753A-FAFE-FD2604D035DD}"/>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21</a:t>
            </a:fld>
            <a:endParaRPr lang="en-US" dirty="0"/>
          </a:p>
        </p:txBody>
      </p:sp>
      <p:pic>
        <p:nvPicPr>
          <p:cNvPr id="7" name="Picture 6" descr="Map&#10;&#10;Description automatically generated">
            <a:extLst>
              <a:ext uri="{FF2B5EF4-FFF2-40B4-BE49-F238E27FC236}">
                <a16:creationId xmlns:a16="http://schemas.microsoft.com/office/drawing/2014/main" id="{2176B4FC-24F2-B88C-2277-6329FE2E0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79" y="691753"/>
            <a:ext cx="3257329" cy="3927955"/>
          </a:xfrm>
          <a:prstGeom prst="rect">
            <a:avLst/>
          </a:prstGeom>
          <a:ln>
            <a:solidFill>
              <a:schemeClr val="accent1"/>
            </a:solidFill>
          </a:ln>
        </p:spPr>
      </p:pic>
    </p:spTree>
    <p:extLst>
      <p:ext uri="{BB962C8B-B14F-4D97-AF65-F5344CB8AC3E}">
        <p14:creationId xmlns:p14="http://schemas.microsoft.com/office/powerpoint/2010/main" val="2959708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036F-D7D0-D8B5-F851-2282DD0A348F}"/>
              </a:ext>
            </a:extLst>
          </p:cNvPr>
          <p:cNvSpPr>
            <a:spLocks noGrp="1"/>
          </p:cNvSpPr>
          <p:nvPr>
            <p:ph type="title"/>
          </p:nvPr>
        </p:nvSpPr>
        <p:spPr/>
        <p:txBody>
          <a:bodyPr/>
          <a:lstStyle/>
          <a:p>
            <a:r>
              <a:rPr lang="en-US" dirty="0"/>
              <a:t>Increased Access to Markets for Energy and Agriculture Products</a:t>
            </a:r>
          </a:p>
        </p:txBody>
      </p:sp>
      <p:sp>
        <p:nvSpPr>
          <p:cNvPr id="4" name="Slide Number Placeholder 3">
            <a:extLst>
              <a:ext uri="{FF2B5EF4-FFF2-40B4-BE49-F238E27FC236}">
                <a16:creationId xmlns:a16="http://schemas.microsoft.com/office/drawing/2014/main" id="{C1865F5D-47EF-753A-FAFE-FD2604D035DD}"/>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22</a:t>
            </a:fld>
            <a:endParaRPr lang="en-US" dirty="0"/>
          </a:p>
        </p:txBody>
      </p:sp>
      <p:sp>
        <p:nvSpPr>
          <p:cNvPr id="5" name="Content Placeholder 5">
            <a:extLst>
              <a:ext uri="{FF2B5EF4-FFF2-40B4-BE49-F238E27FC236}">
                <a16:creationId xmlns:a16="http://schemas.microsoft.com/office/drawing/2014/main" id="{B9AB447D-C009-0825-9FA2-5F486C10D02E}"/>
              </a:ext>
            </a:extLst>
          </p:cNvPr>
          <p:cNvSpPr txBox="1">
            <a:spLocks/>
          </p:cNvSpPr>
          <p:nvPr/>
        </p:nvSpPr>
        <p:spPr>
          <a:xfrm>
            <a:off x="253678" y="901869"/>
            <a:ext cx="5728022" cy="1011256"/>
          </a:xfrm>
          <a:prstGeom prst="rect">
            <a:avLst/>
          </a:prstGeom>
          <a:solidFill>
            <a:srgbClr val="0F385A"/>
          </a:solidFill>
        </p:spPr>
        <p:txBody>
          <a:bodyPr vert="horz" wrap="square" lIns="182880" tIns="0" rIns="18288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Transporting products improved by </a:t>
            </a:r>
            <a:br>
              <a:rPr lang="en-US" dirty="0">
                <a:solidFill>
                  <a:schemeClr val="bg1"/>
                </a:solidFill>
              </a:rPr>
            </a:br>
            <a:r>
              <a:rPr lang="en-US" dirty="0">
                <a:solidFill>
                  <a:schemeClr val="bg1"/>
                </a:solidFill>
                <a:latin typeface="Franklin Gothic Demi" panose="020B0703020102020204" pitchFamily="34" charset="0"/>
              </a:rPr>
              <a:t>reduction in travel time </a:t>
            </a:r>
            <a:r>
              <a:rPr lang="en-US" dirty="0">
                <a:solidFill>
                  <a:schemeClr val="bg1"/>
                </a:solidFill>
              </a:rPr>
              <a:t>and increased </a:t>
            </a:r>
            <a:br>
              <a:rPr lang="en-US" dirty="0">
                <a:solidFill>
                  <a:schemeClr val="bg1"/>
                </a:solidFill>
              </a:rPr>
            </a:br>
            <a:r>
              <a:rPr lang="en-US" dirty="0">
                <a:solidFill>
                  <a:schemeClr val="bg1"/>
                </a:solidFill>
              </a:rPr>
              <a:t>market access radius and route reliability</a:t>
            </a:r>
          </a:p>
        </p:txBody>
      </p:sp>
      <p:sp>
        <p:nvSpPr>
          <p:cNvPr id="6" name="Content Placeholder 5">
            <a:extLst>
              <a:ext uri="{FF2B5EF4-FFF2-40B4-BE49-F238E27FC236}">
                <a16:creationId xmlns:a16="http://schemas.microsoft.com/office/drawing/2014/main" id="{3DB1C224-E06C-92B5-4EA0-191E6B64608A}"/>
              </a:ext>
            </a:extLst>
          </p:cNvPr>
          <p:cNvSpPr txBox="1">
            <a:spLocks/>
          </p:cNvSpPr>
          <p:nvPr/>
        </p:nvSpPr>
        <p:spPr>
          <a:xfrm>
            <a:off x="253679" y="2152649"/>
            <a:ext cx="5728022" cy="1014984"/>
          </a:xfrm>
          <a:prstGeom prst="rect">
            <a:avLst/>
          </a:prstGeom>
          <a:solidFill>
            <a:schemeClr val="accent1"/>
          </a:solidFill>
        </p:spPr>
        <p:txBody>
          <a:bodyPr vert="horz" wrap="square" lIns="182880" tIns="0" rIns="18288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Fully </a:t>
            </a:r>
            <a:r>
              <a:rPr lang="en-US" dirty="0">
                <a:solidFill>
                  <a:schemeClr val="bg1"/>
                </a:solidFill>
                <a:latin typeface="Franklin Gothic Demi" panose="020B0703020102020204" pitchFamily="34" charset="0"/>
              </a:rPr>
              <a:t>access-controlled facility </a:t>
            </a:r>
            <a:r>
              <a:rPr lang="en-US" dirty="0">
                <a:solidFill>
                  <a:schemeClr val="bg1"/>
                </a:solidFill>
              </a:rPr>
              <a:t>benefits </a:t>
            </a:r>
            <a:br>
              <a:rPr lang="en-US" dirty="0">
                <a:solidFill>
                  <a:schemeClr val="bg1"/>
                </a:solidFill>
              </a:rPr>
            </a:br>
            <a:r>
              <a:rPr lang="en-US" dirty="0">
                <a:solidFill>
                  <a:schemeClr val="bg1"/>
                </a:solidFill>
              </a:rPr>
              <a:t>travel times and reliability</a:t>
            </a:r>
          </a:p>
        </p:txBody>
      </p:sp>
      <p:sp>
        <p:nvSpPr>
          <p:cNvPr id="7" name="Content Placeholder 5">
            <a:extLst>
              <a:ext uri="{FF2B5EF4-FFF2-40B4-BE49-F238E27FC236}">
                <a16:creationId xmlns:a16="http://schemas.microsoft.com/office/drawing/2014/main" id="{A299DA1E-AED7-2F2C-E9BC-A0E584C4E69E}"/>
              </a:ext>
            </a:extLst>
          </p:cNvPr>
          <p:cNvSpPr txBox="1">
            <a:spLocks/>
          </p:cNvSpPr>
          <p:nvPr/>
        </p:nvSpPr>
        <p:spPr>
          <a:xfrm>
            <a:off x="253678" y="3407157"/>
            <a:ext cx="5728022" cy="1014984"/>
          </a:xfrm>
          <a:prstGeom prst="rect">
            <a:avLst/>
          </a:prstGeom>
          <a:solidFill>
            <a:schemeClr val="accent3"/>
          </a:solidFill>
        </p:spPr>
        <p:txBody>
          <a:bodyPr vert="horz" wrap="square" lIns="182880" tIns="0" rIns="18288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A safer and more reliable route for trucks </a:t>
            </a:r>
            <a:r>
              <a:rPr lang="en-US" dirty="0">
                <a:solidFill>
                  <a:schemeClr val="bg1"/>
                </a:solidFill>
                <a:latin typeface="Franklin Gothic Demi" panose="020B0703020102020204" pitchFamily="34" charset="0"/>
              </a:rPr>
              <a:t>traveling through cities and small towns</a:t>
            </a:r>
          </a:p>
        </p:txBody>
      </p:sp>
      <p:pic>
        <p:nvPicPr>
          <p:cNvPr id="3" name="Graphic 2">
            <a:extLst>
              <a:ext uri="{FF2B5EF4-FFF2-40B4-BE49-F238E27FC236}">
                <a16:creationId xmlns:a16="http://schemas.microsoft.com/office/drawing/2014/main" id="{CE44CDF9-D799-2BFC-95E2-7E16A94A4BD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033435" y="2294381"/>
            <a:ext cx="731520" cy="731520"/>
          </a:xfrm>
          <a:prstGeom prst="rect">
            <a:avLst/>
          </a:prstGeom>
        </p:spPr>
      </p:pic>
      <p:pic>
        <p:nvPicPr>
          <p:cNvPr id="11" name="Graphic 10">
            <a:extLst>
              <a:ext uri="{FF2B5EF4-FFF2-40B4-BE49-F238E27FC236}">
                <a16:creationId xmlns:a16="http://schemas.microsoft.com/office/drawing/2014/main" id="{8869C150-238A-90FF-B849-4EFF78939C77}"/>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033435" y="3547868"/>
            <a:ext cx="731520" cy="731520"/>
          </a:xfrm>
          <a:prstGeom prst="rect">
            <a:avLst/>
          </a:prstGeom>
        </p:spPr>
      </p:pic>
      <p:pic>
        <p:nvPicPr>
          <p:cNvPr id="12" name="Graphic 11">
            <a:extLst>
              <a:ext uri="{FF2B5EF4-FFF2-40B4-BE49-F238E27FC236}">
                <a16:creationId xmlns:a16="http://schemas.microsoft.com/office/drawing/2014/main" id="{18317003-8C4F-4816-3C2E-6B63E9597E9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070622" y="1041737"/>
            <a:ext cx="731520" cy="731520"/>
          </a:xfrm>
          <a:prstGeom prst="rect">
            <a:avLst/>
          </a:prstGeom>
        </p:spPr>
      </p:pic>
      <p:pic>
        <p:nvPicPr>
          <p:cNvPr id="18" name="Picture 17" descr="A farm machine in a field&#10;&#10;Description automatically generated with low confidence">
            <a:extLst>
              <a:ext uri="{FF2B5EF4-FFF2-40B4-BE49-F238E27FC236}">
                <a16:creationId xmlns:a16="http://schemas.microsoft.com/office/drawing/2014/main" id="{24DBC69A-0689-1C61-2087-D5A64F3847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0951" y="728132"/>
            <a:ext cx="2831599" cy="1887733"/>
          </a:xfrm>
          <a:prstGeom prst="rect">
            <a:avLst/>
          </a:prstGeom>
        </p:spPr>
      </p:pic>
      <p:pic>
        <p:nvPicPr>
          <p:cNvPr id="20" name="Picture 19" descr="A picture containing outdoor, setting, crane&#10;&#10;Description automatically generated">
            <a:extLst>
              <a:ext uri="{FF2B5EF4-FFF2-40B4-BE49-F238E27FC236}">
                <a16:creationId xmlns:a16="http://schemas.microsoft.com/office/drawing/2014/main" id="{DE6AF3DE-67BA-7FD6-22BE-5C5AE029B86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6667"/>
          <a:stretch/>
        </p:blipFill>
        <p:spPr>
          <a:xfrm>
            <a:off x="6140951" y="2747313"/>
            <a:ext cx="2831599" cy="1887733"/>
          </a:xfrm>
          <a:prstGeom prst="rect">
            <a:avLst/>
          </a:prstGeom>
        </p:spPr>
      </p:pic>
    </p:spTree>
    <p:extLst>
      <p:ext uri="{BB962C8B-B14F-4D97-AF65-F5344CB8AC3E}">
        <p14:creationId xmlns:p14="http://schemas.microsoft.com/office/powerpoint/2010/main" val="205191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108926"/>
            <a:ext cx="8353424" cy="402336"/>
          </a:xfrm>
        </p:spPr>
        <p:txBody>
          <a:bodyPr/>
          <a:lstStyle/>
          <a:p>
            <a:r>
              <a:rPr lang="en-US" dirty="0"/>
              <a:t>Ports-to-Plains Corridor Interstate Feasibility Study Recommendations</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23</a:t>
            </a:fld>
            <a:endParaRPr lang="en-US" dirty="0"/>
          </a:p>
        </p:txBody>
      </p:sp>
      <p:pic>
        <p:nvPicPr>
          <p:cNvPr id="4" name="Picture 3">
            <a:extLst>
              <a:ext uri="{FF2B5EF4-FFF2-40B4-BE49-F238E27FC236}">
                <a16:creationId xmlns:a16="http://schemas.microsoft.com/office/drawing/2014/main" id="{6831B3C6-E998-4F67-9D32-68721FA8D7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9679" y="821001"/>
            <a:ext cx="8040633" cy="3501497"/>
          </a:xfrm>
          <a:prstGeom prst="rect">
            <a:avLst/>
          </a:prstGeom>
        </p:spPr>
      </p:pic>
    </p:spTree>
    <p:extLst>
      <p:ext uri="{BB962C8B-B14F-4D97-AF65-F5344CB8AC3E}">
        <p14:creationId xmlns:p14="http://schemas.microsoft.com/office/powerpoint/2010/main" val="98551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8B759-E92D-3A42-96BA-12793005E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 y="308"/>
            <a:ext cx="9144000" cy="4714875"/>
          </a:xfrm>
          <a:prstGeom prst="rect">
            <a:avLst/>
          </a:prstGeom>
        </p:spPr>
      </p:pic>
      <p:sp>
        <p:nvSpPr>
          <p:cNvPr id="4" name="Title 3"/>
          <p:cNvSpPr>
            <a:spLocks noGrp="1"/>
          </p:cNvSpPr>
          <p:nvPr>
            <p:ph type="ctrTitle"/>
          </p:nvPr>
        </p:nvSpPr>
        <p:spPr>
          <a:xfrm>
            <a:off x="130863" y="1637414"/>
            <a:ext cx="5450787" cy="1788239"/>
          </a:xfrm>
        </p:spPr>
        <p:txBody>
          <a:bodyPr/>
          <a:lstStyle/>
          <a:p>
            <a:r>
              <a:rPr lang="en-US" dirty="0"/>
              <a:t>I-27 Advisory Committee (SB 1474)</a:t>
            </a:r>
          </a:p>
        </p:txBody>
      </p:sp>
      <p:sp>
        <p:nvSpPr>
          <p:cNvPr id="12" name="TextBox 11">
            <a:extLst>
              <a:ext uri="{FF2B5EF4-FFF2-40B4-BE49-F238E27FC236}">
                <a16:creationId xmlns:a16="http://schemas.microsoft.com/office/drawing/2014/main" id="{38B99264-4F75-964A-9A91-5991948784CD}"/>
              </a:ext>
            </a:extLst>
          </p:cNvPr>
          <p:cNvSpPr txBox="1"/>
          <p:nvPr/>
        </p:nvSpPr>
        <p:spPr>
          <a:xfrm>
            <a:off x="7135580" y="4715184"/>
            <a:ext cx="1634889" cy="428316"/>
          </a:xfrm>
          <a:prstGeom prst="rect">
            <a:avLst/>
          </a:prstGeom>
          <a:noFill/>
        </p:spPr>
        <p:txBody>
          <a:bodyPr wrap="none" lIns="0" tIns="0" rIns="0" bIns="0" rtlCol="0" anchor="ctr" anchorCtr="0">
            <a:noAutofit/>
          </a:bodyPr>
          <a:lstStyle/>
          <a:p>
            <a:pPr algn="r"/>
            <a:endParaRPr lang="en-US" sz="1200" dirty="0">
              <a:solidFill>
                <a:schemeClr val="bg1"/>
              </a:solidFill>
              <a:latin typeface="Franklin Gothic Book" pitchFamily="34" charset="0"/>
            </a:endParaRPr>
          </a:p>
        </p:txBody>
      </p:sp>
    </p:spTree>
    <p:extLst>
      <p:ext uri="{BB962C8B-B14F-4D97-AF65-F5344CB8AC3E}">
        <p14:creationId xmlns:p14="http://schemas.microsoft.com/office/powerpoint/2010/main" val="3807342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FA99BA-606C-43AD-A726-628A22F698C2}"/>
              </a:ext>
            </a:extLst>
          </p:cNvPr>
          <p:cNvSpPr>
            <a:spLocks noGrp="1"/>
          </p:cNvSpPr>
          <p:nvPr>
            <p:ph type="title"/>
          </p:nvPr>
        </p:nvSpPr>
        <p:spPr/>
        <p:txBody>
          <a:bodyPr/>
          <a:lstStyle/>
          <a:p>
            <a:r>
              <a:rPr lang="en-US" dirty="0"/>
              <a:t>I-27 Advisory Committee</a:t>
            </a:r>
          </a:p>
        </p:txBody>
      </p:sp>
      <p:sp>
        <p:nvSpPr>
          <p:cNvPr id="5" name="Content Placeholder 4">
            <a:extLst>
              <a:ext uri="{FF2B5EF4-FFF2-40B4-BE49-F238E27FC236}">
                <a16:creationId xmlns:a16="http://schemas.microsoft.com/office/drawing/2014/main" id="{8E1DFD1D-8914-4745-A3A6-9A73EC7EDA9E}"/>
              </a:ext>
            </a:extLst>
          </p:cNvPr>
          <p:cNvSpPr>
            <a:spLocks noGrp="1"/>
          </p:cNvSpPr>
          <p:nvPr>
            <p:ph idx="1"/>
          </p:nvPr>
        </p:nvSpPr>
        <p:spPr>
          <a:xfrm>
            <a:off x="5125741" y="1143283"/>
            <a:ext cx="1996906" cy="975148"/>
          </a:xfrm>
          <a:solidFill>
            <a:schemeClr val="bg1">
              <a:lumMod val="95000"/>
            </a:schemeClr>
          </a:solidFill>
        </p:spPr>
        <p:txBody>
          <a:bodyPr vert="horz" lIns="45720" tIns="45720" rIns="45720" bIns="45720" rtlCol="0" anchor="ctr">
            <a:noAutofit/>
          </a:bodyPr>
          <a:lstStyle/>
          <a:p>
            <a:pPr marL="0" indent="0">
              <a:buNone/>
            </a:pPr>
            <a:r>
              <a:rPr lang="en-US" sz="1000" dirty="0"/>
              <a:t>The county judge or a county official designated by the judge</a:t>
            </a:r>
          </a:p>
          <a:p>
            <a:pPr marL="0" indent="0">
              <a:buNone/>
            </a:pPr>
            <a:r>
              <a:rPr lang="en-US" sz="1000" dirty="0"/>
              <a:t>Dallam, Howard, Lubbock, Midland, Moore, Potter, Sherman, Tom Green, Val Verde</a:t>
            </a:r>
          </a:p>
        </p:txBody>
      </p:sp>
      <p:sp>
        <p:nvSpPr>
          <p:cNvPr id="2" name="Rectangle: Top Corners Rounded 1">
            <a:extLst>
              <a:ext uri="{FF2B5EF4-FFF2-40B4-BE49-F238E27FC236}">
                <a16:creationId xmlns:a16="http://schemas.microsoft.com/office/drawing/2014/main" id="{E5EE5FAB-45B2-4935-B915-3C11C2FAA8AC}"/>
              </a:ext>
            </a:extLst>
          </p:cNvPr>
          <p:cNvSpPr/>
          <p:nvPr/>
        </p:nvSpPr>
        <p:spPr>
          <a:xfrm>
            <a:off x="3979604" y="713515"/>
            <a:ext cx="3143043" cy="429768"/>
          </a:xfrm>
          <a:prstGeom prst="round2SameRect">
            <a:avLst/>
          </a:prstGeom>
          <a:solidFill>
            <a:srgbClr val="28608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Franklin Gothic Demi" panose="020B0703020102020204" pitchFamily="34" charset="0"/>
                <a:cs typeface="Arial" pitchFamily="34" charset="0"/>
              </a:rPr>
              <a:t>Composed of</a:t>
            </a:r>
          </a:p>
        </p:txBody>
      </p:sp>
      <p:sp>
        <p:nvSpPr>
          <p:cNvPr id="15" name="Content Placeholder 4">
            <a:extLst>
              <a:ext uri="{FF2B5EF4-FFF2-40B4-BE49-F238E27FC236}">
                <a16:creationId xmlns:a16="http://schemas.microsoft.com/office/drawing/2014/main" id="{2B3EF88E-1B0D-4A33-8971-63B92A5F4109}"/>
              </a:ext>
            </a:extLst>
          </p:cNvPr>
          <p:cNvSpPr txBox="1">
            <a:spLocks/>
          </p:cNvSpPr>
          <p:nvPr/>
        </p:nvSpPr>
        <p:spPr>
          <a:xfrm>
            <a:off x="128171" y="2921320"/>
            <a:ext cx="1735690" cy="1700633"/>
          </a:xfrm>
          <a:prstGeom prst="rect">
            <a:avLst/>
          </a:prstGeom>
          <a:solidFill>
            <a:schemeClr val="bg1">
              <a:lumMod val="95000"/>
            </a:schemeClr>
          </a:solidFill>
        </p:spPr>
        <p:txBody>
          <a:bodyPr vert="horz" lIns="91440" tIns="91440" rIns="91440" bIns="91440" rtlCol="0" anchor="b">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CC7B29"/>
              </a:buClr>
              <a:buNone/>
            </a:pPr>
            <a:r>
              <a:rPr lang="en-US" sz="1100" dirty="0"/>
              <a:t>Provide the department with information on concerns and interests along the Ports-to-Plains Corridor.</a:t>
            </a:r>
            <a:endParaRPr lang="en-US" sz="1100" dirty="0">
              <a:solidFill>
                <a:srgbClr val="CC7B29"/>
              </a:solidFill>
              <a:latin typeface="Franklin Gothic Demi" panose="020B0703020102020204" pitchFamily="34" charset="0"/>
            </a:endParaRPr>
          </a:p>
        </p:txBody>
      </p:sp>
      <p:sp>
        <p:nvSpPr>
          <p:cNvPr id="30" name="Rectangle: Top Corners Rounded 29">
            <a:extLst>
              <a:ext uri="{FF2B5EF4-FFF2-40B4-BE49-F238E27FC236}">
                <a16:creationId xmlns:a16="http://schemas.microsoft.com/office/drawing/2014/main" id="{BC4A4844-CDEA-4B5D-96FF-91819AACD2C1}"/>
              </a:ext>
            </a:extLst>
          </p:cNvPr>
          <p:cNvSpPr/>
          <p:nvPr/>
        </p:nvSpPr>
        <p:spPr>
          <a:xfrm>
            <a:off x="111817" y="713518"/>
            <a:ext cx="3747644" cy="1569715"/>
          </a:xfrm>
          <a:prstGeom prst="round2SameRect">
            <a:avLst/>
          </a:prstGeom>
          <a:solidFill>
            <a:srgbClr val="14385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anose="020B0503020102020204" pitchFamily="34" charset="0"/>
              <a:cs typeface="Arial" pitchFamily="34" charset="0"/>
            </a:endParaRPr>
          </a:p>
        </p:txBody>
      </p:sp>
      <p:sp>
        <p:nvSpPr>
          <p:cNvPr id="31" name="Rectangle: Top Corners Rounded 30">
            <a:extLst>
              <a:ext uri="{FF2B5EF4-FFF2-40B4-BE49-F238E27FC236}">
                <a16:creationId xmlns:a16="http://schemas.microsoft.com/office/drawing/2014/main" id="{372FB13F-8EA5-4F19-9DE6-C8F0980CC576}"/>
              </a:ext>
            </a:extLst>
          </p:cNvPr>
          <p:cNvSpPr/>
          <p:nvPr/>
        </p:nvSpPr>
        <p:spPr>
          <a:xfrm>
            <a:off x="128170" y="2488943"/>
            <a:ext cx="3716755" cy="432377"/>
          </a:xfrm>
          <a:prstGeom prst="round2SameRect">
            <a:avLst/>
          </a:prstGeom>
          <a:solidFill>
            <a:srgbClr val="CC7B2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Franklin Gothic Demi" panose="020B0703020102020204" pitchFamily="34" charset="0"/>
                <a:cs typeface="Arial" pitchFamily="34" charset="0"/>
              </a:rPr>
              <a:t>Established to</a:t>
            </a:r>
          </a:p>
        </p:txBody>
      </p:sp>
      <p:sp>
        <p:nvSpPr>
          <p:cNvPr id="33" name="Content Placeholder 4">
            <a:extLst>
              <a:ext uri="{FF2B5EF4-FFF2-40B4-BE49-F238E27FC236}">
                <a16:creationId xmlns:a16="http://schemas.microsoft.com/office/drawing/2014/main" id="{AC957463-F8B6-4026-B401-82A10E655BF4}"/>
              </a:ext>
            </a:extLst>
          </p:cNvPr>
          <p:cNvSpPr txBox="1">
            <a:spLocks/>
          </p:cNvSpPr>
          <p:nvPr/>
        </p:nvSpPr>
        <p:spPr>
          <a:xfrm>
            <a:off x="1233377" y="713517"/>
            <a:ext cx="2617692" cy="1569714"/>
          </a:xfrm>
          <a:prstGeom prst="rect">
            <a:avLst/>
          </a:prstGeom>
          <a:noFill/>
        </p:spPr>
        <p:txBody>
          <a:bodyPr vert="horz" lIns="0" tIns="0" rIns="91440" bIns="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bg1"/>
                </a:solidFill>
              </a:rPr>
              <a:t>Texas Governor Greg Abbott signed Senate Bill 1474 to establish the I-27 Advisory Committee on June 15, 2021. The Committee is required to meet at least twice per state fiscal year (September through August).</a:t>
            </a:r>
          </a:p>
        </p:txBody>
      </p:sp>
      <p:sp>
        <p:nvSpPr>
          <p:cNvPr id="23" name="Content Placeholder 4">
            <a:extLst>
              <a:ext uri="{FF2B5EF4-FFF2-40B4-BE49-F238E27FC236}">
                <a16:creationId xmlns:a16="http://schemas.microsoft.com/office/drawing/2014/main" id="{CF4ED4FD-E014-44F2-8F48-892C0CD9A099}"/>
              </a:ext>
            </a:extLst>
          </p:cNvPr>
          <p:cNvSpPr txBox="1">
            <a:spLocks/>
          </p:cNvSpPr>
          <p:nvPr/>
        </p:nvSpPr>
        <p:spPr>
          <a:xfrm>
            <a:off x="2116705" y="2921321"/>
            <a:ext cx="1735691" cy="1700633"/>
          </a:xfrm>
          <a:prstGeom prst="rect">
            <a:avLst/>
          </a:prstGeom>
          <a:solidFill>
            <a:schemeClr val="bg1">
              <a:lumMod val="95000"/>
            </a:schemeClr>
          </a:solidFill>
        </p:spPr>
        <p:txBody>
          <a:bodyPr vert="horz" lIns="91440" tIns="91440" rIns="91440" bIns="91440" rtlCol="0" anchor="b">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CC7B29"/>
              </a:buClr>
              <a:buNone/>
            </a:pPr>
            <a:r>
              <a:rPr lang="en-US" sz="1100" dirty="0"/>
              <a:t>Advise the department </a:t>
            </a:r>
            <a:br>
              <a:rPr lang="en-US" sz="1100" dirty="0"/>
            </a:br>
            <a:r>
              <a:rPr lang="en-US" sz="1100" dirty="0"/>
              <a:t>on transportation improvements impacting the Ports-to-Plains Corridor.</a:t>
            </a:r>
            <a:endParaRPr lang="en-US" sz="1100" dirty="0">
              <a:solidFill>
                <a:srgbClr val="CC7B29"/>
              </a:solidFill>
              <a:latin typeface="Franklin Gothic Demi" panose="020B0703020102020204" pitchFamily="34" charset="0"/>
            </a:endParaRPr>
          </a:p>
        </p:txBody>
      </p:sp>
      <p:pic>
        <p:nvPicPr>
          <p:cNvPr id="7" name="Picture 6" descr="Map&#10;&#10;Description automatically generated">
            <a:extLst>
              <a:ext uri="{FF2B5EF4-FFF2-40B4-BE49-F238E27FC236}">
                <a16:creationId xmlns:a16="http://schemas.microsoft.com/office/drawing/2014/main" id="{169D8405-BE42-4201-8927-E614B5190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702" y="713519"/>
            <a:ext cx="1735690" cy="3932269"/>
          </a:xfrm>
          <a:prstGeom prst="rect">
            <a:avLst/>
          </a:prstGeom>
        </p:spPr>
      </p:pic>
      <p:sp>
        <p:nvSpPr>
          <p:cNvPr id="38" name="Content Placeholder 4">
            <a:extLst>
              <a:ext uri="{FF2B5EF4-FFF2-40B4-BE49-F238E27FC236}">
                <a16:creationId xmlns:a16="http://schemas.microsoft.com/office/drawing/2014/main" id="{4A05ACAE-B3AE-45C0-8D38-5ECF0CED1DCE}"/>
              </a:ext>
            </a:extLst>
          </p:cNvPr>
          <p:cNvSpPr txBox="1">
            <a:spLocks/>
          </p:cNvSpPr>
          <p:nvPr/>
        </p:nvSpPr>
        <p:spPr>
          <a:xfrm>
            <a:off x="3978617" y="1143284"/>
            <a:ext cx="1083324" cy="975147"/>
          </a:xfrm>
          <a:prstGeom prst="rect">
            <a:avLst/>
          </a:prstGeom>
          <a:solidFill>
            <a:schemeClr val="bg1">
              <a:lumMod val="95000"/>
            </a:schemeClr>
          </a:solidFill>
        </p:spPr>
        <p:txBody>
          <a:bodyPr vert="horz" lIns="91440" tIns="91440" rIns="91440" bIns="9144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28608F"/>
                </a:solidFill>
                <a:latin typeface="Franklin Gothic Demi" panose="020B0703020102020204" pitchFamily="34" charset="0"/>
              </a:rPr>
              <a:t>10</a:t>
            </a:r>
            <a:r>
              <a:rPr lang="en-US" sz="1000" dirty="0">
                <a:solidFill>
                  <a:srgbClr val="28608F"/>
                </a:solidFill>
              </a:rPr>
              <a:t> </a:t>
            </a:r>
            <a:br>
              <a:rPr lang="en-US" sz="1000" dirty="0">
                <a:solidFill>
                  <a:srgbClr val="28608F"/>
                </a:solidFill>
              </a:rPr>
            </a:br>
            <a:r>
              <a:rPr lang="en-US" sz="1000" dirty="0">
                <a:solidFill>
                  <a:srgbClr val="28608F"/>
                </a:solidFill>
              </a:rPr>
              <a:t>County Representatives</a:t>
            </a:r>
          </a:p>
        </p:txBody>
      </p:sp>
      <p:sp>
        <p:nvSpPr>
          <p:cNvPr id="39" name="Content Placeholder 4">
            <a:extLst>
              <a:ext uri="{FF2B5EF4-FFF2-40B4-BE49-F238E27FC236}">
                <a16:creationId xmlns:a16="http://schemas.microsoft.com/office/drawing/2014/main" id="{862197BD-3D33-4AE2-B1ED-99C60F28749F}"/>
              </a:ext>
            </a:extLst>
          </p:cNvPr>
          <p:cNvSpPr txBox="1">
            <a:spLocks/>
          </p:cNvSpPr>
          <p:nvPr/>
        </p:nvSpPr>
        <p:spPr>
          <a:xfrm>
            <a:off x="3978617" y="4031548"/>
            <a:ext cx="1083324" cy="590404"/>
          </a:xfrm>
          <a:prstGeom prst="rect">
            <a:avLst/>
          </a:prstGeom>
          <a:solidFill>
            <a:schemeClr val="bg1">
              <a:lumMod val="95000"/>
            </a:schemeClr>
          </a:solidFill>
        </p:spPr>
        <p:txBody>
          <a:bodyPr vert="horz" lIns="91440" tIns="91440" rIns="91440" bIns="9144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28608F"/>
                </a:solidFill>
                <a:latin typeface="Franklin Gothic Demi" panose="020B0703020102020204" pitchFamily="34" charset="0"/>
              </a:rPr>
              <a:t>3</a:t>
            </a:r>
            <a:r>
              <a:rPr lang="en-US" sz="1000" dirty="0">
                <a:solidFill>
                  <a:srgbClr val="28608F"/>
                </a:solidFill>
              </a:rPr>
              <a:t> </a:t>
            </a:r>
            <a:br>
              <a:rPr lang="en-US" sz="1000" dirty="0">
                <a:solidFill>
                  <a:srgbClr val="28608F"/>
                </a:solidFill>
              </a:rPr>
            </a:br>
            <a:r>
              <a:rPr lang="en-US" sz="1000" dirty="0">
                <a:solidFill>
                  <a:srgbClr val="28608F"/>
                </a:solidFill>
              </a:rPr>
              <a:t>Business Professionals</a:t>
            </a:r>
          </a:p>
        </p:txBody>
      </p:sp>
      <p:sp>
        <p:nvSpPr>
          <p:cNvPr id="40" name="Content Placeholder 4">
            <a:extLst>
              <a:ext uri="{FF2B5EF4-FFF2-40B4-BE49-F238E27FC236}">
                <a16:creationId xmlns:a16="http://schemas.microsoft.com/office/drawing/2014/main" id="{EF9D734F-F284-47DE-86A4-A1DF2033D405}"/>
              </a:ext>
            </a:extLst>
          </p:cNvPr>
          <p:cNvSpPr txBox="1">
            <a:spLocks/>
          </p:cNvSpPr>
          <p:nvPr/>
        </p:nvSpPr>
        <p:spPr>
          <a:xfrm>
            <a:off x="3978617" y="3235323"/>
            <a:ext cx="1083324" cy="728126"/>
          </a:xfrm>
          <a:prstGeom prst="rect">
            <a:avLst/>
          </a:prstGeom>
          <a:solidFill>
            <a:schemeClr val="bg1">
              <a:lumMod val="95000"/>
            </a:schemeClr>
          </a:solidFill>
        </p:spPr>
        <p:txBody>
          <a:bodyPr vert="horz" lIns="91440" tIns="91440" rIns="91440" bIns="9144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28608F"/>
                </a:solidFill>
                <a:latin typeface="Franklin Gothic Demi" panose="020B0703020102020204" pitchFamily="34" charset="0"/>
              </a:rPr>
              <a:t>3</a:t>
            </a:r>
            <a:r>
              <a:rPr lang="en-US" sz="1600" dirty="0">
                <a:solidFill>
                  <a:srgbClr val="28608F"/>
                </a:solidFill>
              </a:rPr>
              <a:t> </a:t>
            </a:r>
            <a:br>
              <a:rPr lang="en-US" sz="1600" dirty="0">
                <a:solidFill>
                  <a:srgbClr val="28608F"/>
                </a:solidFill>
              </a:rPr>
            </a:br>
            <a:r>
              <a:rPr lang="en-US" sz="1000" dirty="0">
                <a:solidFill>
                  <a:srgbClr val="28608F"/>
                </a:solidFill>
              </a:rPr>
              <a:t>Economic Development Professionals</a:t>
            </a:r>
          </a:p>
        </p:txBody>
      </p:sp>
      <p:sp>
        <p:nvSpPr>
          <p:cNvPr id="41" name="Content Placeholder 4">
            <a:extLst>
              <a:ext uri="{FF2B5EF4-FFF2-40B4-BE49-F238E27FC236}">
                <a16:creationId xmlns:a16="http://schemas.microsoft.com/office/drawing/2014/main" id="{2D000116-44E0-42F7-9F29-13B18AC5B0E6}"/>
              </a:ext>
            </a:extLst>
          </p:cNvPr>
          <p:cNvSpPr txBox="1">
            <a:spLocks/>
          </p:cNvSpPr>
          <p:nvPr/>
        </p:nvSpPr>
        <p:spPr>
          <a:xfrm>
            <a:off x="3978617" y="2192076"/>
            <a:ext cx="1083324" cy="975149"/>
          </a:xfrm>
          <a:prstGeom prst="rect">
            <a:avLst/>
          </a:prstGeom>
          <a:solidFill>
            <a:schemeClr val="bg1">
              <a:lumMod val="95000"/>
            </a:schemeClr>
          </a:solidFill>
        </p:spPr>
        <p:txBody>
          <a:bodyPr vert="horz" lIns="91440" tIns="91440" rIns="91440" bIns="9144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28608F"/>
                </a:solidFill>
                <a:latin typeface="Franklin Gothic Demi" panose="020B0703020102020204" pitchFamily="34" charset="0"/>
              </a:rPr>
              <a:t>7</a:t>
            </a:r>
            <a:r>
              <a:rPr lang="en-US" sz="1000" dirty="0">
                <a:solidFill>
                  <a:srgbClr val="28608F"/>
                </a:solidFill>
              </a:rPr>
              <a:t> </a:t>
            </a:r>
            <a:br>
              <a:rPr lang="en-US" sz="1000" dirty="0">
                <a:solidFill>
                  <a:srgbClr val="28608F"/>
                </a:solidFill>
              </a:rPr>
            </a:br>
            <a:r>
              <a:rPr lang="en-US" sz="1000" dirty="0">
                <a:solidFill>
                  <a:srgbClr val="28608F"/>
                </a:solidFill>
              </a:rPr>
              <a:t>Municipal Representatives</a:t>
            </a:r>
          </a:p>
        </p:txBody>
      </p:sp>
      <p:sp>
        <p:nvSpPr>
          <p:cNvPr id="42" name="Content Placeholder 4">
            <a:extLst>
              <a:ext uri="{FF2B5EF4-FFF2-40B4-BE49-F238E27FC236}">
                <a16:creationId xmlns:a16="http://schemas.microsoft.com/office/drawing/2014/main" id="{F5974453-8B18-45A5-8D38-345E948BE12F}"/>
              </a:ext>
            </a:extLst>
          </p:cNvPr>
          <p:cNvSpPr txBox="1">
            <a:spLocks/>
          </p:cNvSpPr>
          <p:nvPr/>
        </p:nvSpPr>
        <p:spPr>
          <a:xfrm>
            <a:off x="5125740" y="2192078"/>
            <a:ext cx="1996906" cy="975149"/>
          </a:xfrm>
          <a:prstGeom prst="rect">
            <a:avLst/>
          </a:prstGeom>
          <a:solidFill>
            <a:schemeClr val="bg1">
              <a:lumMod val="95000"/>
            </a:schemeClr>
          </a:solidFill>
        </p:spPr>
        <p:txBody>
          <a:bodyPr vert="horz" lIns="45720" tIns="45720" rIns="45720" bIns="4572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The mayor or a city manager / assistant city manager designated by the mayor</a:t>
            </a:r>
          </a:p>
          <a:p>
            <a:pPr marL="0" indent="0">
              <a:buNone/>
            </a:pPr>
            <a:r>
              <a:rPr lang="en-US" sz="950" dirty="0"/>
              <a:t>Amarillo, Big Spring, Del Rio, Laredo, Lubbock, Midland, San Angelo</a:t>
            </a:r>
          </a:p>
        </p:txBody>
      </p:sp>
      <p:sp>
        <p:nvSpPr>
          <p:cNvPr id="43" name="Content Placeholder 4">
            <a:extLst>
              <a:ext uri="{FF2B5EF4-FFF2-40B4-BE49-F238E27FC236}">
                <a16:creationId xmlns:a16="http://schemas.microsoft.com/office/drawing/2014/main" id="{0B0030C3-1FB9-48C3-BB96-61E8762E207F}"/>
              </a:ext>
            </a:extLst>
          </p:cNvPr>
          <p:cNvSpPr txBox="1">
            <a:spLocks/>
          </p:cNvSpPr>
          <p:nvPr/>
        </p:nvSpPr>
        <p:spPr>
          <a:xfrm>
            <a:off x="5125740" y="3235324"/>
            <a:ext cx="1996906" cy="728126"/>
          </a:xfrm>
          <a:prstGeom prst="rect">
            <a:avLst/>
          </a:prstGeom>
          <a:solidFill>
            <a:schemeClr val="bg1">
              <a:lumMod val="95000"/>
            </a:schemeClr>
          </a:solidFill>
        </p:spPr>
        <p:txBody>
          <a:bodyPr vert="horz" lIns="45720" tIns="45720" rIns="45720" bIns="4572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These member are based on geographic segments established for the Ports-to-Plains Corridor Interstate Feasibility Study</a:t>
            </a:r>
          </a:p>
        </p:txBody>
      </p:sp>
      <p:sp>
        <p:nvSpPr>
          <p:cNvPr id="44" name="Content Placeholder 4">
            <a:extLst>
              <a:ext uri="{FF2B5EF4-FFF2-40B4-BE49-F238E27FC236}">
                <a16:creationId xmlns:a16="http://schemas.microsoft.com/office/drawing/2014/main" id="{3DD2638B-EE0D-4D66-8DCF-9A8E589005AF}"/>
              </a:ext>
            </a:extLst>
          </p:cNvPr>
          <p:cNvSpPr txBox="1">
            <a:spLocks/>
          </p:cNvSpPr>
          <p:nvPr/>
        </p:nvSpPr>
        <p:spPr>
          <a:xfrm>
            <a:off x="5120182" y="4031550"/>
            <a:ext cx="1996906" cy="590403"/>
          </a:xfrm>
          <a:prstGeom prst="rect">
            <a:avLst/>
          </a:prstGeom>
          <a:solidFill>
            <a:schemeClr val="bg1">
              <a:lumMod val="95000"/>
            </a:schemeClr>
          </a:solidFill>
        </p:spPr>
        <p:txBody>
          <a:bodyPr vert="horz" lIns="45720" tIns="45720" rIns="45720" bIns="45720" rtlCol="0" anchor="ctr">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These members are from the agriculture, international trade, and energy industries</a:t>
            </a:r>
          </a:p>
        </p:txBody>
      </p:sp>
      <p:pic>
        <p:nvPicPr>
          <p:cNvPr id="11" name="Picture 10" descr="A picture containing icon&#10;&#10;Description automatically generated">
            <a:extLst>
              <a:ext uri="{FF2B5EF4-FFF2-40B4-BE49-F238E27FC236}">
                <a16:creationId xmlns:a16="http://schemas.microsoft.com/office/drawing/2014/main" id="{7BBDB0EE-B4E4-4F4C-A199-DF09E84D5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6" y="857958"/>
            <a:ext cx="1257411" cy="1257411"/>
          </a:xfrm>
          <a:prstGeom prst="rect">
            <a:avLst/>
          </a:prstGeom>
        </p:spPr>
      </p:pic>
      <p:pic>
        <p:nvPicPr>
          <p:cNvPr id="19" name="Graphic 18">
            <a:extLst>
              <a:ext uri="{FF2B5EF4-FFF2-40B4-BE49-F238E27FC236}">
                <a16:creationId xmlns:a16="http://schemas.microsoft.com/office/drawing/2014/main" id="{EE22AD7B-52C1-4961-A46F-5B81143518E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67848" y="3007930"/>
            <a:ext cx="649001" cy="649001"/>
          </a:xfrm>
          <a:prstGeom prst="rect">
            <a:avLst/>
          </a:prstGeom>
        </p:spPr>
      </p:pic>
      <p:pic>
        <p:nvPicPr>
          <p:cNvPr id="45" name="Graphic 44">
            <a:extLst>
              <a:ext uri="{FF2B5EF4-FFF2-40B4-BE49-F238E27FC236}">
                <a16:creationId xmlns:a16="http://schemas.microsoft.com/office/drawing/2014/main" id="{10959036-048A-4D15-A44A-AF54ED681C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34244" y="3007707"/>
            <a:ext cx="649224" cy="649224"/>
          </a:xfrm>
          <a:prstGeom prst="rect">
            <a:avLst/>
          </a:prstGeom>
        </p:spPr>
      </p:pic>
      <p:pic>
        <p:nvPicPr>
          <p:cNvPr id="21" name="Graphic 20">
            <a:extLst>
              <a:ext uri="{FF2B5EF4-FFF2-40B4-BE49-F238E27FC236}">
                <a16:creationId xmlns:a16="http://schemas.microsoft.com/office/drawing/2014/main" id="{A65F1802-6B20-4DEA-9F22-8C0AA4395CB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4281510" y="671005"/>
            <a:ext cx="482227" cy="482227"/>
          </a:xfrm>
          <a:prstGeom prst="rect">
            <a:avLst/>
          </a:prstGeom>
        </p:spPr>
      </p:pic>
      <p:sp>
        <p:nvSpPr>
          <p:cNvPr id="24" name="Slide Number Placeholder 3">
            <a:extLst>
              <a:ext uri="{FF2B5EF4-FFF2-40B4-BE49-F238E27FC236}">
                <a16:creationId xmlns:a16="http://schemas.microsoft.com/office/drawing/2014/main" id="{7D01DB0C-E092-E573-3797-6532AF17515D}"/>
              </a:ext>
            </a:extLst>
          </p:cNvPr>
          <p:cNvSpPr>
            <a:spLocks noGrp="1"/>
          </p:cNvSpPr>
          <p:nvPr>
            <p:ph type="sldNum" sz="quarter" idx="4"/>
          </p:nvPr>
        </p:nvSpPr>
        <p:spPr>
          <a:xfrm>
            <a:off x="8870952" y="4864608"/>
            <a:ext cx="211057" cy="140630"/>
          </a:xfrm>
        </p:spPr>
        <p:txBody>
          <a:bodyPr/>
          <a:lstStyle/>
          <a:p>
            <a:pPr lvl="1">
              <a:spcBef>
                <a:spcPts val="900"/>
              </a:spcBef>
            </a:pPr>
            <a:fld id="{126B356D-DBE9-445A-9C43-3D3F41468F04}" type="slidenum">
              <a:rPr lang="en-US" smtClean="0"/>
              <a:pPr lvl="1">
                <a:spcBef>
                  <a:spcPts val="900"/>
                </a:spcBef>
              </a:pPr>
              <a:t>25</a:t>
            </a:fld>
            <a:endParaRPr lang="en-US" dirty="0"/>
          </a:p>
        </p:txBody>
      </p:sp>
    </p:spTree>
    <p:extLst>
      <p:ext uri="{BB962C8B-B14F-4D97-AF65-F5344CB8AC3E}">
        <p14:creationId xmlns:p14="http://schemas.microsoft.com/office/powerpoint/2010/main" val="106439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036F-D7D0-D8B5-F851-2282DD0A348F}"/>
              </a:ext>
            </a:extLst>
          </p:cNvPr>
          <p:cNvSpPr>
            <a:spLocks noGrp="1"/>
          </p:cNvSpPr>
          <p:nvPr>
            <p:ph type="title"/>
          </p:nvPr>
        </p:nvSpPr>
        <p:spPr/>
        <p:txBody>
          <a:bodyPr/>
          <a:lstStyle/>
          <a:p>
            <a:r>
              <a:rPr lang="en-US" dirty="0"/>
              <a:t>Ports-to-Plains Interstate Designation in Texas</a:t>
            </a:r>
          </a:p>
        </p:txBody>
      </p:sp>
      <p:sp>
        <p:nvSpPr>
          <p:cNvPr id="3" name="Content Placeholder 2">
            <a:extLst>
              <a:ext uri="{FF2B5EF4-FFF2-40B4-BE49-F238E27FC236}">
                <a16:creationId xmlns:a16="http://schemas.microsoft.com/office/drawing/2014/main" id="{EDBFD039-A255-A2E9-D6CE-EDB75202B15E}"/>
              </a:ext>
            </a:extLst>
          </p:cNvPr>
          <p:cNvSpPr>
            <a:spLocks noGrp="1"/>
          </p:cNvSpPr>
          <p:nvPr>
            <p:ph idx="1"/>
          </p:nvPr>
        </p:nvSpPr>
        <p:spPr>
          <a:xfrm>
            <a:off x="2765323" y="728305"/>
            <a:ext cx="6316686" cy="3950209"/>
          </a:xfrm>
        </p:spPr>
        <p:txBody>
          <a:bodyPr>
            <a:normAutofit/>
          </a:bodyPr>
          <a:lstStyle/>
          <a:p>
            <a:r>
              <a:rPr lang="en-US" dirty="0">
                <a:solidFill>
                  <a:schemeClr val="accent2"/>
                </a:solidFill>
              </a:rPr>
              <a:t>The Ports-to-Plains Corridor was designated as a Future Interstate in the Fiscal Year 2022 Omnibus Appropriations Bill</a:t>
            </a:r>
          </a:p>
          <a:p>
            <a:r>
              <a:rPr lang="en-US" dirty="0">
                <a:solidFill>
                  <a:schemeClr val="accent2"/>
                </a:solidFill>
              </a:rPr>
              <a:t>This designation allows the Ports-to-Plains Corridor to be added to the Interstate Highway System when it has been </a:t>
            </a:r>
            <a:r>
              <a:rPr lang="en-US" b="1" dirty="0">
                <a:solidFill>
                  <a:schemeClr val="accent2"/>
                </a:solidFill>
              </a:rPr>
              <a:t>developed, designed, and constructed to meet interstate standards</a:t>
            </a:r>
          </a:p>
          <a:p>
            <a:r>
              <a:rPr lang="en-US" dirty="0">
                <a:solidFill>
                  <a:schemeClr val="accent2"/>
                </a:solidFill>
              </a:rPr>
              <a:t>It is assumed the United States Department of Transportation will designate it as I-27 </a:t>
            </a:r>
          </a:p>
        </p:txBody>
      </p:sp>
      <p:sp>
        <p:nvSpPr>
          <p:cNvPr id="4" name="Slide Number Placeholder 3">
            <a:extLst>
              <a:ext uri="{FF2B5EF4-FFF2-40B4-BE49-F238E27FC236}">
                <a16:creationId xmlns:a16="http://schemas.microsoft.com/office/drawing/2014/main" id="{C1865F5D-47EF-753A-FAFE-FD2604D035DD}"/>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26</a:t>
            </a:fld>
            <a:endParaRPr lang="en-US" dirty="0"/>
          </a:p>
        </p:txBody>
      </p:sp>
      <p:pic>
        <p:nvPicPr>
          <p:cNvPr id="6" name="Picture 5">
            <a:extLst>
              <a:ext uri="{FF2B5EF4-FFF2-40B4-BE49-F238E27FC236}">
                <a16:creationId xmlns:a16="http://schemas.microsoft.com/office/drawing/2014/main" id="{BA2A509D-4D72-4091-2564-96681F990955}"/>
              </a:ext>
            </a:extLst>
          </p:cNvPr>
          <p:cNvPicPr>
            <a:picLocks noChangeAspect="1"/>
          </p:cNvPicPr>
          <p:nvPr/>
        </p:nvPicPr>
        <p:blipFill>
          <a:blip r:embed="rId3" cstate="print">
            <a:extLst>
              <a:ext uri="{28A0092B-C50C-407E-A947-70E740481C1C}">
                <a14:useLocalDpi xmlns:a14="http://schemas.microsoft.com/office/drawing/2010/main" val="0"/>
              </a:ext>
            </a:extLst>
          </a:blip>
          <a:srcRect t="52" b="52"/>
          <a:stretch/>
        </p:blipFill>
        <p:spPr>
          <a:xfrm>
            <a:off x="117987" y="728306"/>
            <a:ext cx="2557384" cy="3950208"/>
          </a:xfrm>
          <a:prstGeom prst="rect">
            <a:avLst/>
          </a:prstGeom>
          <a:ln w="3175">
            <a:solidFill>
              <a:schemeClr val="tx1"/>
            </a:solidFill>
          </a:ln>
        </p:spPr>
      </p:pic>
    </p:spTree>
    <p:extLst>
      <p:ext uri="{BB962C8B-B14F-4D97-AF65-F5344CB8AC3E}">
        <p14:creationId xmlns:p14="http://schemas.microsoft.com/office/powerpoint/2010/main" val="33224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8B759-E92D-3A42-96BA-12793005E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 y="308"/>
            <a:ext cx="9144000" cy="4714875"/>
          </a:xfrm>
          <a:prstGeom prst="rect">
            <a:avLst/>
          </a:prstGeom>
        </p:spPr>
      </p:pic>
      <p:sp>
        <p:nvSpPr>
          <p:cNvPr id="4" name="Title 3"/>
          <p:cNvSpPr>
            <a:spLocks noGrp="1"/>
          </p:cNvSpPr>
          <p:nvPr>
            <p:ph type="ctrTitle"/>
          </p:nvPr>
        </p:nvSpPr>
        <p:spPr>
          <a:xfrm>
            <a:off x="130863" y="1637414"/>
            <a:ext cx="6099815" cy="1788239"/>
          </a:xfrm>
        </p:spPr>
        <p:txBody>
          <a:bodyPr/>
          <a:lstStyle/>
          <a:p>
            <a:r>
              <a:rPr lang="en-US" dirty="0"/>
              <a:t>Ports-to-Plains Corridor Implementation</a:t>
            </a:r>
            <a:endParaRPr lang="en-US" dirty="0">
              <a:latin typeface="Franklin Gothic Demi" panose="020B0703020102020204" pitchFamily="34" charset="0"/>
            </a:endParaRPr>
          </a:p>
        </p:txBody>
      </p:sp>
      <p:sp>
        <p:nvSpPr>
          <p:cNvPr id="12" name="TextBox 11">
            <a:extLst>
              <a:ext uri="{FF2B5EF4-FFF2-40B4-BE49-F238E27FC236}">
                <a16:creationId xmlns:a16="http://schemas.microsoft.com/office/drawing/2014/main" id="{38B99264-4F75-964A-9A91-5991948784CD}"/>
              </a:ext>
            </a:extLst>
          </p:cNvPr>
          <p:cNvSpPr txBox="1"/>
          <p:nvPr/>
        </p:nvSpPr>
        <p:spPr>
          <a:xfrm>
            <a:off x="7135580" y="4715184"/>
            <a:ext cx="1634889" cy="428316"/>
          </a:xfrm>
          <a:prstGeom prst="rect">
            <a:avLst/>
          </a:prstGeom>
          <a:noFill/>
        </p:spPr>
        <p:txBody>
          <a:bodyPr wrap="none" lIns="0" tIns="0" rIns="0" bIns="0" rtlCol="0" anchor="ctr" anchorCtr="0">
            <a:noAutofit/>
          </a:bodyPr>
          <a:lstStyle/>
          <a:p>
            <a:pPr algn="r"/>
            <a:endParaRPr lang="en-US" sz="1200" dirty="0">
              <a:solidFill>
                <a:schemeClr val="bg1"/>
              </a:solidFill>
              <a:latin typeface="Franklin Gothic Book" pitchFamily="34" charset="0"/>
            </a:endParaRPr>
          </a:p>
        </p:txBody>
      </p:sp>
    </p:spTree>
    <p:extLst>
      <p:ext uri="{BB962C8B-B14F-4D97-AF65-F5344CB8AC3E}">
        <p14:creationId xmlns:p14="http://schemas.microsoft.com/office/powerpoint/2010/main" val="241756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3C3B-C154-6EFA-77C4-E70B8D4B9691}"/>
              </a:ext>
            </a:extLst>
          </p:cNvPr>
          <p:cNvSpPr>
            <a:spLocks noGrp="1"/>
          </p:cNvSpPr>
          <p:nvPr>
            <p:ph type="title"/>
          </p:nvPr>
        </p:nvSpPr>
        <p:spPr/>
        <p:txBody>
          <a:bodyPr/>
          <a:lstStyle/>
          <a:p>
            <a:r>
              <a:rPr lang="en-US" dirty="0"/>
              <a:t>General Approach in Planning the Ports-to-Plains System in Texas</a:t>
            </a:r>
          </a:p>
        </p:txBody>
      </p:sp>
      <p:sp>
        <p:nvSpPr>
          <p:cNvPr id="3" name="Content Placeholder 2">
            <a:extLst>
              <a:ext uri="{FF2B5EF4-FFF2-40B4-BE49-F238E27FC236}">
                <a16:creationId xmlns:a16="http://schemas.microsoft.com/office/drawing/2014/main" id="{E8DA2C09-C7F2-8856-DDC8-AC39770C0085}"/>
              </a:ext>
            </a:extLst>
          </p:cNvPr>
          <p:cNvSpPr>
            <a:spLocks noGrp="1"/>
          </p:cNvSpPr>
          <p:nvPr>
            <p:ph idx="1"/>
          </p:nvPr>
        </p:nvSpPr>
        <p:spPr>
          <a:xfrm>
            <a:off x="130732" y="686214"/>
            <a:ext cx="9013268" cy="4551708"/>
          </a:xfrm>
        </p:spPr>
        <p:txBody>
          <a:bodyPr>
            <a:noAutofit/>
          </a:bodyPr>
          <a:lstStyle/>
          <a:p>
            <a:pPr lvl="0"/>
            <a:r>
              <a:rPr lang="en-US" sz="1400" dirty="0">
                <a:solidFill>
                  <a:schemeClr val="accent1"/>
                </a:solidFill>
              </a:rPr>
              <a:t>Obtain interstate designations approval </a:t>
            </a:r>
            <a:r>
              <a:rPr lang="en-US" sz="1400" dirty="0">
                <a:solidFill>
                  <a:schemeClr val="accent3"/>
                </a:solidFill>
              </a:rPr>
              <a:t>as quickly as possible </a:t>
            </a:r>
          </a:p>
          <a:p>
            <a:r>
              <a:rPr lang="en-US" sz="1400" dirty="0">
                <a:solidFill>
                  <a:schemeClr val="accent3"/>
                </a:solidFill>
              </a:rPr>
              <a:t>Build from existing interstate highways </a:t>
            </a:r>
            <a:r>
              <a:rPr lang="en-US" sz="1400" dirty="0">
                <a:solidFill>
                  <a:schemeClr val="accent1"/>
                </a:solidFill>
              </a:rPr>
              <a:t>(I-20, I-27, I-35), not just radiate from existing I-27</a:t>
            </a:r>
          </a:p>
          <a:p>
            <a:r>
              <a:rPr lang="en-US" sz="1400" dirty="0">
                <a:solidFill>
                  <a:schemeClr val="accent1"/>
                </a:solidFill>
              </a:rPr>
              <a:t>Identify </a:t>
            </a:r>
            <a:r>
              <a:rPr lang="en-US" sz="1400" dirty="0">
                <a:solidFill>
                  <a:schemeClr val="accent3"/>
                </a:solidFill>
              </a:rPr>
              <a:t>4-lane highway sections (undivided and divided) that are also adjacent to existing interstate </a:t>
            </a:r>
            <a:r>
              <a:rPr lang="en-US" sz="1400" dirty="0">
                <a:solidFill>
                  <a:schemeClr val="accent1"/>
                </a:solidFill>
              </a:rPr>
              <a:t>highways for initial phase of planning and development</a:t>
            </a:r>
          </a:p>
          <a:p>
            <a:r>
              <a:rPr lang="en-US" sz="1400" dirty="0">
                <a:solidFill>
                  <a:schemeClr val="accent1"/>
                </a:solidFill>
              </a:rPr>
              <a:t>Stakeholder engagement</a:t>
            </a:r>
          </a:p>
          <a:p>
            <a:pPr lvl="1"/>
            <a:r>
              <a:rPr lang="en-US" sz="1400" dirty="0">
                <a:solidFill>
                  <a:schemeClr val="accent1"/>
                </a:solidFill>
              </a:rPr>
              <a:t>Counties, cities, regional agencies, economic development orgs, transportation advocacy groups, ports, </a:t>
            </a:r>
            <a:r>
              <a:rPr lang="en-US" sz="1400" dirty="0" err="1">
                <a:solidFill>
                  <a:schemeClr val="accent1"/>
                </a:solidFill>
              </a:rPr>
              <a:t>TxFAC</a:t>
            </a:r>
            <a:r>
              <a:rPr lang="en-US" sz="1400" dirty="0">
                <a:solidFill>
                  <a:schemeClr val="accent1"/>
                </a:solidFill>
              </a:rPr>
              <a:t>, BTAC, I-27 AC, Mexico, trade community, private sector, travelers and other members of the public</a:t>
            </a:r>
          </a:p>
          <a:p>
            <a:pPr lvl="1"/>
            <a:r>
              <a:rPr lang="en-US" sz="1400" dirty="0">
                <a:solidFill>
                  <a:schemeClr val="accent3"/>
                </a:solidFill>
              </a:rPr>
              <a:t>Conduct Public Information Meetings to inform </a:t>
            </a:r>
            <a:r>
              <a:rPr lang="en-US" sz="1400" dirty="0">
                <a:solidFill>
                  <a:schemeClr val="accent1"/>
                </a:solidFill>
              </a:rPr>
              <a:t>and</a:t>
            </a:r>
            <a:r>
              <a:rPr lang="en-US" sz="1400" b="1" dirty="0">
                <a:solidFill>
                  <a:schemeClr val="accent1"/>
                </a:solidFill>
              </a:rPr>
              <a:t> </a:t>
            </a:r>
            <a:r>
              <a:rPr lang="en-US" sz="1400" dirty="0">
                <a:solidFill>
                  <a:schemeClr val="accent1"/>
                </a:solidFill>
              </a:rPr>
              <a:t>answer questions</a:t>
            </a:r>
            <a:endParaRPr lang="en-US" sz="1400" dirty="0">
              <a:solidFill>
                <a:schemeClr val="accent1"/>
              </a:solidFill>
              <a:effectLst/>
            </a:endParaRPr>
          </a:p>
          <a:p>
            <a:endParaRPr lang="en-US" sz="1400" b="1" dirty="0">
              <a:solidFill>
                <a:schemeClr val="accent1"/>
              </a:solidFill>
            </a:endParaRPr>
          </a:p>
          <a:p>
            <a:pPr marL="0" indent="0">
              <a:buNone/>
            </a:pPr>
            <a:r>
              <a:rPr lang="en-US" sz="1400" b="1" u="sng" dirty="0">
                <a:solidFill>
                  <a:schemeClr val="accent1"/>
                </a:solidFill>
              </a:rPr>
              <a:t>Develop a strategy to</a:t>
            </a:r>
            <a:r>
              <a:rPr lang="en-US" sz="1400" u="sng" dirty="0">
                <a:solidFill>
                  <a:schemeClr val="accent1"/>
                </a:solidFill>
              </a:rPr>
              <a:t>:</a:t>
            </a:r>
          </a:p>
          <a:p>
            <a:pPr marL="573088" lvl="2" indent="-285750">
              <a:buFont typeface="Courier New" panose="02070309020205020404" pitchFamily="49" charset="0"/>
              <a:buChar char="o"/>
            </a:pPr>
            <a:r>
              <a:rPr lang="en-US" sz="1400" dirty="0">
                <a:solidFill>
                  <a:schemeClr val="accent1"/>
                </a:solidFill>
              </a:rPr>
              <a:t>Identify </a:t>
            </a:r>
            <a:r>
              <a:rPr lang="en-US" sz="1400" dirty="0">
                <a:solidFill>
                  <a:schemeClr val="accent3"/>
                </a:solidFill>
              </a:rPr>
              <a:t>logical termini </a:t>
            </a:r>
            <a:r>
              <a:rPr lang="en-US" sz="1400" dirty="0">
                <a:solidFill>
                  <a:schemeClr val="accent1"/>
                </a:solidFill>
              </a:rPr>
              <a:t>for project development </a:t>
            </a:r>
          </a:p>
          <a:p>
            <a:pPr marL="573088" lvl="2" indent="-285750">
              <a:buFont typeface="Courier New" panose="02070309020205020404" pitchFamily="49" charset="0"/>
              <a:buChar char="o"/>
            </a:pPr>
            <a:r>
              <a:rPr lang="en-US" sz="1400" dirty="0">
                <a:solidFill>
                  <a:schemeClr val="accent1"/>
                </a:solidFill>
              </a:rPr>
              <a:t>Identify areas that </a:t>
            </a:r>
            <a:r>
              <a:rPr lang="en-US" sz="1400" dirty="0">
                <a:solidFill>
                  <a:schemeClr val="accent3"/>
                </a:solidFill>
              </a:rPr>
              <a:t>warrant route studies</a:t>
            </a:r>
          </a:p>
          <a:p>
            <a:pPr marL="573088" lvl="2" indent="-285750">
              <a:buFont typeface="Courier New" panose="02070309020205020404" pitchFamily="49" charset="0"/>
              <a:buChar char="o"/>
            </a:pPr>
            <a:r>
              <a:rPr lang="en-US" sz="1400" dirty="0">
                <a:solidFill>
                  <a:schemeClr val="accent3"/>
                </a:solidFill>
              </a:rPr>
              <a:t>Prioritize locations </a:t>
            </a:r>
            <a:r>
              <a:rPr lang="en-US" sz="1400" dirty="0">
                <a:solidFill>
                  <a:schemeClr val="accent1"/>
                </a:solidFill>
              </a:rPr>
              <a:t>for upgrading to interstate standards (hierarchy)</a:t>
            </a:r>
          </a:p>
          <a:p>
            <a:pPr marL="573088" lvl="2" indent="-285750">
              <a:buFont typeface="Courier New" panose="02070309020205020404" pitchFamily="49" charset="0"/>
              <a:buChar char="o"/>
            </a:pPr>
            <a:r>
              <a:rPr lang="en-US" sz="1400" dirty="0">
                <a:solidFill>
                  <a:schemeClr val="accent1"/>
                </a:solidFill>
              </a:rPr>
              <a:t>Document the planning process in a </a:t>
            </a:r>
            <a:r>
              <a:rPr lang="en-US" sz="1400" dirty="0">
                <a:solidFill>
                  <a:schemeClr val="accent3"/>
                </a:solidFill>
              </a:rPr>
              <a:t>Ports-to-Plains System in Texas Implementation Strategy Report</a:t>
            </a:r>
          </a:p>
        </p:txBody>
      </p:sp>
      <p:sp>
        <p:nvSpPr>
          <p:cNvPr id="4" name="Slide Number Placeholder 3">
            <a:extLst>
              <a:ext uri="{FF2B5EF4-FFF2-40B4-BE49-F238E27FC236}">
                <a16:creationId xmlns:a16="http://schemas.microsoft.com/office/drawing/2014/main" id="{CFD1C97A-BBA9-55B9-DD43-CD0F0DCDD083}"/>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28</a:t>
            </a:fld>
            <a:endParaRPr lang="en-US" dirty="0"/>
          </a:p>
        </p:txBody>
      </p:sp>
    </p:spTree>
    <p:extLst>
      <p:ext uri="{BB962C8B-B14F-4D97-AF65-F5344CB8AC3E}">
        <p14:creationId xmlns:p14="http://schemas.microsoft.com/office/powerpoint/2010/main" val="22420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3">
            <a:extLst>
              <a:ext uri="{FF2B5EF4-FFF2-40B4-BE49-F238E27FC236}">
                <a16:creationId xmlns:a16="http://schemas.microsoft.com/office/drawing/2014/main" id="{B721D47F-5C78-4783-B70A-07FF875F2E84}"/>
              </a:ext>
            </a:extLst>
          </p:cNvPr>
          <p:cNvSpPr/>
          <p:nvPr/>
        </p:nvSpPr>
        <p:spPr>
          <a:xfrm>
            <a:off x="90494" y="1010685"/>
            <a:ext cx="4740167" cy="3203963"/>
          </a:xfrm>
          <a:prstGeom prst="rect">
            <a:avLst/>
          </a:prstGeom>
          <a:blipFill>
            <a:blip r:embed="rId3" cstate="print"/>
            <a:stretch>
              <a:fillRect l="-21984" r="-48620"/>
            </a:stretch>
          </a:blipFill>
        </p:spPr>
        <p:txBody>
          <a:bodyPr wrap="square" lIns="0" tIns="0" rIns="0" bIns="0" rtlCol="0"/>
          <a:lstStyle/>
          <a:p>
            <a:endParaRPr sz="1350" dirty="0">
              <a:latin typeface="Franklin Gothic Book" panose="020B0503020102020204" pitchFamily="34" charset="0"/>
            </a:endParaRPr>
          </a:p>
        </p:txBody>
      </p:sp>
      <p:sp>
        <p:nvSpPr>
          <p:cNvPr id="2" name="Title 1">
            <a:extLst>
              <a:ext uri="{FF2B5EF4-FFF2-40B4-BE49-F238E27FC236}">
                <a16:creationId xmlns:a16="http://schemas.microsoft.com/office/drawing/2014/main" id="{28E2CFA9-BEE3-2647-A114-281D6C7ACF41}"/>
              </a:ext>
            </a:extLst>
          </p:cNvPr>
          <p:cNvSpPr>
            <a:spLocks noGrp="1"/>
          </p:cNvSpPr>
          <p:nvPr>
            <p:ph type="title"/>
          </p:nvPr>
        </p:nvSpPr>
        <p:spPr/>
        <p:txBody>
          <a:bodyPr/>
          <a:lstStyle/>
          <a:p>
            <a:r>
              <a:rPr lang="en-US" dirty="0"/>
              <a:t>Interstate Requirements: Prior to Construction</a:t>
            </a:r>
          </a:p>
        </p:txBody>
      </p:sp>
      <p:sp>
        <p:nvSpPr>
          <p:cNvPr id="7" name="Content Placeholder 2">
            <a:extLst>
              <a:ext uri="{FF2B5EF4-FFF2-40B4-BE49-F238E27FC236}">
                <a16:creationId xmlns:a16="http://schemas.microsoft.com/office/drawing/2014/main" id="{B73C1727-C7C0-46C3-AC99-C7ABC8F6B66E}"/>
              </a:ext>
            </a:extLst>
          </p:cNvPr>
          <p:cNvSpPr txBox="1">
            <a:spLocks/>
          </p:cNvSpPr>
          <p:nvPr/>
        </p:nvSpPr>
        <p:spPr>
          <a:xfrm>
            <a:off x="4908331" y="710293"/>
            <a:ext cx="4145175" cy="4050893"/>
          </a:xfrm>
          <a:prstGeom prst="rect">
            <a:avLst/>
          </a:prstGeom>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accent2"/>
                </a:solidFill>
              </a:rPr>
              <a:t>TxDOT is required to complete:</a:t>
            </a:r>
          </a:p>
          <a:p>
            <a:pPr>
              <a:spcAft>
                <a:spcPts val="500"/>
              </a:spcAft>
            </a:pPr>
            <a:r>
              <a:rPr lang="en-US" sz="1400" dirty="0">
                <a:solidFill>
                  <a:schemeClr val="accent1"/>
                </a:solidFill>
              </a:rPr>
              <a:t>Feasibility study</a:t>
            </a:r>
          </a:p>
          <a:p>
            <a:pPr>
              <a:spcAft>
                <a:spcPts val="500"/>
              </a:spcAft>
            </a:pPr>
            <a:r>
              <a:rPr lang="en-US" sz="1400" dirty="0">
                <a:solidFill>
                  <a:schemeClr val="accent1"/>
                </a:solidFill>
              </a:rPr>
              <a:t>Traffic and safety analysis</a:t>
            </a:r>
          </a:p>
          <a:p>
            <a:pPr>
              <a:spcAft>
                <a:spcPts val="500"/>
              </a:spcAft>
            </a:pPr>
            <a:r>
              <a:rPr lang="en-US" sz="1400" dirty="0">
                <a:solidFill>
                  <a:schemeClr val="accent1"/>
                </a:solidFill>
              </a:rPr>
              <a:t>Environmental clearance</a:t>
            </a:r>
          </a:p>
          <a:p>
            <a:pPr>
              <a:spcAft>
                <a:spcPts val="500"/>
              </a:spcAft>
            </a:pPr>
            <a:r>
              <a:rPr lang="en-US" sz="1400" dirty="0">
                <a:solidFill>
                  <a:schemeClr val="accent1"/>
                </a:solidFill>
              </a:rPr>
              <a:t>Public involvement</a:t>
            </a:r>
          </a:p>
          <a:p>
            <a:pPr>
              <a:spcAft>
                <a:spcPts val="500"/>
              </a:spcAft>
            </a:pPr>
            <a:r>
              <a:rPr lang="en-US" sz="1400" dirty="0">
                <a:solidFill>
                  <a:schemeClr val="accent1"/>
                </a:solidFill>
              </a:rPr>
              <a:t>Engineering and design</a:t>
            </a:r>
          </a:p>
          <a:p>
            <a:pPr>
              <a:spcAft>
                <a:spcPts val="500"/>
              </a:spcAft>
            </a:pPr>
            <a:r>
              <a:rPr lang="en-US" sz="1400" dirty="0">
                <a:solidFill>
                  <a:schemeClr val="accent1"/>
                </a:solidFill>
              </a:rPr>
              <a:t>Interstate access justification report (IAJR)</a:t>
            </a:r>
          </a:p>
          <a:p>
            <a:pPr>
              <a:spcAft>
                <a:spcPts val="500"/>
              </a:spcAft>
            </a:pPr>
            <a:r>
              <a:rPr lang="en-US" sz="1400" dirty="0">
                <a:solidFill>
                  <a:schemeClr val="accent1"/>
                </a:solidFill>
              </a:rPr>
              <a:t>Railroad agreements</a:t>
            </a:r>
          </a:p>
          <a:p>
            <a:pPr>
              <a:spcAft>
                <a:spcPts val="500"/>
              </a:spcAft>
            </a:pPr>
            <a:r>
              <a:rPr lang="en-US" sz="1400" dirty="0">
                <a:solidFill>
                  <a:schemeClr val="accent1"/>
                </a:solidFill>
              </a:rPr>
              <a:t>Right of way acquisition and utility adjustments</a:t>
            </a:r>
          </a:p>
          <a:p>
            <a:pPr>
              <a:spcAft>
                <a:spcPts val="500"/>
              </a:spcAft>
            </a:pPr>
            <a:r>
              <a:rPr lang="en-US" sz="1400" dirty="0">
                <a:solidFill>
                  <a:schemeClr val="accent1"/>
                </a:solidFill>
              </a:rPr>
              <a:t>Inclusion of the project in financially constrained plans</a:t>
            </a:r>
          </a:p>
          <a:p>
            <a:pPr marL="365760" lvl="1" indent="-182880">
              <a:spcAft>
                <a:spcPts val="300"/>
              </a:spcAft>
            </a:pPr>
            <a:r>
              <a:rPr lang="en-US" sz="1400" dirty="0">
                <a:solidFill>
                  <a:schemeClr val="accent1"/>
                </a:solidFill>
              </a:rPr>
              <a:t>Unified Transportation Program (UTP)</a:t>
            </a:r>
          </a:p>
          <a:p>
            <a:pPr marL="365760" lvl="1" indent="-182880">
              <a:spcAft>
                <a:spcPts val="300"/>
              </a:spcAft>
            </a:pPr>
            <a:r>
              <a:rPr lang="en-US" sz="1400" dirty="0">
                <a:solidFill>
                  <a:schemeClr val="accent1"/>
                </a:solidFill>
              </a:rPr>
              <a:t>Statewide Transportation Improvement Program (STIP)</a:t>
            </a:r>
          </a:p>
          <a:p>
            <a:pPr marL="365760" lvl="1" indent="-182880">
              <a:spcAft>
                <a:spcPts val="300"/>
              </a:spcAft>
            </a:pPr>
            <a:r>
              <a:rPr lang="en-US" sz="1400" dirty="0">
                <a:solidFill>
                  <a:schemeClr val="accent1"/>
                </a:solidFill>
              </a:rPr>
              <a:t>Transportation Improvement Program (TIP)</a:t>
            </a:r>
          </a:p>
        </p:txBody>
      </p:sp>
      <p:sp>
        <p:nvSpPr>
          <p:cNvPr id="9" name="Slide Number Placeholder 3">
            <a:extLst>
              <a:ext uri="{FF2B5EF4-FFF2-40B4-BE49-F238E27FC236}">
                <a16:creationId xmlns:a16="http://schemas.microsoft.com/office/drawing/2014/main" id="{7694C726-98A6-13F7-6A6C-3FA4D470F9E9}"/>
              </a:ext>
            </a:extLst>
          </p:cNvPr>
          <p:cNvSpPr txBox="1">
            <a:spLocks/>
          </p:cNvSpPr>
          <p:nvPr/>
        </p:nvSpPr>
        <p:spPr>
          <a:xfrm>
            <a:off x="8870952" y="4864608"/>
            <a:ext cx="211057" cy="140630"/>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0" indent="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Franklin Gothic Demi" panose="020B0703020102020204"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900"/>
              </a:spcBef>
            </a:pPr>
            <a:fld id="{126B356D-DBE9-445A-9C43-3D3F41468F04}" type="slidenum">
              <a:rPr lang="en-US" smtClean="0"/>
              <a:pPr lvl="1">
                <a:spcBef>
                  <a:spcPts val="900"/>
                </a:spcBef>
              </a:pPr>
              <a:t>29</a:t>
            </a:fld>
            <a:endParaRPr lang="en-US" dirty="0"/>
          </a:p>
        </p:txBody>
      </p:sp>
    </p:spTree>
    <p:extLst>
      <p:ext uri="{BB962C8B-B14F-4D97-AF65-F5344CB8AC3E}">
        <p14:creationId xmlns:p14="http://schemas.microsoft.com/office/powerpoint/2010/main" val="236390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1F8198-958E-9597-E6AA-E2E4178EA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 y="0"/>
            <a:ext cx="9145070" cy="4714875"/>
          </a:xfrm>
          <a:prstGeom prst="rect">
            <a:avLst/>
          </a:prstGeom>
        </p:spPr>
      </p:pic>
      <p:sp>
        <p:nvSpPr>
          <p:cNvPr id="2" name="Title 1">
            <a:extLst>
              <a:ext uri="{FF2B5EF4-FFF2-40B4-BE49-F238E27FC236}">
                <a16:creationId xmlns:a16="http://schemas.microsoft.com/office/drawing/2014/main" id="{4F74821F-9E7F-435B-8792-C1D72FF95300}"/>
              </a:ext>
            </a:extLst>
          </p:cNvPr>
          <p:cNvSpPr>
            <a:spLocks noGrp="1"/>
          </p:cNvSpPr>
          <p:nvPr>
            <p:ph type="ctrTitle"/>
          </p:nvPr>
        </p:nvSpPr>
        <p:spPr>
          <a:xfrm>
            <a:off x="512064" y="1943099"/>
            <a:ext cx="4114800" cy="1896819"/>
          </a:xfrm>
        </p:spPr>
        <p:txBody>
          <a:bodyPr/>
          <a:lstStyle/>
          <a:p>
            <a:r>
              <a:rPr lang="en-US" dirty="0"/>
              <a:t>Our Mission: </a:t>
            </a:r>
            <a:r>
              <a:rPr lang="en-US" sz="4400" dirty="0"/>
              <a:t>Connecting You With Texas</a:t>
            </a:r>
            <a:endParaRPr lang="en-US" dirty="0"/>
          </a:p>
        </p:txBody>
      </p:sp>
    </p:spTree>
    <p:extLst>
      <p:ext uri="{BB962C8B-B14F-4D97-AF65-F5344CB8AC3E}">
        <p14:creationId xmlns:p14="http://schemas.microsoft.com/office/powerpoint/2010/main" val="2068737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Interstate Requirements: Design Standards</a:t>
            </a:r>
          </a:p>
        </p:txBody>
      </p:sp>
      <p:sp>
        <p:nvSpPr>
          <p:cNvPr id="5" name="Content Placeholder 4">
            <a:extLst>
              <a:ext uri="{FF2B5EF4-FFF2-40B4-BE49-F238E27FC236}">
                <a16:creationId xmlns:a16="http://schemas.microsoft.com/office/drawing/2014/main" id="{5FB83A2C-5328-F85F-317D-FE5499A91657}"/>
              </a:ext>
            </a:extLst>
          </p:cNvPr>
          <p:cNvSpPr>
            <a:spLocks noGrp="1"/>
          </p:cNvSpPr>
          <p:nvPr>
            <p:ph idx="1"/>
          </p:nvPr>
        </p:nvSpPr>
        <p:spPr>
          <a:xfrm>
            <a:off x="253677" y="1104088"/>
            <a:ext cx="2433289" cy="1120651"/>
          </a:xfrm>
        </p:spPr>
        <p:txBody>
          <a:bodyPr>
            <a:normAutofit/>
          </a:bodyPr>
          <a:lstStyle/>
          <a:p>
            <a:pPr marL="0" indent="0">
              <a:buNone/>
            </a:pPr>
            <a:r>
              <a:rPr lang="en-US" sz="1600" dirty="0">
                <a:solidFill>
                  <a:schemeClr val="accent2"/>
                </a:solidFill>
              </a:rPr>
              <a:t>Full control of access; no driveways connecting to main lanes; no stop signs or traffic signals on main lanes</a:t>
            </a:r>
          </a:p>
        </p:txBody>
      </p:sp>
      <p:grpSp>
        <p:nvGrpSpPr>
          <p:cNvPr id="4" name="Group 3">
            <a:extLst>
              <a:ext uri="{FF2B5EF4-FFF2-40B4-BE49-F238E27FC236}">
                <a16:creationId xmlns:a16="http://schemas.microsoft.com/office/drawing/2014/main" id="{1C89E9CA-B180-4E07-B3FA-E07597890536}"/>
              </a:ext>
            </a:extLst>
          </p:cNvPr>
          <p:cNvGrpSpPr/>
          <p:nvPr/>
        </p:nvGrpSpPr>
        <p:grpSpPr>
          <a:xfrm>
            <a:off x="1956077" y="2153580"/>
            <a:ext cx="5274282" cy="1133310"/>
            <a:chOff x="761555" y="3953542"/>
            <a:chExt cx="7576562" cy="1747327"/>
          </a:xfrm>
        </p:grpSpPr>
        <p:pic>
          <p:nvPicPr>
            <p:cNvPr id="31" name="Picture 30" descr="A picture containing sky, light, outdoor, traffic&#10;&#10;Description automatically generated">
              <a:extLst>
                <a:ext uri="{FF2B5EF4-FFF2-40B4-BE49-F238E27FC236}">
                  <a16:creationId xmlns:a16="http://schemas.microsoft.com/office/drawing/2014/main" id="{E9AF96AC-0498-47D8-BE20-65507668B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19" t="23096" r="9773" b="20492"/>
            <a:stretch/>
          </p:blipFill>
          <p:spPr>
            <a:xfrm>
              <a:off x="761555" y="3953542"/>
              <a:ext cx="7576562" cy="1727809"/>
            </a:xfrm>
            <a:prstGeom prst="rect">
              <a:avLst/>
            </a:prstGeom>
          </p:spPr>
        </p:pic>
        <p:grpSp>
          <p:nvGrpSpPr>
            <p:cNvPr id="3" name="Group 2">
              <a:extLst>
                <a:ext uri="{FF2B5EF4-FFF2-40B4-BE49-F238E27FC236}">
                  <a16:creationId xmlns:a16="http://schemas.microsoft.com/office/drawing/2014/main" id="{3A9C7B67-0CCA-49FA-AD00-E545BD15A0BF}"/>
                </a:ext>
              </a:extLst>
            </p:cNvPr>
            <p:cNvGrpSpPr/>
            <p:nvPr/>
          </p:nvGrpSpPr>
          <p:grpSpPr>
            <a:xfrm>
              <a:off x="790328" y="4352062"/>
              <a:ext cx="7498563" cy="1348807"/>
              <a:chOff x="790328" y="4352062"/>
              <a:chExt cx="7498563" cy="1348807"/>
            </a:xfrm>
          </p:grpSpPr>
          <p:sp>
            <p:nvSpPr>
              <p:cNvPr id="19" name="Rectangle 18">
                <a:extLst>
                  <a:ext uri="{FF2B5EF4-FFF2-40B4-BE49-F238E27FC236}">
                    <a16:creationId xmlns:a16="http://schemas.microsoft.com/office/drawing/2014/main" id="{AC9EF20F-E9A2-473F-8A81-AB6D5A914239}"/>
                  </a:ext>
                </a:extLst>
              </p:cNvPr>
              <p:cNvSpPr/>
              <p:nvPr/>
            </p:nvSpPr>
            <p:spPr>
              <a:xfrm>
                <a:off x="2589563" y="5416145"/>
                <a:ext cx="1497236" cy="284717"/>
              </a:xfrm>
              <a:prstGeom prst="rect">
                <a:avLst/>
              </a:prstGeom>
            </p:spPr>
            <p:txBody>
              <a:bodyPr wrap="none">
                <a:spAutoFit/>
              </a:bodyPr>
              <a:lstStyle/>
              <a:p>
                <a:pPr algn="ctr"/>
                <a:r>
                  <a:rPr lang="en-US" sz="600" dirty="0">
                    <a:latin typeface="Franklin Gothic Demi" panose="020B0703020102020204" pitchFamily="34" charset="0"/>
                  </a:rPr>
                  <a:t>INTERSTATE MAIN LANES</a:t>
                </a:r>
                <a:endParaRPr lang="en-US" sz="600" dirty="0">
                  <a:latin typeface="Franklin Gothic Book" panose="020B0503020102020204" pitchFamily="34" charset="0"/>
                </a:endParaRPr>
              </a:p>
            </p:txBody>
          </p:sp>
          <p:sp>
            <p:nvSpPr>
              <p:cNvPr id="30" name="Rectangle 29">
                <a:extLst>
                  <a:ext uri="{FF2B5EF4-FFF2-40B4-BE49-F238E27FC236}">
                    <a16:creationId xmlns:a16="http://schemas.microsoft.com/office/drawing/2014/main" id="{16CFE31B-5343-4472-B615-7E9B5A3BF100}"/>
                  </a:ext>
                </a:extLst>
              </p:cNvPr>
              <p:cNvSpPr/>
              <p:nvPr/>
            </p:nvSpPr>
            <p:spPr>
              <a:xfrm>
                <a:off x="5265544" y="5416152"/>
                <a:ext cx="1497236" cy="284717"/>
              </a:xfrm>
              <a:prstGeom prst="rect">
                <a:avLst/>
              </a:prstGeom>
            </p:spPr>
            <p:txBody>
              <a:bodyPr wrap="none">
                <a:spAutoFit/>
              </a:bodyPr>
              <a:lstStyle/>
              <a:p>
                <a:pPr algn="ctr"/>
                <a:r>
                  <a:rPr lang="en-US" sz="600" dirty="0">
                    <a:latin typeface="Franklin Gothic Demi" panose="020B0703020102020204" pitchFamily="34" charset="0"/>
                  </a:rPr>
                  <a:t>INTERSTATE MAIN LANES</a:t>
                </a:r>
                <a:endParaRPr lang="en-US" sz="600" dirty="0">
                  <a:latin typeface="Franklin Gothic Book" panose="020B0503020102020204" pitchFamily="34" charset="0"/>
                </a:endParaRPr>
              </a:p>
            </p:txBody>
          </p:sp>
          <p:sp>
            <p:nvSpPr>
              <p:cNvPr id="32" name="Rectangle 31">
                <a:extLst>
                  <a:ext uri="{FF2B5EF4-FFF2-40B4-BE49-F238E27FC236}">
                    <a16:creationId xmlns:a16="http://schemas.microsoft.com/office/drawing/2014/main" id="{58C3B5BF-FDF3-48DD-8837-F9C9AC14FC7B}"/>
                  </a:ext>
                </a:extLst>
              </p:cNvPr>
              <p:cNvSpPr/>
              <p:nvPr/>
            </p:nvSpPr>
            <p:spPr>
              <a:xfrm rot="16200000">
                <a:off x="7632049" y="4743629"/>
                <a:ext cx="1048409" cy="265275"/>
              </a:xfrm>
              <a:prstGeom prst="rect">
                <a:avLst/>
              </a:prstGeom>
            </p:spPr>
            <p:txBody>
              <a:bodyPr wrap="none">
                <a:spAutoFit/>
              </a:bodyPr>
              <a:lstStyle/>
              <a:p>
                <a:pPr algn="ctr"/>
                <a:r>
                  <a:rPr lang="en-US" sz="600" dirty="0">
                    <a:latin typeface="Franklin Gothic Demi" panose="020B0703020102020204" pitchFamily="34" charset="0"/>
                  </a:rPr>
                  <a:t>RIGHT OF WAY</a:t>
                </a:r>
                <a:endParaRPr lang="en-US" sz="600" dirty="0">
                  <a:latin typeface="Franklin Gothic Book" panose="020B0503020102020204" pitchFamily="34" charset="0"/>
                </a:endParaRPr>
              </a:p>
            </p:txBody>
          </p:sp>
          <p:sp>
            <p:nvSpPr>
              <p:cNvPr id="33" name="Rectangle 32">
                <a:extLst>
                  <a:ext uri="{FF2B5EF4-FFF2-40B4-BE49-F238E27FC236}">
                    <a16:creationId xmlns:a16="http://schemas.microsoft.com/office/drawing/2014/main" id="{B7D62282-24ED-4F48-A8B1-C740B4E0366A}"/>
                  </a:ext>
                </a:extLst>
              </p:cNvPr>
              <p:cNvSpPr/>
              <p:nvPr/>
            </p:nvSpPr>
            <p:spPr>
              <a:xfrm rot="16200000">
                <a:off x="398761" y="4809605"/>
                <a:ext cx="1048409" cy="265275"/>
              </a:xfrm>
              <a:prstGeom prst="rect">
                <a:avLst/>
              </a:prstGeom>
            </p:spPr>
            <p:txBody>
              <a:bodyPr wrap="none">
                <a:spAutoFit/>
              </a:bodyPr>
              <a:lstStyle/>
              <a:p>
                <a:pPr algn="ctr"/>
                <a:r>
                  <a:rPr lang="en-US" sz="600" dirty="0">
                    <a:latin typeface="Franklin Gothic Demi" panose="020B0703020102020204" pitchFamily="34" charset="0"/>
                  </a:rPr>
                  <a:t>RIGHT OF WAY</a:t>
                </a:r>
                <a:endParaRPr lang="en-US" sz="600" dirty="0">
                  <a:latin typeface="Franklin Gothic Book" panose="020B0503020102020204" pitchFamily="34" charset="0"/>
                </a:endParaRPr>
              </a:p>
            </p:txBody>
          </p:sp>
        </p:grpSp>
      </p:grpSp>
      <p:grpSp>
        <p:nvGrpSpPr>
          <p:cNvPr id="34" name="Group 33">
            <a:extLst>
              <a:ext uri="{FF2B5EF4-FFF2-40B4-BE49-F238E27FC236}">
                <a16:creationId xmlns:a16="http://schemas.microsoft.com/office/drawing/2014/main" id="{EC6FF2B9-935F-4214-9D03-8DAF94239836}"/>
              </a:ext>
            </a:extLst>
          </p:cNvPr>
          <p:cNvGrpSpPr/>
          <p:nvPr/>
        </p:nvGrpSpPr>
        <p:grpSpPr>
          <a:xfrm>
            <a:off x="1200403" y="3431707"/>
            <a:ext cx="6827272" cy="1258572"/>
            <a:chOff x="-16744" y="1018053"/>
            <a:chExt cx="9203254" cy="1751739"/>
          </a:xfrm>
        </p:grpSpPr>
        <p:grpSp>
          <p:nvGrpSpPr>
            <p:cNvPr id="35" name="Group 34">
              <a:extLst>
                <a:ext uri="{FF2B5EF4-FFF2-40B4-BE49-F238E27FC236}">
                  <a16:creationId xmlns:a16="http://schemas.microsoft.com/office/drawing/2014/main" id="{36D4AE51-1D37-47B5-8EE5-AD7CB83027F5}"/>
                </a:ext>
              </a:extLst>
            </p:cNvPr>
            <p:cNvGrpSpPr/>
            <p:nvPr/>
          </p:nvGrpSpPr>
          <p:grpSpPr>
            <a:xfrm>
              <a:off x="-3510" y="1018053"/>
              <a:ext cx="9147510" cy="1751739"/>
              <a:chOff x="-3510" y="1082705"/>
              <a:chExt cx="9147510" cy="1751739"/>
            </a:xfrm>
          </p:grpSpPr>
          <p:pic>
            <p:nvPicPr>
              <p:cNvPr id="39" name="Picture 38" descr="A picture containing sky, outdoor, light&#10;&#10;Description automatically generated">
                <a:extLst>
                  <a:ext uri="{FF2B5EF4-FFF2-40B4-BE49-F238E27FC236}">
                    <a16:creationId xmlns:a16="http://schemas.microsoft.com/office/drawing/2014/main" id="{5E608F1C-BEB2-42F1-966D-4093510E11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 t="22372" r="1" b="22595"/>
              <a:stretch/>
            </p:blipFill>
            <p:spPr>
              <a:xfrm>
                <a:off x="-3510" y="1082705"/>
                <a:ext cx="9147510" cy="1685502"/>
              </a:xfrm>
              <a:prstGeom prst="rect">
                <a:avLst/>
              </a:prstGeom>
            </p:spPr>
          </p:pic>
          <p:sp>
            <p:nvSpPr>
              <p:cNvPr id="40" name="Rectangle 39">
                <a:extLst>
                  <a:ext uri="{FF2B5EF4-FFF2-40B4-BE49-F238E27FC236}">
                    <a16:creationId xmlns:a16="http://schemas.microsoft.com/office/drawing/2014/main" id="{3778D418-6387-44BA-AF53-DC46AA51383E}"/>
                  </a:ext>
                </a:extLst>
              </p:cNvPr>
              <p:cNvSpPr/>
              <p:nvPr/>
            </p:nvSpPr>
            <p:spPr>
              <a:xfrm>
                <a:off x="2856302" y="2499679"/>
                <a:ext cx="1404998" cy="257027"/>
              </a:xfrm>
              <a:prstGeom prst="rect">
                <a:avLst/>
              </a:prstGeom>
            </p:spPr>
            <p:txBody>
              <a:bodyPr wrap="none">
                <a:spAutoFit/>
              </a:bodyPr>
              <a:lstStyle/>
              <a:p>
                <a:pPr algn="ctr"/>
                <a:r>
                  <a:rPr lang="en-US" sz="600" dirty="0">
                    <a:latin typeface="Franklin Gothic Demi" panose="020B0703020102020204" pitchFamily="34" charset="0"/>
                  </a:rPr>
                  <a:t>INTERSTATE MAIN LANES</a:t>
                </a:r>
                <a:endParaRPr lang="en-US" sz="600" dirty="0">
                  <a:latin typeface="Franklin Gothic Book" panose="020B0503020102020204" pitchFamily="34" charset="0"/>
                </a:endParaRPr>
              </a:p>
            </p:txBody>
          </p:sp>
          <p:sp>
            <p:nvSpPr>
              <p:cNvPr id="41" name="Rectangle 40">
                <a:extLst>
                  <a:ext uri="{FF2B5EF4-FFF2-40B4-BE49-F238E27FC236}">
                    <a16:creationId xmlns:a16="http://schemas.microsoft.com/office/drawing/2014/main" id="{771B0B3B-27D8-493A-9947-D2BC993557FD}"/>
                  </a:ext>
                </a:extLst>
              </p:cNvPr>
              <p:cNvSpPr/>
              <p:nvPr/>
            </p:nvSpPr>
            <p:spPr>
              <a:xfrm>
                <a:off x="5114809" y="2499679"/>
                <a:ext cx="1404998" cy="257027"/>
              </a:xfrm>
              <a:prstGeom prst="rect">
                <a:avLst/>
              </a:prstGeom>
            </p:spPr>
            <p:txBody>
              <a:bodyPr wrap="none">
                <a:spAutoFit/>
              </a:bodyPr>
              <a:lstStyle/>
              <a:p>
                <a:pPr algn="ctr"/>
                <a:r>
                  <a:rPr lang="en-US" sz="600" dirty="0">
                    <a:latin typeface="Franklin Gothic Demi" panose="020B0703020102020204" pitchFamily="34" charset="0"/>
                  </a:rPr>
                  <a:t>INTERSTATE MAIN LANES</a:t>
                </a:r>
                <a:endParaRPr lang="en-US" sz="600" dirty="0">
                  <a:latin typeface="Franklin Gothic Book" panose="020B0503020102020204" pitchFamily="34" charset="0"/>
                </a:endParaRPr>
              </a:p>
            </p:txBody>
          </p:sp>
          <p:sp>
            <p:nvSpPr>
              <p:cNvPr id="42" name="Rectangle 41">
                <a:extLst>
                  <a:ext uri="{FF2B5EF4-FFF2-40B4-BE49-F238E27FC236}">
                    <a16:creationId xmlns:a16="http://schemas.microsoft.com/office/drawing/2014/main" id="{64134ED2-69BB-47C7-8B8B-6905A80F14C9}"/>
                  </a:ext>
                </a:extLst>
              </p:cNvPr>
              <p:cNvSpPr/>
              <p:nvPr/>
            </p:nvSpPr>
            <p:spPr>
              <a:xfrm>
                <a:off x="806769" y="2448904"/>
                <a:ext cx="748093" cy="385540"/>
              </a:xfrm>
              <a:prstGeom prst="rect">
                <a:avLst/>
              </a:prstGeom>
            </p:spPr>
            <p:txBody>
              <a:bodyPr wrap="none">
                <a:spAutoFit/>
              </a:bodyPr>
              <a:lstStyle/>
              <a:p>
                <a:pPr algn="ctr"/>
                <a:r>
                  <a:rPr lang="en-US" sz="600" dirty="0">
                    <a:latin typeface="Franklin Gothic Demi" panose="020B0703020102020204" pitchFamily="34" charset="0"/>
                  </a:rPr>
                  <a:t>FRONTAGE</a:t>
                </a:r>
                <a:br>
                  <a:rPr lang="en-US" sz="600" dirty="0">
                    <a:latin typeface="Franklin Gothic Demi" panose="020B0703020102020204" pitchFamily="34" charset="0"/>
                  </a:rPr>
                </a:br>
                <a:r>
                  <a:rPr lang="en-US" sz="600" dirty="0">
                    <a:latin typeface="Franklin Gothic Demi" panose="020B0703020102020204" pitchFamily="34" charset="0"/>
                  </a:rPr>
                  <a:t>ROAD</a:t>
                </a:r>
                <a:endParaRPr lang="en-US" sz="600" dirty="0">
                  <a:latin typeface="Franklin Gothic Book" panose="020B0503020102020204" pitchFamily="34" charset="0"/>
                </a:endParaRPr>
              </a:p>
            </p:txBody>
          </p:sp>
          <p:sp>
            <p:nvSpPr>
              <p:cNvPr id="43" name="Rectangle 42">
                <a:extLst>
                  <a:ext uri="{FF2B5EF4-FFF2-40B4-BE49-F238E27FC236}">
                    <a16:creationId xmlns:a16="http://schemas.microsoft.com/office/drawing/2014/main" id="{223156DE-826B-4E57-9543-530BF23649DD}"/>
                  </a:ext>
                </a:extLst>
              </p:cNvPr>
              <p:cNvSpPr/>
              <p:nvPr/>
            </p:nvSpPr>
            <p:spPr>
              <a:xfrm>
                <a:off x="7672110" y="2448904"/>
                <a:ext cx="748093" cy="385540"/>
              </a:xfrm>
              <a:prstGeom prst="rect">
                <a:avLst/>
              </a:prstGeom>
            </p:spPr>
            <p:txBody>
              <a:bodyPr wrap="none">
                <a:spAutoFit/>
              </a:bodyPr>
              <a:lstStyle/>
              <a:p>
                <a:pPr algn="ctr"/>
                <a:r>
                  <a:rPr lang="en-US" sz="600" dirty="0">
                    <a:latin typeface="Franklin Gothic Demi" panose="020B0703020102020204" pitchFamily="34" charset="0"/>
                  </a:rPr>
                  <a:t>FRONTAGE</a:t>
                </a:r>
                <a:br>
                  <a:rPr lang="en-US" sz="600" dirty="0">
                    <a:latin typeface="Franklin Gothic Demi" panose="020B0703020102020204" pitchFamily="34" charset="0"/>
                  </a:rPr>
                </a:br>
                <a:r>
                  <a:rPr lang="en-US" sz="600" dirty="0">
                    <a:latin typeface="Franklin Gothic Demi" panose="020B0703020102020204" pitchFamily="34" charset="0"/>
                  </a:rPr>
                  <a:t>ROAD</a:t>
                </a:r>
                <a:endParaRPr lang="en-US" sz="600" dirty="0">
                  <a:latin typeface="Franklin Gothic Book" panose="020B0503020102020204" pitchFamily="34" charset="0"/>
                </a:endParaRPr>
              </a:p>
            </p:txBody>
          </p:sp>
        </p:grpSp>
        <p:sp>
          <p:nvSpPr>
            <p:cNvPr id="37" name="Rectangle 36">
              <a:extLst>
                <a:ext uri="{FF2B5EF4-FFF2-40B4-BE49-F238E27FC236}">
                  <a16:creationId xmlns:a16="http://schemas.microsoft.com/office/drawing/2014/main" id="{885652EB-6140-4047-9573-EB3608E7C2F3}"/>
                </a:ext>
              </a:extLst>
            </p:cNvPr>
            <p:cNvSpPr/>
            <p:nvPr/>
          </p:nvSpPr>
          <p:spPr>
            <a:xfrm rot="16200000">
              <a:off x="-365502" y="1550509"/>
              <a:ext cx="946447" cy="248932"/>
            </a:xfrm>
            <a:prstGeom prst="rect">
              <a:avLst/>
            </a:prstGeom>
          </p:spPr>
          <p:txBody>
            <a:bodyPr wrap="none">
              <a:spAutoFit/>
            </a:bodyPr>
            <a:lstStyle/>
            <a:p>
              <a:pPr algn="ctr"/>
              <a:r>
                <a:rPr lang="en-US" sz="600" dirty="0">
                  <a:latin typeface="Franklin Gothic Demi" panose="020B0703020102020204" pitchFamily="34" charset="0"/>
                </a:rPr>
                <a:t>RIGHT OF WAY</a:t>
              </a:r>
              <a:endParaRPr lang="en-US" sz="600" dirty="0">
                <a:latin typeface="Franklin Gothic Book" panose="020B0503020102020204" pitchFamily="34" charset="0"/>
              </a:endParaRPr>
            </a:p>
          </p:txBody>
        </p:sp>
        <p:sp>
          <p:nvSpPr>
            <p:cNvPr id="38" name="Rectangle 37">
              <a:extLst>
                <a:ext uri="{FF2B5EF4-FFF2-40B4-BE49-F238E27FC236}">
                  <a16:creationId xmlns:a16="http://schemas.microsoft.com/office/drawing/2014/main" id="{53F86414-F8B9-4502-9020-0B5D8D360053}"/>
                </a:ext>
              </a:extLst>
            </p:cNvPr>
            <p:cNvSpPr/>
            <p:nvPr/>
          </p:nvSpPr>
          <p:spPr>
            <a:xfrm rot="16200000">
              <a:off x="8588820" y="1560924"/>
              <a:ext cx="946447" cy="248932"/>
            </a:xfrm>
            <a:prstGeom prst="rect">
              <a:avLst/>
            </a:prstGeom>
          </p:spPr>
          <p:txBody>
            <a:bodyPr wrap="none">
              <a:spAutoFit/>
            </a:bodyPr>
            <a:lstStyle/>
            <a:p>
              <a:pPr algn="ctr"/>
              <a:r>
                <a:rPr lang="en-US" sz="600" dirty="0">
                  <a:latin typeface="Franklin Gothic Demi" panose="020B0703020102020204" pitchFamily="34" charset="0"/>
                </a:rPr>
                <a:t>RIGHT OF WAY</a:t>
              </a:r>
              <a:endParaRPr lang="en-US" sz="600" dirty="0">
                <a:latin typeface="Franklin Gothic Book" panose="020B0503020102020204" pitchFamily="34" charset="0"/>
              </a:endParaRPr>
            </a:p>
          </p:txBody>
        </p:sp>
      </p:grpSp>
      <p:sp>
        <p:nvSpPr>
          <p:cNvPr id="50" name="TextBox 49">
            <a:extLst>
              <a:ext uri="{FF2B5EF4-FFF2-40B4-BE49-F238E27FC236}">
                <a16:creationId xmlns:a16="http://schemas.microsoft.com/office/drawing/2014/main" id="{F4DE3F33-5F64-48EE-B971-E063EB13F810}"/>
              </a:ext>
            </a:extLst>
          </p:cNvPr>
          <p:cNvSpPr txBox="1"/>
          <p:nvPr/>
        </p:nvSpPr>
        <p:spPr>
          <a:xfrm>
            <a:off x="2987822" y="3661312"/>
            <a:ext cx="3393146" cy="271869"/>
          </a:xfrm>
          <a:prstGeom prst="rect">
            <a:avLst/>
          </a:prstGeom>
          <a:noFill/>
          <a:effectLst>
            <a:outerShdw blurRad="50800" dist="38100" dir="2700000" sx="88000" sy="88000" algn="tl" rotWithShape="0">
              <a:prstClr val="black">
                <a:alpha val="0"/>
              </a:prstClr>
            </a:outerShdw>
          </a:effectLst>
        </p:spPr>
        <p:txBody>
          <a:bodyPr wrap="square" rtlCol="0">
            <a:spAutoFit/>
          </a:bodyPr>
          <a:lstStyle/>
          <a:p>
            <a:pPr algn="ctr">
              <a:lnSpc>
                <a:spcPts val="1350"/>
              </a:lnSpc>
            </a:pPr>
            <a:r>
              <a:rPr lang="en-US" sz="1200" cap="all" dirty="0">
                <a:solidFill>
                  <a:schemeClr val="accent2"/>
                </a:solidFill>
                <a:latin typeface="Franklin Gothic Demi Cond" panose="020B0706030402020204" pitchFamily="34" charset="0"/>
                <a:cs typeface="Arial" pitchFamily="34" charset="0"/>
              </a:rPr>
              <a:t>Interstate with frontage roads cross section</a:t>
            </a:r>
            <a:endParaRPr lang="en-US" sz="600" dirty="0">
              <a:solidFill>
                <a:schemeClr val="accent2"/>
              </a:solidFill>
              <a:latin typeface="Franklin Gothic Book" panose="020B0503020102020204" pitchFamily="34" charset="0"/>
            </a:endParaRPr>
          </a:p>
        </p:txBody>
      </p:sp>
      <p:sp>
        <p:nvSpPr>
          <p:cNvPr id="51" name="TextBox 50">
            <a:extLst>
              <a:ext uri="{FF2B5EF4-FFF2-40B4-BE49-F238E27FC236}">
                <a16:creationId xmlns:a16="http://schemas.microsoft.com/office/drawing/2014/main" id="{3251202E-2CC6-4FE8-838A-66E27C488A10}"/>
              </a:ext>
            </a:extLst>
          </p:cNvPr>
          <p:cNvSpPr txBox="1"/>
          <p:nvPr/>
        </p:nvSpPr>
        <p:spPr>
          <a:xfrm>
            <a:off x="2870864" y="2451911"/>
            <a:ext cx="3566005" cy="271869"/>
          </a:xfrm>
          <a:prstGeom prst="rect">
            <a:avLst/>
          </a:prstGeom>
          <a:noFill/>
          <a:effectLst>
            <a:outerShdw blurRad="50800" dist="38100" dir="2700000" sx="88000" sy="88000" algn="tl" rotWithShape="0">
              <a:prstClr val="black">
                <a:alpha val="0"/>
              </a:prstClr>
            </a:outerShdw>
          </a:effectLst>
        </p:spPr>
        <p:txBody>
          <a:bodyPr wrap="square" rtlCol="0">
            <a:spAutoFit/>
          </a:bodyPr>
          <a:lstStyle/>
          <a:p>
            <a:pPr algn="ctr">
              <a:lnSpc>
                <a:spcPts val="1350"/>
              </a:lnSpc>
            </a:pPr>
            <a:r>
              <a:rPr lang="en-US" sz="1200" cap="all" dirty="0">
                <a:solidFill>
                  <a:schemeClr val="accent2"/>
                </a:solidFill>
                <a:latin typeface="Franklin Gothic Demi Cond" panose="020B0706030402020204" pitchFamily="34" charset="0"/>
                <a:cs typeface="Arial" pitchFamily="34" charset="0"/>
              </a:rPr>
              <a:t>Interstate without frontage roads cross section</a:t>
            </a:r>
            <a:endParaRPr lang="en-US" sz="600" dirty="0">
              <a:solidFill>
                <a:schemeClr val="accent2"/>
              </a:solidFill>
              <a:latin typeface="Franklin Gothic Book" panose="020B0503020102020204" pitchFamily="34" charset="0"/>
            </a:endParaRPr>
          </a:p>
        </p:txBody>
      </p:sp>
      <p:grpSp>
        <p:nvGrpSpPr>
          <p:cNvPr id="54" name="Group 53">
            <a:extLst>
              <a:ext uri="{FF2B5EF4-FFF2-40B4-BE49-F238E27FC236}">
                <a16:creationId xmlns:a16="http://schemas.microsoft.com/office/drawing/2014/main" id="{3ACF48A3-4CA1-46A2-A5D9-DC29B53AB404}"/>
              </a:ext>
            </a:extLst>
          </p:cNvPr>
          <p:cNvGrpSpPr/>
          <p:nvPr/>
        </p:nvGrpSpPr>
        <p:grpSpPr>
          <a:xfrm>
            <a:off x="648386" y="582519"/>
            <a:ext cx="605672" cy="547093"/>
            <a:chOff x="561916" y="3213764"/>
            <a:chExt cx="914400" cy="914400"/>
          </a:xfrm>
        </p:grpSpPr>
        <p:pic>
          <p:nvPicPr>
            <p:cNvPr id="55" name="Picture 54">
              <a:extLst>
                <a:ext uri="{FF2B5EF4-FFF2-40B4-BE49-F238E27FC236}">
                  <a16:creationId xmlns:a16="http://schemas.microsoft.com/office/drawing/2014/main" id="{E396F550-99E9-40E2-A65A-1DD7C90D7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57" y="3474752"/>
              <a:ext cx="430341" cy="365760"/>
            </a:xfrm>
            <a:prstGeom prst="rect">
              <a:avLst/>
            </a:prstGeom>
          </p:spPr>
        </p:pic>
        <p:pic>
          <p:nvPicPr>
            <p:cNvPr id="56" name="Picture 55">
              <a:extLst>
                <a:ext uri="{FF2B5EF4-FFF2-40B4-BE49-F238E27FC236}">
                  <a16:creationId xmlns:a16="http://schemas.microsoft.com/office/drawing/2014/main" id="{5C5EB757-16DC-4E06-ABCC-D91ADEF63E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916" y="3213764"/>
              <a:ext cx="914400" cy="914400"/>
            </a:xfrm>
            <a:prstGeom prst="rect">
              <a:avLst/>
            </a:prstGeom>
          </p:spPr>
        </p:pic>
      </p:grpSp>
      <p:pic>
        <p:nvPicPr>
          <p:cNvPr id="57" name="Picture 56">
            <a:extLst>
              <a:ext uri="{FF2B5EF4-FFF2-40B4-BE49-F238E27FC236}">
                <a16:creationId xmlns:a16="http://schemas.microsoft.com/office/drawing/2014/main" id="{6B3A319B-5CA2-4293-8E53-57A0518B514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281529" y="715003"/>
            <a:ext cx="215713" cy="333428"/>
          </a:xfrm>
          <a:prstGeom prst="rect">
            <a:avLst/>
          </a:prstGeom>
        </p:spPr>
      </p:pic>
      <p:grpSp>
        <p:nvGrpSpPr>
          <p:cNvPr id="58" name="Group 57">
            <a:extLst>
              <a:ext uri="{FF2B5EF4-FFF2-40B4-BE49-F238E27FC236}">
                <a16:creationId xmlns:a16="http://schemas.microsoft.com/office/drawing/2014/main" id="{3FF60435-6BF0-4B78-9A1F-EACD84006401}"/>
              </a:ext>
            </a:extLst>
          </p:cNvPr>
          <p:cNvGrpSpPr/>
          <p:nvPr/>
        </p:nvGrpSpPr>
        <p:grpSpPr>
          <a:xfrm>
            <a:off x="1408815" y="600790"/>
            <a:ext cx="553949" cy="539081"/>
            <a:chOff x="247643" y="3575837"/>
            <a:chExt cx="914400" cy="914400"/>
          </a:xfrm>
        </p:grpSpPr>
        <p:pic>
          <p:nvPicPr>
            <p:cNvPr id="59" name="Picture 58" descr="A close up of a sign&#10;&#10;Description automatically generated">
              <a:extLst>
                <a:ext uri="{FF2B5EF4-FFF2-40B4-BE49-F238E27FC236}">
                  <a16:creationId xmlns:a16="http://schemas.microsoft.com/office/drawing/2014/main" id="{E44A7A3B-74B0-486E-8641-8C802AD13C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206" y="3812826"/>
              <a:ext cx="405467" cy="457200"/>
            </a:xfrm>
            <a:prstGeom prst="rect">
              <a:avLst/>
            </a:prstGeom>
          </p:spPr>
        </p:pic>
        <p:pic>
          <p:nvPicPr>
            <p:cNvPr id="60" name="Picture 59">
              <a:extLst>
                <a:ext uri="{FF2B5EF4-FFF2-40B4-BE49-F238E27FC236}">
                  <a16:creationId xmlns:a16="http://schemas.microsoft.com/office/drawing/2014/main" id="{DAB44908-ADFA-419F-A0EC-51A3DE42AC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43" y="3575837"/>
              <a:ext cx="914400" cy="914400"/>
            </a:xfrm>
            <a:prstGeom prst="rect">
              <a:avLst/>
            </a:prstGeom>
          </p:spPr>
        </p:pic>
      </p:grpSp>
      <p:pic>
        <p:nvPicPr>
          <p:cNvPr id="61" name="Picture 60">
            <a:extLst>
              <a:ext uri="{FF2B5EF4-FFF2-40B4-BE49-F238E27FC236}">
                <a16:creationId xmlns:a16="http://schemas.microsoft.com/office/drawing/2014/main" id="{26782D4E-F215-4987-AB4A-7A38B71E4D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0150" y="738670"/>
            <a:ext cx="258905" cy="292732"/>
          </a:xfrm>
          <a:prstGeom prst="rect">
            <a:avLst/>
          </a:prstGeom>
        </p:spPr>
      </p:pic>
      <p:pic>
        <p:nvPicPr>
          <p:cNvPr id="62" name="Picture 61" descr="A close up of a sign&#10;&#10;Description automatically generated">
            <a:extLst>
              <a:ext uri="{FF2B5EF4-FFF2-40B4-BE49-F238E27FC236}">
                <a16:creationId xmlns:a16="http://schemas.microsoft.com/office/drawing/2014/main" id="{27B71123-C1ED-4DD6-A212-769C728ABB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198781" y="673411"/>
            <a:ext cx="392652" cy="416612"/>
          </a:xfrm>
          <a:prstGeom prst="rect">
            <a:avLst/>
          </a:prstGeom>
        </p:spPr>
      </p:pic>
      <p:sp>
        <p:nvSpPr>
          <p:cNvPr id="10" name="Slide Number Placeholder 3">
            <a:extLst>
              <a:ext uri="{FF2B5EF4-FFF2-40B4-BE49-F238E27FC236}">
                <a16:creationId xmlns:a16="http://schemas.microsoft.com/office/drawing/2014/main" id="{61E00B07-98B3-0FDC-F8DE-DF80D1F33AEA}"/>
              </a:ext>
            </a:extLst>
          </p:cNvPr>
          <p:cNvSpPr txBox="1">
            <a:spLocks/>
          </p:cNvSpPr>
          <p:nvPr/>
        </p:nvSpPr>
        <p:spPr>
          <a:xfrm>
            <a:off x="8870952" y="4864608"/>
            <a:ext cx="211057" cy="140630"/>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0" indent="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Franklin Gothic Demi" panose="020B0703020102020204"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900"/>
              </a:spcBef>
            </a:pPr>
            <a:fld id="{126B356D-DBE9-445A-9C43-3D3F41468F04}" type="slidenum">
              <a:rPr lang="en-US" smtClean="0"/>
              <a:pPr lvl="1">
                <a:spcBef>
                  <a:spcPts val="900"/>
                </a:spcBef>
              </a:pPr>
              <a:t>30</a:t>
            </a:fld>
            <a:endParaRPr lang="en-US" dirty="0"/>
          </a:p>
        </p:txBody>
      </p:sp>
      <p:sp>
        <p:nvSpPr>
          <p:cNvPr id="6" name="Content Placeholder 4">
            <a:extLst>
              <a:ext uri="{FF2B5EF4-FFF2-40B4-BE49-F238E27FC236}">
                <a16:creationId xmlns:a16="http://schemas.microsoft.com/office/drawing/2014/main" id="{657AA5C4-1CD6-2417-824F-AE2C97DD114D}"/>
              </a:ext>
            </a:extLst>
          </p:cNvPr>
          <p:cNvSpPr txBox="1">
            <a:spLocks/>
          </p:cNvSpPr>
          <p:nvPr/>
        </p:nvSpPr>
        <p:spPr>
          <a:xfrm>
            <a:off x="3101429" y="1104088"/>
            <a:ext cx="622188" cy="1120651"/>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600" dirty="0">
                <a:solidFill>
                  <a:schemeClr val="accent2"/>
                </a:solidFill>
              </a:rPr>
              <a:t>Higher design speeds</a:t>
            </a:r>
          </a:p>
        </p:txBody>
      </p:sp>
      <p:sp>
        <p:nvSpPr>
          <p:cNvPr id="7" name="Content Placeholder 4">
            <a:extLst>
              <a:ext uri="{FF2B5EF4-FFF2-40B4-BE49-F238E27FC236}">
                <a16:creationId xmlns:a16="http://schemas.microsoft.com/office/drawing/2014/main" id="{D436FA4D-E86E-D93A-0125-2C2D5EE03E1D}"/>
              </a:ext>
            </a:extLst>
          </p:cNvPr>
          <p:cNvSpPr txBox="1">
            <a:spLocks/>
          </p:cNvSpPr>
          <p:nvPr/>
        </p:nvSpPr>
        <p:spPr>
          <a:xfrm>
            <a:off x="4138080" y="1104088"/>
            <a:ext cx="1279606" cy="1120651"/>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600" dirty="0">
                <a:solidFill>
                  <a:schemeClr val="accent2"/>
                </a:solidFill>
              </a:rPr>
              <a:t>Limited access points; grade separations needed</a:t>
            </a:r>
          </a:p>
        </p:txBody>
      </p:sp>
      <p:sp>
        <p:nvSpPr>
          <p:cNvPr id="8" name="Content Placeholder 4">
            <a:extLst>
              <a:ext uri="{FF2B5EF4-FFF2-40B4-BE49-F238E27FC236}">
                <a16:creationId xmlns:a16="http://schemas.microsoft.com/office/drawing/2014/main" id="{91D80E81-721B-83E0-9066-9B8072795D62}"/>
              </a:ext>
            </a:extLst>
          </p:cNvPr>
          <p:cNvSpPr txBox="1">
            <a:spLocks/>
          </p:cNvSpPr>
          <p:nvPr/>
        </p:nvSpPr>
        <p:spPr>
          <a:xfrm>
            <a:off x="5832149" y="1104088"/>
            <a:ext cx="1390950" cy="1120651"/>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600" dirty="0">
                <a:solidFill>
                  <a:schemeClr val="accent2"/>
                </a:solidFill>
              </a:rPr>
              <a:t>Larger right-of-way widths; main lanes and shoulders</a:t>
            </a:r>
          </a:p>
        </p:txBody>
      </p:sp>
      <p:sp>
        <p:nvSpPr>
          <p:cNvPr id="9" name="Content Placeholder 4">
            <a:extLst>
              <a:ext uri="{FF2B5EF4-FFF2-40B4-BE49-F238E27FC236}">
                <a16:creationId xmlns:a16="http://schemas.microsoft.com/office/drawing/2014/main" id="{E05C9C15-85EC-DE7B-C83F-25B1EC0F90A0}"/>
              </a:ext>
            </a:extLst>
          </p:cNvPr>
          <p:cNvSpPr txBox="1">
            <a:spLocks/>
          </p:cNvSpPr>
          <p:nvPr/>
        </p:nvSpPr>
        <p:spPr>
          <a:xfrm>
            <a:off x="7637562" y="1104088"/>
            <a:ext cx="1165732" cy="1120651"/>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600" dirty="0">
                <a:solidFill>
                  <a:schemeClr val="accent2"/>
                </a:solidFill>
              </a:rPr>
              <a:t>Entrance and exit ramps </a:t>
            </a:r>
            <a:r>
              <a:rPr lang="en-US" sz="1600" dirty="0" err="1">
                <a:solidFill>
                  <a:schemeClr val="accent2"/>
                </a:solidFill>
              </a:rPr>
              <a:t>decel</a:t>
            </a:r>
            <a:r>
              <a:rPr lang="en-US" sz="1600" dirty="0">
                <a:solidFill>
                  <a:schemeClr val="accent2"/>
                </a:solidFill>
              </a:rPr>
              <a:t>/accel lanes</a:t>
            </a:r>
          </a:p>
        </p:txBody>
      </p:sp>
      <p:pic>
        <p:nvPicPr>
          <p:cNvPr id="11" name="Graphic 10">
            <a:extLst>
              <a:ext uri="{FF2B5EF4-FFF2-40B4-BE49-F238E27FC236}">
                <a16:creationId xmlns:a16="http://schemas.microsoft.com/office/drawing/2014/main" id="{D96FAC19-B210-DCE6-5A9C-94DD31E27C7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893303" y="673411"/>
            <a:ext cx="514433" cy="514433"/>
          </a:xfrm>
          <a:prstGeom prst="rect">
            <a:avLst/>
          </a:prstGeom>
        </p:spPr>
      </p:pic>
    </p:spTree>
    <p:extLst>
      <p:ext uri="{BB962C8B-B14F-4D97-AF65-F5344CB8AC3E}">
        <p14:creationId xmlns:p14="http://schemas.microsoft.com/office/powerpoint/2010/main" val="2364043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DOT Interstate Designation Process and Timeline</a:t>
            </a:r>
          </a:p>
        </p:txBody>
      </p:sp>
      <p:sp>
        <p:nvSpPr>
          <p:cNvPr id="11" name="Content Placeholder 10">
            <a:extLst>
              <a:ext uri="{FF2B5EF4-FFF2-40B4-BE49-F238E27FC236}">
                <a16:creationId xmlns:a16="http://schemas.microsoft.com/office/drawing/2014/main" id="{D06842C9-765D-CFA5-F5D4-A7FFCCBC55C2}"/>
              </a:ext>
            </a:extLst>
          </p:cNvPr>
          <p:cNvSpPr>
            <a:spLocks noGrp="1"/>
          </p:cNvSpPr>
          <p:nvPr>
            <p:ph idx="1"/>
          </p:nvPr>
        </p:nvSpPr>
        <p:spPr>
          <a:xfrm>
            <a:off x="253677" y="3356045"/>
            <a:ext cx="8617272" cy="364971"/>
          </a:xfrm>
        </p:spPr>
        <p:txBody>
          <a:bodyPr>
            <a:normAutofit/>
          </a:bodyPr>
          <a:lstStyle/>
          <a:p>
            <a:pPr marL="0" indent="0">
              <a:buNone/>
            </a:pPr>
            <a:r>
              <a:rPr lang="en-US" sz="1800" b="1" dirty="0">
                <a:solidFill>
                  <a:schemeClr val="accent2"/>
                </a:solidFill>
              </a:rPr>
              <a:t>Three entities are responsible for polices and procedures that support the process.</a:t>
            </a:r>
          </a:p>
        </p:txBody>
      </p:sp>
      <p:sp>
        <p:nvSpPr>
          <p:cNvPr id="3" name="Slide Number Placeholder 3">
            <a:extLst>
              <a:ext uri="{FF2B5EF4-FFF2-40B4-BE49-F238E27FC236}">
                <a16:creationId xmlns:a16="http://schemas.microsoft.com/office/drawing/2014/main" id="{28B323D0-BB11-CCE3-D51E-26AC3FCAA1AF}"/>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31</a:t>
            </a:fld>
            <a:endParaRPr lang="en-US" dirty="0"/>
          </a:p>
        </p:txBody>
      </p:sp>
      <p:pic>
        <p:nvPicPr>
          <p:cNvPr id="5" name="Picture 4">
            <a:extLst>
              <a:ext uri="{FF2B5EF4-FFF2-40B4-BE49-F238E27FC236}">
                <a16:creationId xmlns:a16="http://schemas.microsoft.com/office/drawing/2014/main" id="{D799E84C-AA8C-4C5A-BDFF-F6592124DA3A}"/>
              </a:ext>
            </a:extLst>
          </p:cNvPr>
          <p:cNvPicPr>
            <a:picLocks noChangeAspect="1"/>
          </p:cNvPicPr>
          <p:nvPr/>
        </p:nvPicPr>
        <p:blipFill>
          <a:blip r:embed="rId3"/>
          <a:stretch>
            <a:fillRect/>
          </a:stretch>
        </p:blipFill>
        <p:spPr>
          <a:xfrm>
            <a:off x="6320674" y="3792242"/>
            <a:ext cx="2110532" cy="742367"/>
          </a:xfrm>
          <a:prstGeom prst="rect">
            <a:avLst/>
          </a:prstGeom>
        </p:spPr>
      </p:pic>
      <p:sp>
        <p:nvSpPr>
          <p:cNvPr id="82" name="object 10">
            <a:extLst>
              <a:ext uri="{FF2B5EF4-FFF2-40B4-BE49-F238E27FC236}">
                <a16:creationId xmlns:a16="http://schemas.microsoft.com/office/drawing/2014/main" id="{27E96AB9-2762-4C7D-9A42-2AC5A94BA663}"/>
              </a:ext>
            </a:extLst>
          </p:cNvPr>
          <p:cNvSpPr/>
          <p:nvPr/>
        </p:nvSpPr>
        <p:spPr>
          <a:xfrm>
            <a:off x="1130060" y="3666103"/>
            <a:ext cx="1546795" cy="1001650"/>
          </a:xfrm>
          <a:prstGeom prst="rect">
            <a:avLst/>
          </a:prstGeom>
          <a:blipFill>
            <a:blip r:embed="rId4" cstate="print"/>
            <a:stretch>
              <a:fillRect/>
            </a:stretch>
          </a:blipFill>
        </p:spPr>
        <p:txBody>
          <a:bodyPr wrap="square" lIns="0" tIns="0" rIns="0" bIns="0" rtlCol="0"/>
          <a:lstStyle/>
          <a:p>
            <a:endParaRPr sz="1350" dirty="0">
              <a:latin typeface="Franklin Gothic Book" panose="020B0503020102020204" pitchFamily="34" charset="0"/>
            </a:endParaRPr>
          </a:p>
        </p:txBody>
      </p:sp>
      <p:sp>
        <p:nvSpPr>
          <p:cNvPr id="40" name="object 3">
            <a:extLst>
              <a:ext uri="{FF2B5EF4-FFF2-40B4-BE49-F238E27FC236}">
                <a16:creationId xmlns:a16="http://schemas.microsoft.com/office/drawing/2014/main" id="{8B7CDB7F-14DB-889C-DCFE-A9DBCAA6098A}"/>
              </a:ext>
            </a:extLst>
          </p:cNvPr>
          <p:cNvSpPr/>
          <p:nvPr/>
        </p:nvSpPr>
        <p:spPr>
          <a:xfrm>
            <a:off x="253678" y="1032985"/>
            <a:ext cx="8617273" cy="1981823"/>
          </a:xfrm>
          <a:custGeom>
            <a:avLst/>
            <a:gdLst/>
            <a:ahLst/>
            <a:cxnLst/>
            <a:rect l="l" t="t" r="r" b="b"/>
            <a:pathLst>
              <a:path w="3510915" h="5925820">
                <a:moveTo>
                  <a:pt x="3510610" y="0"/>
                </a:moveTo>
                <a:lnTo>
                  <a:pt x="0" y="0"/>
                </a:lnTo>
                <a:lnTo>
                  <a:pt x="0" y="5925312"/>
                </a:lnTo>
                <a:lnTo>
                  <a:pt x="3510610" y="5925312"/>
                </a:lnTo>
                <a:lnTo>
                  <a:pt x="3510610" y="0"/>
                </a:lnTo>
                <a:close/>
              </a:path>
            </a:pathLst>
          </a:custGeom>
          <a:solidFill>
            <a:srgbClr val="F8EEDF"/>
          </a:solidFill>
        </p:spPr>
        <p:txBody>
          <a:bodyPr wrap="square" lIns="0" tIns="0" rIns="0" bIns="0" rtlCol="0"/>
          <a:lstStyle/>
          <a:p>
            <a:endParaRPr sz="1350" dirty="0">
              <a:latin typeface="Franklin Gothic Book" panose="020B0503020102020204" pitchFamily="34" charset="0"/>
            </a:endParaRPr>
          </a:p>
        </p:txBody>
      </p:sp>
      <p:sp>
        <p:nvSpPr>
          <p:cNvPr id="46" name="object 24">
            <a:extLst>
              <a:ext uri="{FF2B5EF4-FFF2-40B4-BE49-F238E27FC236}">
                <a16:creationId xmlns:a16="http://schemas.microsoft.com/office/drawing/2014/main" id="{6CB5D296-8319-E079-190B-B224C23E182A}"/>
              </a:ext>
            </a:extLst>
          </p:cNvPr>
          <p:cNvSpPr txBox="1">
            <a:spLocks/>
          </p:cNvSpPr>
          <p:nvPr/>
        </p:nvSpPr>
        <p:spPr>
          <a:xfrm>
            <a:off x="545787" y="1266465"/>
            <a:ext cx="1469349" cy="1748343"/>
          </a:xfrm>
          <a:prstGeom prst="rect">
            <a:avLst/>
          </a:prstGeom>
        </p:spPr>
        <p:txBody>
          <a:bodyPr vert="horz" wrap="square" lIns="0" tIns="66675" rIns="0" bIns="0" rtlCol="0">
            <a:noAutofit/>
          </a:bodyPr>
          <a:lstStyle/>
          <a:p>
            <a:pPr algn="ctr">
              <a:spcBef>
                <a:spcPts val="525"/>
              </a:spcBef>
            </a:pPr>
            <a:r>
              <a:rPr lang="en-US" sz="1350" b="1" spc="-4" dirty="0">
                <a:solidFill>
                  <a:srgbClr val="9F6129"/>
                </a:solidFill>
                <a:latin typeface="Franklin Gothic Demi"/>
                <a:cs typeface="Franklin Gothic Demi"/>
              </a:rPr>
              <a:t>1</a:t>
            </a:r>
            <a:endParaRPr lang="en-US" sz="1350" dirty="0">
              <a:latin typeface="Franklin Gothic Demi"/>
              <a:cs typeface="Franklin Gothic Demi"/>
            </a:endParaRPr>
          </a:p>
          <a:p>
            <a:pPr algn="ctr">
              <a:spcBef>
                <a:spcPts val="274"/>
              </a:spcBef>
            </a:pPr>
            <a:r>
              <a:rPr lang="en-US" sz="1200" spc="-11" dirty="0">
                <a:solidFill>
                  <a:schemeClr val="accent1"/>
                </a:solidFill>
                <a:latin typeface="Franklin Gothic Demi" panose="020B0703020102020204" pitchFamily="34" charset="0"/>
              </a:rPr>
              <a:t>CONFRIM SECTION IS READY TO DESIGNATE</a:t>
            </a:r>
          </a:p>
          <a:p>
            <a:pPr algn="ctr">
              <a:spcBef>
                <a:spcPts val="274"/>
              </a:spcBef>
            </a:pPr>
            <a:r>
              <a:rPr lang="en-US" sz="1200" spc="-11" dirty="0">
                <a:solidFill>
                  <a:schemeClr val="accent1"/>
                </a:solidFill>
                <a:latin typeface="Franklin Gothic Demi" panose="020B0703020102020204" pitchFamily="34" charset="0"/>
              </a:rPr>
              <a:t>Meets Interstate Standards</a:t>
            </a:r>
          </a:p>
          <a:p>
            <a:pPr algn="ctr">
              <a:spcBef>
                <a:spcPts val="274"/>
              </a:spcBef>
            </a:pPr>
            <a:r>
              <a:rPr lang="en-US" sz="1100" spc="-11" dirty="0">
                <a:solidFill>
                  <a:srgbClr val="082A3C"/>
                </a:solidFill>
                <a:latin typeface="Franklin Gothic Book" panose="020B0503020102020204" pitchFamily="34" charset="0"/>
                <a:cs typeface="Franklin Gothic Demi"/>
              </a:rPr>
              <a:t>- Connects to Interstate</a:t>
            </a:r>
          </a:p>
          <a:p>
            <a:pPr algn="ctr">
              <a:spcBef>
                <a:spcPts val="274"/>
              </a:spcBef>
            </a:pPr>
            <a:r>
              <a:rPr lang="en-US" sz="1100" spc="-11" dirty="0">
                <a:solidFill>
                  <a:srgbClr val="082A3C"/>
                </a:solidFill>
                <a:latin typeface="Franklin Gothic Book" panose="020B0503020102020204" pitchFamily="34" charset="0"/>
                <a:cs typeface="Franklin Gothic Demi"/>
              </a:rPr>
              <a:t>- Part of 15-year plan to connect (Map 21)</a:t>
            </a:r>
            <a:endParaRPr lang="en-US" sz="1000" b="1" dirty="0">
              <a:solidFill>
                <a:srgbClr val="231F20"/>
              </a:solidFill>
              <a:latin typeface="Calibri"/>
              <a:cs typeface="Calibri"/>
            </a:endParaRPr>
          </a:p>
        </p:txBody>
      </p:sp>
      <p:sp>
        <p:nvSpPr>
          <p:cNvPr id="6" name="object 24">
            <a:extLst>
              <a:ext uri="{FF2B5EF4-FFF2-40B4-BE49-F238E27FC236}">
                <a16:creationId xmlns:a16="http://schemas.microsoft.com/office/drawing/2014/main" id="{A2F02E9F-A77E-D336-B189-65153180F00B}"/>
              </a:ext>
            </a:extLst>
          </p:cNvPr>
          <p:cNvSpPr txBox="1">
            <a:spLocks/>
          </p:cNvSpPr>
          <p:nvPr/>
        </p:nvSpPr>
        <p:spPr>
          <a:xfrm>
            <a:off x="2225799" y="1266465"/>
            <a:ext cx="1469349" cy="1536959"/>
          </a:xfrm>
          <a:prstGeom prst="rect">
            <a:avLst/>
          </a:prstGeom>
        </p:spPr>
        <p:txBody>
          <a:bodyPr vert="horz" wrap="square" lIns="0" tIns="66675" rIns="0" bIns="0" rtlCol="0">
            <a:noAutofit/>
          </a:bodyPr>
          <a:lstStyle/>
          <a:p>
            <a:pPr marL="0" marR="0" lvl="0" indent="0" algn="ctr" defTabSz="914400" rtl="0" eaLnBrk="1" fontAlgn="auto" latinLnBrk="0" hangingPunct="1">
              <a:lnSpc>
                <a:spcPct val="100000"/>
              </a:lnSpc>
              <a:spcBef>
                <a:spcPts val="480"/>
              </a:spcBef>
              <a:spcAft>
                <a:spcPts val="0"/>
              </a:spcAft>
              <a:buClrTx/>
              <a:buSzTx/>
              <a:buFontTx/>
              <a:buNone/>
              <a:tabLst/>
              <a:defRPr/>
            </a:pPr>
            <a:r>
              <a:rPr kumimoji="0" lang="en-US" sz="1400" b="1" i="0" u="none" strike="noStrike" kern="1200" cap="none" spc="-4" normalizeH="0" baseline="0" noProof="0" dirty="0">
                <a:ln>
                  <a:noFill/>
                </a:ln>
                <a:solidFill>
                  <a:srgbClr val="9F6129"/>
                </a:solidFill>
                <a:effectLst/>
                <a:uLnTx/>
                <a:uFillTx/>
                <a:latin typeface="Franklin Gothic Demi"/>
                <a:ea typeface="+mn-ea"/>
                <a:cs typeface="Franklin Gothic Demi"/>
              </a:rPr>
              <a:t>2</a:t>
            </a:r>
            <a:endParaRPr kumimoji="0" lang="en-US" sz="1400" b="0" i="0" u="none" strike="noStrike" kern="1200" cap="none" spc="0" normalizeH="0" baseline="0" noProof="0" dirty="0">
              <a:ln>
                <a:noFill/>
              </a:ln>
              <a:solidFill>
                <a:srgbClr val="000000"/>
              </a:solidFill>
              <a:effectLst/>
              <a:uLnTx/>
              <a:uFillTx/>
              <a:latin typeface="Franklin Gothic Demi"/>
              <a:ea typeface="+mn-ea"/>
              <a:cs typeface="Franklin Gothic Demi"/>
            </a:endParaRPr>
          </a:p>
          <a:p>
            <a:pPr marL="0" marR="0" lvl="0" indent="0" algn="ctr" defTabSz="914400" rtl="0" eaLnBrk="1" fontAlgn="auto" latinLnBrk="0" hangingPunct="1">
              <a:lnSpc>
                <a:spcPct val="100000"/>
              </a:lnSpc>
              <a:spcBef>
                <a:spcPts val="274"/>
              </a:spcBef>
              <a:spcAft>
                <a:spcPts val="0"/>
              </a:spcAft>
              <a:buClrTx/>
              <a:buSzTx/>
              <a:buFontTx/>
              <a:buNone/>
              <a:tabLst/>
              <a:defRPr/>
            </a:pPr>
            <a:r>
              <a:rPr kumimoji="0" lang="en-US" sz="1200" b="0" i="0" u="none" strike="noStrike" kern="1200" cap="none" spc="-11" normalizeH="0" baseline="0" noProof="0" dirty="0">
                <a:ln>
                  <a:noFill/>
                </a:ln>
                <a:solidFill>
                  <a:srgbClr val="28608F"/>
                </a:solidFill>
                <a:effectLst/>
                <a:uLnTx/>
                <a:uFillTx/>
                <a:latin typeface="Franklin Gothic Demi" panose="020B0703020102020204" pitchFamily="34" charset="0"/>
                <a:ea typeface="+mn-ea"/>
                <a:cs typeface="+mn-cs"/>
              </a:rPr>
              <a:t>PREPARE REQUEST</a:t>
            </a:r>
          </a:p>
          <a:p>
            <a:pPr marL="0" marR="0" lvl="0" indent="0" algn="ctr" defTabSz="914400" rtl="0" eaLnBrk="1" fontAlgn="auto" latinLnBrk="0" hangingPunct="1">
              <a:lnSpc>
                <a:spcPct val="100000"/>
              </a:lnSpc>
              <a:spcBef>
                <a:spcPts val="274"/>
              </a:spcBef>
              <a:spcAft>
                <a:spcPts val="0"/>
              </a:spcAft>
              <a:buClr>
                <a:srgbClr val="082A3C"/>
              </a:buClr>
              <a:buSzPct val="120000"/>
              <a:buFontTx/>
              <a:buNone/>
              <a:tabLst>
                <a:tab pos="114776" algn="l"/>
              </a:tabLst>
              <a:defRPr/>
            </a:pPr>
            <a:r>
              <a:rPr kumimoji="0" lang="en-US" sz="1100" b="0" i="0" u="none" strike="noStrike" kern="1200" cap="none" spc="-11" normalizeH="0" baseline="0" noProof="0" dirty="0">
                <a:ln>
                  <a:noFill/>
                </a:ln>
                <a:solidFill>
                  <a:srgbClr val="082A3C"/>
                </a:solidFill>
                <a:effectLst/>
                <a:uLnTx/>
                <a:uFillTx/>
                <a:latin typeface="Franklin Gothic Book" panose="020B0503020102020204" pitchFamily="34" charset="0"/>
                <a:ea typeface="+mn-ea"/>
                <a:cs typeface="+mn-cs"/>
              </a:rPr>
              <a:t>- Identify and coordinate design exceptions with FHWA</a:t>
            </a:r>
          </a:p>
          <a:p>
            <a:pPr marL="0" marR="0" lvl="0" indent="0" algn="ctr" defTabSz="914400" rtl="0" eaLnBrk="1" fontAlgn="auto" latinLnBrk="0" hangingPunct="1">
              <a:lnSpc>
                <a:spcPct val="100000"/>
              </a:lnSpc>
              <a:spcBef>
                <a:spcPts val="274"/>
              </a:spcBef>
              <a:spcAft>
                <a:spcPts val="0"/>
              </a:spcAft>
              <a:buClr>
                <a:srgbClr val="082A3C"/>
              </a:buClr>
              <a:buSzPct val="120000"/>
              <a:buFontTx/>
              <a:buNone/>
              <a:tabLst>
                <a:tab pos="338138" algn="l"/>
              </a:tabLst>
              <a:defRPr/>
            </a:pPr>
            <a:r>
              <a:rPr kumimoji="0" lang="en-US" sz="1100" b="0" i="0" u="none" strike="noStrike" kern="1200" cap="none" spc="-11" normalizeH="0" baseline="0" noProof="0" dirty="0">
                <a:ln>
                  <a:noFill/>
                </a:ln>
                <a:solidFill>
                  <a:srgbClr val="082A3C"/>
                </a:solidFill>
                <a:effectLst/>
                <a:uLnTx/>
                <a:uFillTx/>
                <a:latin typeface="Franklin Gothic Book" panose="020B0503020102020204" pitchFamily="34" charset="0"/>
                <a:ea typeface="+mn-ea"/>
                <a:cs typeface="+mn-cs"/>
              </a:rPr>
              <a:t>- Obtain MPO and local support resolutions</a:t>
            </a:r>
          </a:p>
        </p:txBody>
      </p:sp>
      <p:sp>
        <p:nvSpPr>
          <p:cNvPr id="7" name="object 24">
            <a:extLst>
              <a:ext uri="{FF2B5EF4-FFF2-40B4-BE49-F238E27FC236}">
                <a16:creationId xmlns:a16="http://schemas.microsoft.com/office/drawing/2014/main" id="{D948183A-B1DC-7C2C-82CA-A6F5CED875DC}"/>
              </a:ext>
            </a:extLst>
          </p:cNvPr>
          <p:cNvSpPr txBox="1">
            <a:spLocks/>
          </p:cNvSpPr>
          <p:nvPr/>
        </p:nvSpPr>
        <p:spPr>
          <a:xfrm>
            <a:off x="3905811" y="1266465"/>
            <a:ext cx="1469349" cy="1536959"/>
          </a:xfrm>
          <a:prstGeom prst="rect">
            <a:avLst/>
          </a:prstGeom>
        </p:spPr>
        <p:txBody>
          <a:bodyPr vert="horz" wrap="square" lIns="0" tIns="66675" rIns="0" bIns="0" rtlCol="0">
            <a:noAutofit/>
          </a:bodyPr>
          <a:lstStyle/>
          <a:p>
            <a:pPr marL="0" marR="0" lvl="0" indent="0" algn="ctr" defTabSz="914400" rtl="0" eaLnBrk="1" fontAlgn="auto" latinLnBrk="0" hangingPunct="1">
              <a:lnSpc>
                <a:spcPct val="100000"/>
              </a:lnSpc>
              <a:spcBef>
                <a:spcPts val="484"/>
              </a:spcBef>
              <a:spcAft>
                <a:spcPts val="0"/>
              </a:spcAft>
              <a:buClrTx/>
              <a:buSzTx/>
              <a:buFontTx/>
              <a:buNone/>
              <a:tabLst/>
              <a:defRPr/>
            </a:pPr>
            <a:r>
              <a:rPr kumimoji="0" lang="en-US" sz="1400" b="1" i="0" u="none" strike="noStrike" kern="1200" cap="none" spc="-4" normalizeH="0" baseline="0" noProof="0" dirty="0">
                <a:ln>
                  <a:noFill/>
                </a:ln>
                <a:solidFill>
                  <a:srgbClr val="9F6129"/>
                </a:solidFill>
                <a:effectLst/>
                <a:uLnTx/>
                <a:uFillTx/>
                <a:latin typeface="Franklin Gothic Demi"/>
                <a:ea typeface="+mn-ea"/>
                <a:cs typeface="Franklin Gothic Demi"/>
              </a:rPr>
              <a:t>3</a:t>
            </a:r>
            <a:endParaRPr kumimoji="0" lang="en-US" sz="1400" b="0" i="0" u="none" strike="noStrike" kern="1200" cap="none" spc="0" normalizeH="0" baseline="0" noProof="0" dirty="0">
              <a:ln>
                <a:noFill/>
              </a:ln>
              <a:solidFill>
                <a:srgbClr val="000000"/>
              </a:solidFill>
              <a:effectLst/>
              <a:uLnTx/>
              <a:uFillTx/>
              <a:latin typeface="Franklin Gothic Demi"/>
              <a:ea typeface="+mn-ea"/>
              <a:cs typeface="Franklin Gothic Demi"/>
            </a:endParaRPr>
          </a:p>
          <a:p>
            <a:pPr marL="0" marR="0" lvl="0" indent="0" algn="ctr" defTabSz="914400" rtl="0" eaLnBrk="1" fontAlgn="auto" latinLnBrk="0" hangingPunct="1">
              <a:lnSpc>
                <a:spcPct val="100000"/>
              </a:lnSpc>
              <a:spcBef>
                <a:spcPts val="274"/>
              </a:spcBef>
              <a:spcAft>
                <a:spcPts val="0"/>
              </a:spcAft>
              <a:buClrTx/>
              <a:buSzTx/>
              <a:buFontTx/>
              <a:buNone/>
              <a:tabLst/>
              <a:defRPr/>
            </a:pPr>
            <a:r>
              <a:rPr kumimoji="0" lang="en-US" sz="1200" b="0" i="0" u="none" strike="noStrike" kern="1200" cap="none" spc="-11" normalizeH="0" baseline="0" noProof="0" dirty="0">
                <a:ln>
                  <a:noFill/>
                </a:ln>
                <a:solidFill>
                  <a:srgbClr val="28608F"/>
                </a:solidFill>
                <a:effectLst/>
                <a:uLnTx/>
                <a:uFillTx/>
                <a:latin typeface="Franklin Gothic Demi" panose="020B0703020102020204" pitchFamily="34" charset="0"/>
                <a:ea typeface="+mn-ea"/>
                <a:cs typeface="+mn-cs"/>
              </a:rPr>
              <a:t>SUBMIT REQUEST </a:t>
            </a:r>
            <a:br>
              <a:rPr kumimoji="0" lang="en-US" sz="1200" b="0" i="0" u="none" strike="noStrike" kern="1200" cap="none" spc="-11" normalizeH="0" baseline="0" noProof="0" dirty="0">
                <a:ln>
                  <a:noFill/>
                </a:ln>
                <a:solidFill>
                  <a:srgbClr val="28608F"/>
                </a:solidFill>
                <a:effectLst/>
                <a:uLnTx/>
                <a:uFillTx/>
                <a:latin typeface="Franklin Gothic Demi" panose="020B0703020102020204" pitchFamily="34" charset="0"/>
                <a:ea typeface="+mn-ea"/>
                <a:cs typeface="+mn-cs"/>
              </a:rPr>
            </a:br>
            <a:r>
              <a:rPr kumimoji="0" lang="en-US" sz="1200" b="0" i="0" u="none" strike="noStrike" kern="1200" cap="none" spc="-11" normalizeH="0" baseline="0" noProof="0" dirty="0">
                <a:ln>
                  <a:noFill/>
                </a:ln>
                <a:solidFill>
                  <a:srgbClr val="28608F"/>
                </a:solidFill>
                <a:effectLst/>
                <a:uLnTx/>
                <a:uFillTx/>
                <a:latin typeface="Franklin Gothic Demi" panose="020B0703020102020204" pitchFamily="34" charset="0"/>
                <a:ea typeface="+mn-ea"/>
                <a:cs typeface="+mn-cs"/>
              </a:rPr>
              <a:t>TO FHWA</a:t>
            </a:r>
          </a:p>
          <a:p>
            <a:pPr marL="0" marR="0" lvl="0" indent="0" algn="ctr" defTabSz="914400" rtl="0" eaLnBrk="1" fontAlgn="auto" latinLnBrk="0" hangingPunct="1">
              <a:lnSpc>
                <a:spcPct val="100000"/>
              </a:lnSpc>
              <a:spcBef>
                <a:spcPts val="274"/>
              </a:spcBef>
              <a:spcAft>
                <a:spcPts val="0"/>
              </a:spcAft>
              <a:buClr>
                <a:srgbClr val="082A3C"/>
              </a:buClr>
              <a:buSzPct val="120000"/>
              <a:buFontTx/>
              <a:buNone/>
              <a:tabLst>
                <a:tab pos="114776" algn="l"/>
              </a:tabLst>
              <a:defRPr/>
            </a:pPr>
            <a:r>
              <a:rPr kumimoji="0" lang="en-US" sz="1100" b="0" i="0" u="none" strike="noStrike" kern="1200" cap="none" spc="-11" normalizeH="0" baseline="0" noProof="0" dirty="0">
                <a:ln>
                  <a:noFill/>
                </a:ln>
                <a:solidFill>
                  <a:srgbClr val="082A3C"/>
                </a:solidFill>
                <a:effectLst/>
                <a:uLnTx/>
                <a:uFillTx/>
                <a:latin typeface="Franklin Gothic Book" panose="020B0503020102020204" pitchFamily="34" charset="0"/>
                <a:ea typeface="+mn-ea"/>
                <a:cs typeface="+mn-cs"/>
              </a:rPr>
              <a:t>- FHWA reviews and approves request</a:t>
            </a:r>
          </a:p>
        </p:txBody>
      </p:sp>
      <p:sp>
        <p:nvSpPr>
          <p:cNvPr id="9" name="object 24">
            <a:extLst>
              <a:ext uri="{FF2B5EF4-FFF2-40B4-BE49-F238E27FC236}">
                <a16:creationId xmlns:a16="http://schemas.microsoft.com/office/drawing/2014/main" id="{1F6EF82C-F461-1A7E-13B5-2C9640FC563B}"/>
              </a:ext>
            </a:extLst>
          </p:cNvPr>
          <p:cNvSpPr txBox="1">
            <a:spLocks/>
          </p:cNvSpPr>
          <p:nvPr/>
        </p:nvSpPr>
        <p:spPr>
          <a:xfrm>
            <a:off x="7265834" y="1266465"/>
            <a:ext cx="1469349" cy="1536959"/>
          </a:xfrm>
          <a:prstGeom prst="rect">
            <a:avLst/>
          </a:prstGeom>
        </p:spPr>
        <p:txBody>
          <a:bodyPr vert="horz" wrap="square" lIns="0" tIns="66675" rIns="0" bIns="0" rtlCol="0">
            <a:noAutofit/>
          </a:bodyPr>
          <a:lstStyle/>
          <a:p>
            <a:pPr marL="0" marR="0" lvl="0" indent="0" algn="ctr" defTabSz="914400" rtl="0" eaLnBrk="1" fontAlgn="auto" latinLnBrk="0" hangingPunct="1">
              <a:lnSpc>
                <a:spcPct val="100000"/>
              </a:lnSpc>
              <a:spcBef>
                <a:spcPts val="559"/>
              </a:spcBef>
              <a:spcAft>
                <a:spcPts val="0"/>
              </a:spcAft>
              <a:buClrTx/>
              <a:buSzTx/>
              <a:buFontTx/>
              <a:buNone/>
              <a:tabLst/>
              <a:defRPr/>
            </a:pPr>
            <a:r>
              <a:rPr kumimoji="0" lang="en-US" sz="1350" b="1" i="0" u="none" strike="noStrike" kern="1200" cap="none" spc="-4" normalizeH="0" baseline="0" noProof="0" dirty="0">
                <a:ln>
                  <a:noFill/>
                </a:ln>
                <a:solidFill>
                  <a:srgbClr val="9F6129"/>
                </a:solidFill>
                <a:effectLst/>
                <a:uLnTx/>
                <a:uFillTx/>
                <a:latin typeface="Franklin Gothic Demi"/>
                <a:ea typeface="+mn-ea"/>
                <a:cs typeface="Franklin Gothic Demi"/>
              </a:rPr>
              <a:t>5</a:t>
            </a:r>
            <a:endParaRPr kumimoji="0" lang="en-US" sz="1350" b="0" i="0" u="none" strike="noStrike" kern="1200" cap="none" spc="0" normalizeH="0" baseline="0" noProof="0" dirty="0">
              <a:ln>
                <a:noFill/>
              </a:ln>
              <a:solidFill>
                <a:srgbClr val="000000"/>
              </a:solidFill>
              <a:effectLst/>
              <a:uLnTx/>
              <a:uFillTx/>
              <a:latin typeface="Franklin Gothic Demi"/>
              <a:ea typeface="+mn-ea"/>
              <a:cs typeface="Franklin Gothic Demi"/>
            </a:endParaRPr>
          </a:p>
          <a:p>
            <a:pPr marL="0" marR="0" lvl="0" indent="0" algn="ctr" defTabSz="914400" rtl="0" eaLnBrk="1" fontAlgn="auto" latinLnBrk="0" hangingPunct="1">
              <a:lnSpc>
                <a:spcPct val="100000"/>
              </a:lnSpc>
              <a:spcBef>
                <a:spcPts val="274"/>
              </a:spcBef>
              <a:spcAft>
                <a:spcPts val="0"/>
              </a:spcAft>
              <a:buClrTx/>
              <a:buSzTx/>
              <a:buFontTx/>
              <a:buNone/>
              <a:tabLst/>
              <a:defRPr/>
            </a:pPr>
            <a:r>
              <a:rPr kumimoji="0" lang="en-US" sz="1200" b="0" i="0" u="none" strike="noStrike" kern="1200" cap="none" spc="-11" normalizeH="0" baseline="0" noProof="0" dirty="0">
                <a:ln>
                  <a:noFill/>
                </a:ln>
                <a:solidFill>
                  <a:srgbClr val="28608F"/>
                </a:solidFill>
                <a:effectLst/>
                <a:uLnTx/>
                <a:uFillTx/>
                <a:latin typeface="Franklin Gothic Demi" panose="020B0703020102020204" pitchFamily="34" charset="0"/>
                <a:ea typeface="+mn-ea"/>
                <a:cs typeface="+mn-cs"/>
              </a:rPr>
              <a:t>INTERSTATE DESIGNATED</a:t>
            </a:r>
          </a:p>
        </p:txBody>
      </p:sp>
      <p:sp>
        <p:nvSpPr>
          <p:cNvPr id="10" name="object 24">
            <a:extLst>
              <a:ext uri="{FF2B5EF4-FFF2-40B4-BE49-F238E27FC236}">
                <a16:creationId xmlns:a16="http://schemas.microsoft.com/office/drawing/2014/main" id="{E0A3FBF0-55BB-7E76-5A89-AAC7EDFA470A}"/>
              </a:ext>
            </a:extLst>
          </p:cNvPr>
          <p:cNvSpPr txBox="1">
            <a:spLocks/>
          </p:cNvSpPr>
          <p:nvPr/>
        </p:nvSpPr>
        <p:spPr>
          <a:xfrm>
            <a:off x="5585823" y="1266465"/>
            <a:ext cx="1469349" cy="1536959"/>
          </a:xfrm>
          <a:prstGeom prst="rect">
            <a:avLst/>
          </a:prstGeom>
        </p:spPr>
        <p:txBody>
          <a:bodyPr vert="horz" wrap="square" lIns="0" tIns="66675" rIns="0" bIns="0" rtlCol="0">
            <a:noAutofit/>
          </a:bodyPr>
          <a:lstStyle/>
          <a:p>
            <a:pPr marL="0" marR="0" lvl="0" indent="0" algn="ctr" defTabSz="914400" rtl="0" eaLnBrk="1" fontAlgn="auto" latinLnBrk="0" hangingPunct="1">
              <a:lnSpc>
                <a:spcPct val="100000"/>
              </a:lnSpc>
              <a:spcBef>
                <a:spcPts val="638"/>
              </a:spcBef>
              <a:spcAft>
                <a:spcPts val="0"/>
              </a:spcAft>
              <a:buClrTx/>
              <a:buSzTx/>
              <a:buFontTx/>
              <a:buNone/>
              <a:tabLst/>
              <a:defRPr/>
            </a:pPr>
            <a:r>
              <a:rPr kumimoji="0" lang="en-US" sz="1400" b="1" i="0" u="none" strike="noStrike" kern="1200" cap="none" spc="-4" normalizeH="0" baseline="0" noProof="0" dirty="0">
                <a:ln>
                  <a:noFill/>
                </a:ln>
                <a:solidFill>
                  <a:srgbClr val="9F6129"/>
                </a:solidFill>
                <a:effectLst/>
                <a:uLnTx/>
                <a:uFillTx/>
                <a:latin typeface="Franklin Gothic Demi"/>
                <a:ea typeface="+mn-ea"/>
                <a:cs typeface="Franklin Gothic Demi"/>
              </a:rPr>
              <a:t>4</a:t>
            </a:r>
            <a:endParaRPr kumimoji="0" lang="en-US" sz="1400" b="0" i="0" u="none" strike="noStrike" kern="1200" cap="none" spc="0" normalizeH="0" baseline="0" noProof="0" dirty="0">
              <a:ln>
                <a:noFill/>
              </a:ln>
              <a:solidFill>
                <a:srgbClr val="000000"/>
              </a:solidFill>
              <a:effectLst/>
              <a:uLnTx/>
              <a:uFillTx/>
              <a:latin typeface="Franklin Gothic Demi"/>
              <a:ea typeface="+mn-ea"/>
              <a:cs typeface="Franklin Gothic Demi"/>
            </a:endParaRPr>
          </a:p>
          <a:p>
            <a:pPr marL="0" marR="0" lvl="0" indent="0" algn="ctr" defTabSz="914400" rtl="0" eaLnBrk="1" fontAlgn="auto" latinLnBrk="0" hangingPunct="1">
              <a:lnSpc>
                <a:spcPct val="100000"/>
              </a:lnSpc>
              <a:spcBef>
                <a:spcPts val="274"/>
              </a:spcBef>
              <a:spcAft>
                <a:spcPts val="0"/>
              </a:spcAft>
              <a:buClrTx/>
              <a:buSzTx/>
              <a:buFontTx/>
              <a:buNone/>
              <a:tabLst/>
              <a:defRPr/>
            </a:pPr>
            <a:r>
              <a:rPr kumimoji="0" lang="en-US" sz="1200" b="0" i="0" u="none" strike="noStrike" kern="1200" cap="none" spc="-11" normalizeH="0" baseline="0" noProof="0" dirty="0">
                <a:ln>
                  <a:noFill/>
                </a:ln>
                <a:solidFill>
                  <a:srgbClr val="28608F"/>
                </a:solidFill>
                <a:effectLst/>
                <a:uLnTx/>
                <a:uFillTx/>
                <a:latin typeface="Franklin Gothic Demi" panose="020B0703020102020204" pitchFamily="34" charset="0"/>
                <a:ea typeface="+mn-ea"/>
                <a:cs typeface="+mn-cs"/>
              </a:rPr>
              <a:t>SUBMIT ROUTE NUMBER REQUEST TO AASHTO</a:t>
            </a:r>
          </a:p>
          <a:p>
            <a:pPr marL="0" marR="0" lvl="0" indent="0" algn="ctr" defTabSz="914400" rtl="0" eaLnBrk="1" fontAlgn="auto" latinLnBrk="0" hangingPunct="1">
              <a:lnSpc>
                <a:spcPct val="100000"/>
              </a:lnSpc>
              <a:spcBef>
                <a:spcPts val="274"/>
              </a:spcBef>
              <a:spcAft>
                <a:spcPts val="0"/>
              </a:spcAft>
              <a:buClr>
                <a:srgbClr val="082A3C"/>
              </a:buClr>
              <a:buSzPct val="120000"/>
              <a:buFontTx/>
              <a:buNone/>
              <a:tabLst>
                <a:tab pos="449104" algn="l"/>
              </a:tabLst>
              <a:defRPr/>
            </a:pPr>
            <a:r>
              <a:rPr kumimoji="0" lang="en-US" sz="1100" b="0" i="0" u="none" strike="noStrike" kern="1200" cap="none" spc="-11" normalizeH="0" baseline="0" noProof="0" dirty="0">
                <a:ln>
                  <a:noFill/>
                </a:ln>
                <a:solidFill>
                  <a:srgbClr val="082A3C"/>
                </a:solidFill>
                <a:effectLst/>
                <a:uLnTx/>
                <a:uFillTx/>
                <a:latin typeface="Franklin Gothic Book" panose="020B0503020102020204" pitchFamily="34" charset="0"/>
                <a:ea typeface="+mn-ea"/>
                <a:cs typeface="+mn-cs"/>
              </a:rPr>
              <a:t>- AASHTO assigns Interstate route number</a:t>
            </a:r>
          </a:p>
        </p:txBody>
      </p:sp>
      <p:grpSp>
        <p:nvGrpSpPr>
          <p:cNvPr id="8" name="Group 7">
            <a:extLst>
              <a:ext uri="{FF2B5EF4-FFF2-40B4-BE49-F238E27FC236}">
                <a16:creationId xmlns:a16="http://schemas.microsoft.com/office/drawing/2014/main" id="{60FF0BB3-21EE-9369-B598-43CB615BA427}"/>
              </a:ext>
            </a:extLst>
          </p:cNvPr>
          <p:cNvGrpSpPr/>
          <p:nvPr/>
        </p:nvGrpSpPr>
        <p:grpSpPr>
          <a:xfrm rot="16200000">
            <a:off x="4320241" y="-3310332"/>
            <a:ext cx="503516" cy="8636646"/>
            <a:chOff x="4079453" y="502344"/>
            <a:chExt cx="548271" cy="4262168"/>
          </a:xfrm>
        </p:grpSpPr>
        <p:sp>
          <p:nvSpPr>
            <p:cNvPr id="42" name="Arrow: Right 41">
              <a:extLst>
                <a:ext uri="{FF2B5EF4-FFF2-40B4-BE49-F238E27FC236}">
                  <a16:creationId xmlns:a16="http://schemas.microsoft.com/office/drawing/2014/main" id="{0E63FA53-618A-4D7E-B574-BFDB5A2B4B7D}"/>
                </a:ext>
              </a:extLst>
            </p:cNvPr>
            <p:cNvSpPr/>
            <p:nvPr/>
          </p:nvSpPr>
          <p:spPr>
            <a:xfrm rot="5400000">
              <a:off x="2222505" y="2359293"/>
              <a:ext cx="4262167" cy="548271"/>
            </a:xfrm>
            <a:prstGeom prst="rightArrow">
              <a:avLst>
                <a:gd name="adj1" fmla="val 66953"/>
                <a:gd name="adj2" fmla="val 31700"/>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latin typeface="Franklin Gothic Book" panose="020B0503020102020204" pitchFamily="34" charset="0"/>
                <a:cs typeface="Arial" pitchFamily="34" charset="0"/>
              </a:endParaRPr>
            </a:p>
          </p:txBody>
        </p:sp>
        <p:sp>
          <p:nvSpPr>
            <p:cNvPr id="86" name="TextBox 85">
              <a:extLst>
                <a:ext uri="{FF2B5EF4-FFF2-40B4-BE49-F238E27FC236}">
                  <a16:creationId xmlns:a16="http://schemas.microsoft.com/office/drawing/2014/main" id="{7B510ACE-EA58-4A03-9B8F-27466FACB446}"/>
                </a:ext>
              </a:extLst>
            </p:cNvPr>
            <p:cNvSpPr txBox="1"/>
            <p:nvPr/>
          </p:nvSpPr>
          <p:spPr>
            <a:xfrm rot="5400000">
              <a:off x="2190094" y="2473021"/>
              <a:ext cx="4252607" cy="311254"/>
            </a:xfrm>
            <a:prstGeom prst="rect">
              <a:avLst/>
            </a:prstGeom>
            <a:noFill/>
            <a:effectLst>
              <a:outerShdw blurRad="50800" dist="38100" dir="2700000" sx="88000" sy="88000" algn="tl" rotWithShape="0">
                <a:prstClr val="black">
                  <a:alpha val="0"/>
                </a:prstClr>
              </a:outerShdw>
            </a:effectLst>
          </p:spPr>
          <p:txBody>
            <a:bodyPr wrap="square" rtlCol="0">
              <a:spAutoFit/>
            </a:bodyPr>
            <a:lstStyle/>
            <a:p>
              <a:pPr algn="ctr">
                <a:lnSpc>
                  <a:spcPts val="1350"/>
                </a:lnSpc>
              </a:pPr>
              <a:r>
                <a:rPr lang="en-US" cap="all" dirty="0">
                  <a:solidFill>
                    <a:schemeClr val="accent2"/>
                  </a:solidFill>
                  <a:latin typeface="Franklin Gothic Demi Cond" panose="020B0706030402020204" pitchFamily="34" charset="0"/>
                  <a:cs typeface="Arial" pitchFamily="34" charset="0"/>
                </a:rPr>
                <a:t>six months to one year</a:t>
              </a:r>
              <a:endParaRPr lang="en-US" sz="900" dirty="0">
                <a:solidFill>
                  <a:schemeClr val="accent2"/>
                </a:solidFill>
                <a:latin typeface="Franklin Gothic Book" panose="020B0503020102020204" pitchFamily="34" charset="0"/>
              </a:endParaRPr>
            </a:p>
          </p:txBody>
        </p:sp>
      </p:grpSp>
      <p:pic>
        <p:nvPicPr>
          <p:cNvPr id="14" name="Picture 13" descr="Text&#10;&#10;Description automatically generated with medium confidence">
            <a:extLst>
              <a:ext uri="{FF2B5EF4-FFF2-40B4-BE49-F238E27FC236}">
                <a16:creationId xmlns:a16="http://schemas.microsoft.com/office/drawing/2014/main" id="{B4B82338-6312-3B40-A4F8-C728D002EB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2129" y="3847762"/>
            <a:ext cx="2979742" cy="740579"/>
          </a:xfrm>
          <a:prstGeom prst="rect">
            <a:avLst/>
          </a:prstGeom>
        </p:spPr>
      </p:pic>
    </p:spTree>
    <p:extLst>
      <p:ext uri="{BB962C8B-B14F-4D97-AF65-F5344CB8AC3E}">
        <p14:creationId xmlns:p14="http://schemas.microsoft.com/office/powerpoint/2010/main" val="1642924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4C5A45-C7E8-4DA9-B3E8-7EC11B43CF0A}"/>
              </a:ext>
            </a:extLst>
          </p:cNvPr>
          <p:cNvGrpSpPr/>
          <p:nvPr/>
        </p:nvGrpSpPr>
        <p:grpSpPr>
          <a:xfrm>
            <a:off x="6625847" y="1899007"/>
            <a:ext cx="1743143" cy="2596058"/>
            <a:chOff x="3186519" y="1199600"/>
            <a:chExt cx="2913493" cy="3251950"/>
          </a:xfrm>
        </p:grpSpPr>
        <p:sp>
          <p:nvSpPr>
            <p:cNvPr id="11" name="Rectangle 10">
              <a:extLst>
                <a:ext uri="{FF2B5EF4-FFF2-40B4-BE49-F238E27FC236}">
                  <a16:creationId xmlns:a16="http://schemas.microsoft.com/office/drawing/2014/main" id="{D54A5634-332C-40BA-BEC0-CE33A414039B}"/>
                </a:ext>
              </a:extLst>
            </p:cNvPr>
            <p:cNvSpPr/>
            <p:nvPr/>
          </p:nvSpPr>
          <p:spPr>
            <a:xfrm>
              <a:off x="3186519" y="1199600"/>
              <a:ext cx="2913492" cy="2768672"/>
            </a:xfrm>
            <a:prstGeom prst="rect">
              <a:avLst/>
            </a:prstGeom>
            <a:solidFill>
              <a:schemeClr val="bg1"/>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05740" rtlCol="0" anchor="t"/>
            <a:lstStyle/>
            <a:p>
              <a:pPr marL="304800" lvl="1" indent="-214313">
                <a:buFont typeface="Arial" panose="020B0604020202020204" pitchFamily="34" charset="0"/>
                <a:buChar char="•"/>
              </a:pPr>
              <a:endParaRPr lang="en-US" sz="675" dirty="0">
                <a:solidFill>
                  <a:schemeClr val="tx1"/>
                </a:solidFill>
                <a:latin typeface="Franklin Gothic Book" panose="020B0503020102020204" pitchFamily="34" charset="0"/>
                <a:cs typeface="Arial" pitchFamily="34" charset="0"/>
              </a:endParaRPr>
            </a:p>
          </p:txBody>
        </p:sp>
        <p:grpSp>
          <p:nvGrpSpPr>
            <p:cNvPr id="12" name="Group 11">
              <a:extLst>
                <a:ext uri="{FF2B5EF4-FFF2-40B4-BE49-F238E27FC236}">
                  <a16:creationId xmlns:a16="http://schemas.microsoft.com/office/drawing/2014/main" id="{87F29B25-9773-4C13-809C-B6B20CF5806F}"/>
                </a:ext>
              </a:extLst>
            </p:cNvPr>
            <p:cNvGrpSpPr/>
            <p:nvPr/>
          </p:nvGrpSpPr>
          <p:grpSpPr>
            <a:xfrm>
              <a:off x="3186519" y="4007077"/>
              <a:ext cx="2913493" cy="444473"/>
              <a:chOff x="154561" y="4153854"/>
              <a:chExt cx="2069163" cy="297703"/>
            </a:xfrm>
          </p:grpSpPr>
          <p:sp>
            <p:nvSpPr>
              <p:cNvPr id="13" name="Google Shape;609;p69">
                <a:extLst>
                  <a:ext uri="{FF2B5EF4-FFF2-40B4-BE49-F238E27FC236}">
                    <a16:creationId xmlns:a16="http://schemas.microsoft.com/office/drawing/2014/main" id="{3D31E6CC-B4B7-420F-8221-F5172C8E2231}"/>
                  </a:ext>
                </a:extLst>
              </p:cNvPr>
              <p:cNvSpPr/>
              <p:nvPr/>
            </p:nvSpPr>
            <p:spPr>
              <a:xfrm>
                <a:off x="154562" y="4153854"/>
                <a:ext cx="2069162" cy="254941"/>
              </a:xfrm>
              <a:prstGeom prst="rect">
                <a:avLst/>
              </a:prstGeom>
              <a:solidFill>
                <a:schemeClr val="accent2"/>
              </a:solidFill>
              <a:ln>
                <a:noFill/>
              </a:ln>
              <a:effectLst>
                <a:outerShdw blurRad="50800" dist="38100" dir="16200000" rotWithShape="0">
                  <a:prstClr val="black">
                    <a:alpha val="22000"/>
                  </a:prstClr>
                </a:outerShdw>
              </a:effectLst>
            </p:spPr>
            <p:txBody>
              <a:bodyPr spcFirstLastPara="1" wrap="square" lIns="51427" tIns="51427" rIns="51427" bIns="51427" anchor="ctr" anchorCtr="0">
                <a:noAutofit/>
              </a:bodyPr>
              <a:lstStyle/>
              <a:p>
                <a:pPr algn="ctr">
                  <a:lnSpc>
                    <a:spcPts val="1069"/>
                  </a:lnSpc>
                </a:pPr>
                <a:endParaRPr lang="en-US" sz="1013" dirty="0">
                  <a:solidFill>
                    <a:srgbClr val="D9F0FF"/>
                  </a:solidFill>
                  <a:latin typeface="Franklin Gothic Book" panose="020B0503020102020204" pitchFamily="34" charset="0"/>
                </a:endParaRPr>
              </a:p>
            </p:txBody>
          </p:sp>
          <p:sp>
            <p:nvSpPr>
              <p:cNvPr id="14" name="Rectangle 13">
                <a:extLst>
                  <a:ext uri="{FF2B5EF4-FFF2-40B4-BE49-F238E27FC236}">
                    <a16:creationId xmlns:a16="http://schemas.microsoft.com/office/drawing/2014/main" id="{889D76FB-123A-4C3F-9F09-2E3DB2AF0571}"/>
                  </a:ext>
                </a:extLst>
              </p:cNvPr>
              <p:cNvSpPr/>
              <p:nvPr/>
            </p:nvSpPr>
            <p:spPr>
              <a:xfrm rot="10800000" flipV="1">
                <a:off x="154561" y="4362552"/>
                <a:ext cx="2069162" cy="89005"/>
              </a:xfrm>
              <a:prstGeom prst="rect">
                <a:avLst/>
              </a:prstGeom>
              <a:solidFill>
                <a:srgbClr val="FF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Franklin Gothic Book" panose="020B0503020102020204" pitchFamily="34" charset="0"/>
                  <a:cs typeface="Arial" pitchFamily="34" charset="0"/>
                </a:endParaRPr>
              </a:p>
            </p:txBody>
          </p:sp>
        </p:grpSp>
      </p:grpSp>
      <p:sp>
        <p:nvSpPr>
          <p:cNvPr id="2" name="Title 1">
            <a:extLst>
              <a:ext uri="{FF2B5EF4-FFF2-40B4-BE49-F238E27FC236}">
                <a16:creationId xmlns:a16="http://schemas.microsoft.com/office/drawing/2014/main" id="{28E2CFA9-BEE3-2647-A114-281D6C7ACF41}"/>
              </a:ext>
            </a:extLst>
          </p:cNvPr>
          <p:cNvSpPr>
            <a:spLocks noGrp="1"/>
          </p:cNvSpPr>
          <p:nvPr>
            <p:ph type="title"/>
          </p:nvPr>
        </p:nvSpPr>
        <p:spPr>
          <a:xfrm>
            <a:off x="228599" y="85089"/>
            <a:ext cx="6265068" cy="400110"/>
          </a:xfrm>
        </p:spPr>
        <p:txBody>
          <a:bodyPr/>
          <a:lstStyle/>
          <a:p>
            <a:r>
              <a:rPr lang="en-US" dirty="0"/>
              <a:t>Funding and Project Selection</a:t>
            </a:r>
          </a:p>
        </p:txBody>
      </p:sp>
      <p:sp>
        <p:nvSpPr>
          <p:cNvPr id="7" name="Content Placeholder 2">
            <a:extLst>
              <a:ext uri="{FF2B5EF4-FFF2-40B4-BE49-F238E27FC236}">
                <a16:creationId xmlns:a16="http://schemas.microsoft.com/office/drawing/2014/main" id="{B73C1727-C7C0-46C3-AC99-C7ABC8F6B66E}"/>
              </a:ext>
            </a:extLst>
          </p:cNvPr>
          <p:cNvSpPr txBox="1">
            <a:spLocks/>
          </p:cNvSpPr>
          <p:nvPr/>
        </p:nvSpPr>
        <p:spPr>
          <a:xfrm>
            <a:off x="228599" y="713641"/>
            <a:ext cx="5867401" cy="3915509"/>
          </a:xfrm>
          <a:prstGeom prst="rect">
            <a:avLst/>
          </a:prstGeom>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u="sng" dirty="0">
                <a:solidFill>
                  <a:schemeClr val="accent2"/>
                </a:solidFill>
              </a:rPr>
              <a:t>Funding</a:t>
            </a:r>
          </a:p>
          <a:p>
            <a:pPr marL="0" indent="0">
              <a:buNone/>
            </a:pPr>
            <a:r>
              <a:rPr lang="en-US" sz="1500" dirty="0">
                <a:solidFill>
                  <a:schemeClr val="accent3"/>
                </a:solidFill>
              </a:rPr>
              <a:t>Currently, no specific federal or state funding program set aside to build future interstate highway projects.</a:t>
            </a:r>
          </a:p>
          <a:p>
            <a:r>
              <a:rPr lang="en-US" sz="1500" dirty="0">
                <a:solidFill>
                  <a:schemeClr val="accent2"/>
                </a:solidFill>
              </a:rPr>
              <a:t>Projects compete with all other Texas highway improvement projects for funding</a:t>
            </a:r>
          </a:p>
          <a:p>
            <a:r>
              <a:rPr lang="en-US" sz="1500" dirty="0">
                <a:solidFill>
                  <a:schemeClr val="accent2"/>
                </a:solidFill>
              </a:rPr>
              <a:t>Continually balance competing interests throughout the state</a:t>
            </a:r>
          </a:p>
          <a:p>
            <a:pPr lvl="1"/>
            <a:r>
              <a:rPr lang="en-US" sz="1500" dirty="0">
                <a:solidFill>
                  <a:schemeClr val="accent2"/>
                </a:solidFill>
              </a:rPr>
              <a:t>New construction</a:t>
            </a:r>
          </a:p>
          <a:p>
            <a:pPr lvl="1"/>
            <a:r>
              <a:rPr lang="en-US" sz="1500" dirty="0">
                <a:solidFill>
                  <a:schemeClr val="accent2"/>
                </a:solidFill>
              </a:rPr>
              <a:t>Maintenance and preservation</a:t>
            </a:r>
          </a:p>
          <a:p>
            <a:pPr marL="0" indent="0">
              <a:buNone/>
            </a:pPr>
            <a:endParaRPr lang="en-US" sz="1500" b="1" u="sng" dirty="0">
              <a:solidFill>
                <a:srgbClr val="0F385A"/>
              </a:solidFill>
            </a:endParaRPr>
          </a:p>
          <a:p>
            <a:pPr marL="0" indent="0">
              <a:buNone/>
            </a:pPr>
            <a:r>
              <a:rPr lang="en-US" sz="1500" b="1" u="sng" dirty="0">
                <a:solidFill>
                  <a:srgbClr val="0F385A"/>
                </a:solidFill>
              </a:rPr>
              <a:t>Project Selection</a:t>
            </a:r>
          </a:p>
          <a:p>
            <a:r>
              <a:rPr lang="en-US" sz="1500" dirty="0">
                <a:solidFill>
                  <a:srgbClr val="0F385A"/>
                </a:solidFill>
              </a:rPr>
              <a:t>Annual project scoring system evaluates all projects prior to developing the Unified Transportation Program (UTP) each year</a:t>
            </a:r>
          </a:p>
          <a:p>
            <a:r>
              <a:rPr lang="en-US" sz="1500" dirty="0">
                <a:solidFill>
                  <a:schemeClr val="accent3"/>
                </a:solidFill>
              </a:rPr>
              <a:t>Each project competes for funding </a:t>
            </a:r>
            <a:r>
              <a:rPr lang="en-US" sz="1500" dirty="0">
                <a:solidFill>
                  <a:srgbClr val="0F385A"/>
                </a:solidFill>
              </a:rPr>
              <a:t>during the annual project selection process in the UTP</a:t>
            </a:r>
            <a:endParaRPr lang="en-US" sz="1500" dirty="0">
              <a:solidFill>
                <a:srgbClr val="CC7A00"/>
              </a:solidFill>
            </a:endParaRPr>
          </a:p>
          <a:p>
            <a:pPr marL="0" indent="0">
              <a:buNone/>
            </a:pPr>
            <a:endParaRPr lang="en-US" sz="1500" dirty="0">
              <a:solidFill>
                <a:schemeClr val="accent2"/>
              </a:solidFill>
            </a:endParaRPr>
          </a:p>
        </p:txBody>
      </p:sp>
      <p:pic>
        <p:nvPicPr>
          <p:cNvPr id="6" name="Picture 5" descr="Icon&#10;&#10;Description automatically generated">
            <a:extLst>
              <a:ext uri="{FF2B5EF4-FFF2-40B4-BE49-F238E27FC236}">
                <a16:creationId xmlns:a16="http://schemas.microsoft.com/office/drawing/2014/main" id="{C5A68C27-5EC6-4CF2-9864-8C45CB541C8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83630" y="648435"/>
            <a:ext cx="1202055" cy="1202055"/>
          </a:xfrm>
          <a:prstGeom prst="rect">
            <a:avLst/>
          </a:prstGeom>
        </p:spPr>
      </p:pic>
      <p:sp>
        <p:nvSpPr>
          <p:cNvPr id="3" name="Rectangle 2">
            <a:extLst>
              <a:ext uri="{FF2B5EF4-FFF2-40B4-BE49-F238E27FC236}">
                <a16:creationId xmlns:a16="http://schemas.microsoft.com/office/drawing/2014/main" id="{DA05B2CA-0F75-4574-96B9-16ACBCA34ECC}"/>
              </a:ext>
            </a:extLst>
          </p:cNvPr>
          <p:cNvSpPr/>
          <p:nvPr/>
        </p:nvSpPr>
        <p:spPr>
          <a:xfrm>
            <a:off x="6765949" y="1954924"/>
            <a:ext cx="1462937" cy="2169825"/>
          </a:xfrm>
          <a:prstGeom prst="rect">
            <a:avLst/>
          </a:prstGeom>
        </p:spPr>
        <p:txBody>
          <a:bodyPr wrap="square">
            <a:spAutoFit/>
          </a:bodyPr>
          <a:lstStyle/>
          <a:p>
            <a:pPr algn="ctr"/>
            <a:r>
              <a:rPr lang="en-US" sz="1500" i="1" dirty="0">
                <a:solidFill>
                  <a:schemeClr val="accent2"/>
                </a:solidFill>
                <a:latin typeface="Franklin Gothic Demi" panose="020B0703020102020204" pitchFamily="34" charset="0"/>
              </a:rPr>
              <a:t>Congressional designation for a future interstate does not promote future interstates above other projects</a:t>
            </a:r>
            <a:endParaRPr lang="en-US" sz="1500" i="1" dirty="0">
              <a:solidFill>
                <a:schemeClr val="accent2"/>
              </a:solidFill>
              <a:latin typeface="Franklin Gothic Book" panose="020B0503020102020204" pitchFamily="34" charset="0"/>
            </a:endParaRPr>
          </a:p>
        </p:txBody>
      </p:sp>
      <p:sp>
        <p:nvSpPr>
          <p:cNvPr id="5" name="Slide Number Placeholder 3">
            <a:extLst>
              <a:ext uri="{FF2B5EF4-FFF2-40B4-BE49-F238E27FC236}">
                <a16:creationId xmlns:a16="http://schemas.microsoft.com/office/drawing/2014/main" id="{A0FEED36-CC9B-6D36-FE5A-58C011CB08D9}"/>
              </a:ext>
            </a:extLst>
          </p:cNvPr>
          <p:cNvSpPr txBox="1">
            <a:spLocks/>
          </p:cNvSpPr>
          <p:nvPr/>
        </p:nvSpPr>
        <p:spPr>
          <a:xfrm>
            <a:off x="8870952" y="4864608"/>
            <a:ext cx="211057" cy="140630"/>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0" indent="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Franklin Gothic Demi" panose="020B0703020102020204"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900"/>
              </a:spcBef>
            </a:pPr>
            <a:fld id="{126B356D-DBE9-445A-9C43-3D3F41468F04}" type="slidenum">
              <a:rPr lang="en-US" smtClean="0"/>
              <a:pPr lvl="1">
                <a:spcBef>
                  <a:spcPts val="900"/>
                </a:spcBef>
              </a:pPr>
              <a:t>32</a:t>
            </a:fld>
            <a:endParaRPr lang="en-US" dirty="0"/>
          </a:p>
        </p:txBody>
      </p:sp>
    </p:spTree>
    <p:extLst>
      <p:ext uri="{BB962C8B-B14F-4D97-AF65-F5344CB8AC3E}">
        <p14:creationId xmlns:p14="http://schemas.microsoft.com/office/powerpoint/2010/main" val="746588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B8CB-BF0F-46F3-BDE7-25EDF1397977}"/>
              </a:ext>
            </a:extLst>
          </p:cNvPr>
          <p:cNvSpPr>
            <a:spLocks noGrp="1"/>
          </p:cNvSpPr>
          <p:nvPr>
            <p:ph type="title"/>
          </p:nvPr>
        </p:nvSpPr>
        <p:spPr/>
        <p:txBody>
          <a:bodyPr/>
          <a:lstStyle/>
          <a:p>
            <a:r>
              <a:rPr lang="en-US" dirty="0"/>
              <a:t>Connecting You with Texas</a:t>
            </a:r>
          </a:p>
        </p:txBody>
      </p:sp>
      <p:grpSp>
        <p:nvGrpSpPr>
          <p:cNvPr id="59" name="Group 58">
            <a:extLst>
              <a:ext uri="{FF2B5EF4-FFF2-40B4-BE49-F238E27FC236}">
                <a16:creationId xmlns:a16="http://schemas.microsoft.com/office/drawing/2014/main" id="{06966F2B-6E94-40B2-2DD2-49A2BBC6F836}"/>
              </a:ext>
            </a:extLst>
          </p:cNvPr>
          <p:cNvGrpSpPr/>
          <p:nvPr/>
        </p:nvGrpSpPr>
        <p:grpSpPr>
          <a:xfrm>
            <a:off x="3222151" y="691763"/>
            <a:ext cx="4757590" cy="3944557"/>
            <a:chOff x="3140937" y="466926"/>
            <a:chExt cx="5109486" cy="4236318"/>
          </a:xfrm>
        </p:grpSpPr>
        <p:grpSp>
          <p:nvGrpSpPr>
            <p:cNvPr id="4" name="object 5">
              <a:extLst>
                <a:ext uri="{FF2B5EF4-FFF2-40B4-BE49-F238E27FC236}">
                  <a16:creationId xmlns:a16="http://schemas.microsoft.com/office/drawing/2014/main" id="{6E5DF52F-0876-48CB-B231-FC46E674A2FE}"/>
                </a:ext>
              </a:extLst>
            </p:cNvPr>
            <p:cNvGrpSpPr/>
            <p:nvPr/>
          </p:nvGrpSpPr>
          <p:grpSpPr>
            <a:xfrm>
              <a:off x="5682360" y="466926"/>
              <a:ext cx="2230279" cy="4057650"/>
              <a:chOff x="3999179" y="843788"/>
              <a:chExt cx="2973705" cy="5410200"/>
            </a:xfrm>
          </p:grpSpPr>
          <p:sp>
            <p:nvSpPr>
              <p:cNvPr id="5" name="object 6">
                <a:extLst>
                  <a:ext uri="{FF2B5EF4-FFF2-40B4-BE49-F238E27FC236}">
                    <a16:creationId xmlns:a16="http://schemas.microsoft.com/office/drawing/2014/main" id="{5C11B4D5-2270-4190-A9CF-928CB88520CC}"/>
                  </a:ext>
                </a:extLst>
              </p:cNvPr>
              <p:cNvSpPr/>
              <p:nvPr/>
            </p:nvSpPr>
            <p:spPr>
              <a:xfrm>
                <a:off x="4022089" y="862838"/>
                <a:ext cx="2931160" cy="2536190"/>
              </a:xfrm>
              <a:custGeom>
                <a:avLst/>
                <a:gdLst/>
                <a:ahLst/>
                <a:cxnLst/>
                <a:rect l="l" t="t" r="r" b="b"/>
                <a:pathLst>
                  <a:path w="2931159" h="2536190">
                    <a:moveTo>
                      <a:pt x="0" y="2536101"/>
                    </a:moveTo>
                    <a:lnTo>
                      <a:pt x="2931160" y="2536101"/>
                    </a:lnTo>
                    <a:lnTo>
                      <a:pt x="2931160" y="0"/>
                    </a:lnTo>
                    <a:lnTo>
                      <a:pt x="0" y="0"/>
                    </a:lnTo>
                    <a:lnTo>
                      <a:pt x="0" y="2536101"/>
                    </a:lnTo>
                    <a:close/>
                  </a:path>
                </a:pathLst>
              </a:custGeom>
              <a:ln w="38100">
                <a:solidFill>
                  <a:srgbClr val="082A3C"/>
                </a:solidFill>
              </a:ln>
            </p:spPr>
            <p:txBody>
              <a:bodyPr wrap="square" lIns="0" tIns="0" rIns="0" bIns="0" rtlCol="0"/>
              <a:lstStyle/>
              <a:p>
                <a:endParaRPr sz="1350" dirty="0">
                  <a:latin typeface="Franklin Gothic Book" panose="020B0503020102020204" pitchFamily="34" charset="0"/>
                </a:endParaRPr>
              </a:p>
            </p:txBody>
          </p:sp>
          <p:sp>
            <p:nvSpPr>
              <p:cNvPr id="6" name="object 7">
                <a:extLst>
                  <a:ext uri="{FF2B5EF4-FFF2-40B4-BE49-F238E27FC236}">
                    <a16:creationId xmlns:a16="http://schemas.microsoft.com/office/drawing/2014/main" id="{A14B0825-FF1C-475E-AA9F-F7CBF47380E0}"/>
                  </a:ext>
                </a:extLst>
              </p:cNvPr>
              <p:cNvSpPr/>
              <p:nvPr/>
            </p:nvSpPr>
            <p:spPr>
              <a:xfrm>
                <a:off x="4018229" y="3537165"/>
                <a:ext cx="2935605" cy="2698115"/>
              </a:xfrm>
              <a:custGeom>
                <a:avLst/>
                <a:gdLst/>
                <a:ahLst/>
                <a:cxnLst/>
                <a:rect l="l" t="t" r="r" b="b"/>
                <a:pathLst>
                  <a:path w="2935604" h="2698115">
                    <a:moveTo>
                      <a:pt x="0" y="2697772"/>
                    </a:moveTo>
                    <a:lnTo>
                      <a:pt x="2935020" y="2697772"/>
                    </a:lnTo>
                    <a:lnTo>
                      <a:pt x="2935020" y="0"/>
                    </a:lnTo>
                    <a:lnTo>
                      <a:pt x="0" y="0"/>
                    </a:lnTo>
                    <a:lnTo>
                      <a:pt x="0" y="2697772"/>
                    </a:lnTo>
                    <a:close/>
                  </a:path>
                </a:pathLst>
              </a:custGeom>
              <a:ln w="38099">
                <a:solidFill>
                  <a:srgbClr val="868686"/>
                </a:solidFill>
              </a:ln>
            </p:spPr>
            <p:txBody>
              <a:bodyPr wrap="square" lIns="0" tIns="0" rIns="0" bIns="0" rtlCol="0"/>
              <a:lstStyle/>
              <a:p>
                <a:endParaRPr sz="1350" dirty="0">
                  <a:latin typeface="Franklin Gothic Book" panose="020B0503020102020204" pitchFamily="34" charset="0"/>
                </a:endParaRPr>
              </a:p>
            </p:txBody>
          </p:sp>
        </p:grpSp>
        <p:sp>
          <p:nvSpPr>
            <p:cNvPr id="7" name="object 12">
              <a:extLst>
                <a:ext uri="{FF2B5EF4-FFF2-40B4-BE49-F238E27FC236}">
                  <a16:creationId xmlns:a16="http://schemas.microsoft.com/office/drawing/2014/main" id="{564D06CB-B96D-49AE-959F-0E5B3083C0D8}"/>
                </a:ext>
              </a:extLst>
            </p:cNvPr>
            <p:cNvSpPr txBox="1"/>
            <p:nvPr/>
          </p:nvSpPr>
          <p:spPr>
            <a:xfrm>
              <a:off x="5762415" y="498536"/>
              <a:ext cx="1451610" cy="539196"/>
            </a:xfrm>
            <a:prstGeom prst="rect">
              <a:avLst/>
            </a:prstGeom>
          </p:spPr>
          <p:txBody>
            <a:bodyPr vert="horz" wrap="square" lIns="0" tIns="40005" rIns="0" bIns="0" rtlCol="0">
              <a:spAutoFit/>
            </a:bodyPr>
            <a:lstStyle/>
            <a:p>
              <a:pPr marL="9525" marR="3810">
                <a:lnSpc>
                  <a:spcPts val="1200"/>
                </a:lnSpc>
                <a:spcBef>
                  <a:spcPts val="315"/>
                </a:spcBef>
              </a:pPr>
              <a:r>
                <a:rPr sz="1000" spc="11" dirty="0">
                  <a:solidFill>
                    <a:srgbClr val="082A3C"/>
                  </a:solidFill>
                  <a:latin typeface="Franklin Gothic Demi"/>
                  <a:cs typeface="Franklin Gothic Demi"/>
                </a:rPr>
                <a:t>TEXAS </a:t>
              </a:r>
              <a:r>
                <a:rPr sz="1000" spc="-8" dirty="0">
                  <a:solidFill>
                    <a:srgbClr val="082A3C"/>
                  </a:solidFill>
                  <a:latin typeface="Franklin Gothic Demi"/>
                  <a:cs typeface="Franklin Gothic Demi"/>
                </a:rPr>
                <a:t>DEPARTMENT  </a:t>
              </a:r>
              <a:r>
                <a:rPr sz="1000" spc="-4" dirty="0">
                  <a:solidFill>
                    <a:srgbClr val="082A3C"/>
                  </a:solidFill>
                  <a:latin typeface="Franklin Gothic Demi"/>
                  <a:cs typeface="Franklin Gothic Demi"/>
                </a:rPr>
                <a:t>OF</a:t>
              </a:r>
              <a:r>
                <a:rPr sz="1000" spc="-49" dirty="0">
                  <a:solidFill>
                    <a:srgbClr val="082A3C"/>
                  </a:solidFill>
                  <a:latin typeface="Franklin Gothic Demi"/>
                  <a:cs typeface="Franklin Gothic Demi"/>
                </a:rPr>
                <a:t> </a:t>
              </a:r>
              <a:r>
                <a:rPr sz="1000" spc="-11" dirty="0">
                  <a:solidFill>
                    <a:srgbClr val="082A3C"/>
                  </a:solidFill>
                  <a:latin typeface="Franklin Gothic Demi"/>
                  <a:cs typeface="Franklin Gothic Demi"/>
                </a:rPr>
                <a:t>TRANSPORTATION</a:t>
              </a:r>
              <a:endParaRPr sz="1000" dirty="0">
                <a:latin typeface="Franklin Gothic Demi"/>
                <a:cs typeface="Franklin Gothic Demi"/>
              </a:endParaRPr>
            </a:p>
            <a:p>
              <a:pPr marL="9525">
                <a:lnSpc>
                  <a:spcPts val="1200"/>
                </a:lnSpc>
              </a:pPr>
              <a:r>
                <a:rPr sz="1000" spc="-4" dirty="0">
                  <a:solidFill>
                    <a:srgbClr val="9F6129"/>
                  </a:solidFill>
                  <a:latin typeface="Franklin Gothic Demi Cond"/>
                  <a:cs typeface="Franklin Gothic Demi Cond"/>
                </a:rPr>
                <a:t>Project</a:t>
              </a:r>
              <a:r>
                <a:rPr sz="1000" spc="-8" dirty="0">
                  <a:solidFill>
                    <a:srgbClr val="9F6129"/>
                  </a:solidFill>
                  <a:latin typeface="Franklin Gothic Demi Cond"/>
                  <a:cs typeface="Franklin Gothic Demi Cond"/>
                </a:rPr>
                <a:t> </a:t>
              </a:r>
              <a:r>
                <a:rPr sz="1000" spc="-15" dirty="0">
                  <a:solidFill>
                    <a:srgbClr val="9F6129"/>
                  </a:solidFill>
                  <a:latin typeface="Franklin Gothic Demi Cond"/>
                  <a:cs typeface="Franklin Gothic Demi Cond"/>
                </a:rPr>
                <a:t>Tracker</a:t>
              </a:r>
              <a:endParaRPr sz="1000" dirty="0">
                <a:latin typeface="Franklin Gothic Demi Cond"/>
                <a:cs typeface="Franklin Gothic Demi Cond"/>
              </a:endParaRPr>
            </a:p>
          </p:txBody>
        </p:sp>
        <p:sp>
          <p:nvSpPr>
            <p:cNvPr id="8" name="object 13">
              <a:extLst>
                <a:ext uri="{FF2B5EF4-FFF2-40B4-BE49-F238E27FC236}">
                  <a16:creationId xmlns:a16="http://schemas.microsoft.com/office/drawing/2014/main" id="{CACC3207-E716-4DA2-9868-C99C52DBAEF2}"/>
                </a:ext>
              </a:extLst>
            </p:cNvPr>
            <p:cNvSpPr txBox="1"/>
            <p:nvPr/>
          </p:nvSpPr>
          <p:spPr>
            <a:xfrm>
              <a:off x="5762415" y="1188933"/>
              <a:ext cx="1554004" cy="702113"/>
            </a:xfrm>
            <a:prstGeom prst="rect">
              <a:avLst/>
            </a:prstGeom>
          </p:spPr>
          <p:txBody>
            <a:bodyPr vert="horz" wrap="square" lIns="0" tIns="9525" rIns="0" bIns="0" rtlCol="0">
              <a:spAutoFit/>
            </a:bodyPr>
            <a:lstStyle/>
            <a:p>
              <a:pPr marL="9525" marR="3810" algn="just">
                <a:spcBef>
                  <a:spcPts val="75"/>
                </a:spcBef>
              </a:pPr>
              <a:r>
                <a:rPr sz="700" dirty="0">
                  <a:solidFill>
                    <a:srgbClr val="231F20"/>
                  </a:solidFill>
                  <a:latin typeface="Calibri"/>
                  <a:cs typeface="Calibri"/>
                </a:rPr>
                <a:t>Project </a:t>
              </a:r>
              <a:r>
                <a:rPr sz="700" spc="-8" dirty="0">
                  <a:solidFill>
                    <a:srgbClr val="231F20"/>
                  </a:solidFill>
                  <a:latin typeface="Calibri"/>
                  <a:cs typeface="Calibri"/>
                </a:rPr>
                <a:t>Tracker </a:t>
              </a:r>
              <a:r>
                <a:rPr sz="700" dirty="0">
                  <a:solidFill>
                    <a:srgbClr val="231F20"/>
                  </a:solidFill>
                  <a:latin typeface="Calibri"/>
                  <a:cs typeface="Calibri"/>
                </a:rPr>
                <a:t>is </a:t>
              </a:r>
              <a:r>
                <a:rPr sz="700" spc="-4" dirty="0">
                  <a:solidFill>
                    <a:srgbClr val="231F20"/>
                  </a:solidFill>
                  <a:latin typeface="Calibri"/>
                  <a:cs typeface="Calibri"/>
                </a:rPr>
                <a:t>the gateway to </a:t>
              </a:r>
              <a:r>
                <a:rPr sz="700" spc="4" dirty="0">
                  <a:solidFill>
                    <a:srgbClr val="231F20"/>
                  </a:solidFill>
                  <a:latin typeface="Calibri"/>
                  <a:cs typeface="Calibri"/>
                </a:rPr>
                <a:t>up-to-  </a:t>
              </a:r>
              <a:r>
                <a:rPr sz="700" spc="-4" dirty="0">
                  <a:solidFill>
                    <a:srgbClr val="231F20"/>
                  </a:solidFill>
                  <a:latin typeface="Calibri"/>
                  <a:cs typeface="Calibri"/>
                </a:rPr>
                <a:t>date information </a:t>
              </a:r>
              <a:r>
                <a:rPr sz="700" dirty="0">
                  <a:solidFill>
                    <a:srgbClr val="231F20"/>
                  </a:solidFill>
                  <a:latin typeface="Calibri"/>
                  <a:cs typeface="Calibri"/>
                </a:rPr>
                <a:t>about </a:t>
              </a:r>
              <a:r>
                <a:rPr sz="700" spc="-11" dirty="0">
                  <a:solidFill>
                    <a:srgbClr val="231F20"/>
                  </a:solidFill>
                  <a:latin typeface="Calibri"/>
                  <a:cs typeface="Calibri"/>
                </a:rPr>
                <a:t>TxDOT </a:t>
              </a:r>
              <a:r>
                <a:rPr sz="700" spc="-4" dirty="0">
                  <a:solidFill>
                    <a:srgbClr val="231F20"/>
                  </a:solidFill>
                  <a:latin typeface="Calibri"/>
                  <a:cs typeface="Calibri"/>
                </a:rPr>
                <a:t>highway  improvement </a:t>
              </a:r>
              <a:r>
                <a:rPr sz="700" dirty="0">
                  <a:solidFill>
                    <a:srgbClr val="231F20"/>
                  </a:solidFill>
                  <a:latin typeface="Calibri"/>
                  <a:cs typeface="Calibri"/>
                </a:rPr>
                <a:t>projects, providing</a:t>
              </a:r>
              <a:endParaRPr lang="en-US" sz="700" dirty="0">
                <a:latin typeface="Calibri"/>
                <a:cs typeface="Calibri"/>
              </a:endParaRPr>
            </a:p>
            <a:p>
              <a:pPr marL="9525" marR="544354"/>
              <a:r>
                <a:rPr lang="en-US" sz="700" spc="-4" dirty="0">
                  <a:solidFill>
                    <a:srgbClr val="231F20"/>
                  </a:solidFill>
                  <a:latin typeface="Calibri"/>
                  <a:cs typeface="Calibri"/>
                </a:rPr>
                <a:t>24/7-access to the  </a:t>
              </a:r>
              <a:r>
                <a:rPr lang="en-US" sz="700" dirty="0">
                  <a:solidFill>
                    <a:srgbClr val="231F20"/>
                  </a:solidFill>
                  <a:latin typeface="Calibri"/>
                  <a:cs typeface="Calibri"/>
                </a:rPr>
                <a:t>public,  </a:t>
              </a:r>
              <a:r>
                <a:rPr lang="en-US" sz="700" spc="-4" dirty="0">
                  <a:solidFill>
                    <a:srgbClr val="231F20"/>
                  </a:solidFill>
                  <a:latin typeface="Calibri"/>
                  <a:cs typeface="Calibri"/>
                </a:rPr>
                <a:t>employees, and </a:t>
              </a:r>
              <a:r>
                <a:rPr lang="en-US" sz="700" dirty="0">
                  <a:solidFill>
                    <a:srgbClr val="231F20"/>
                  </a:solidFill>
                  <a:latin typeface="Calibri"/>
                  <a:cs typeface="Calibri"/>
                </a:rPr>
                <a:t>elected  </a:t>
              </a:r>
              <a:r>
                <a:rPr lang="en-US" sz="700" spc="-4" dirty="0">
                  <a:solidFill>
                    <a:srgbClr val="231F20"/>
                  </a:solidFill>
                  <a:latin typeface="Calibri"/>
                  <a:cs typeface="Calibri"/>
                </a:rPr>
                <a:t>officials.</a:t>
              </a:r>
              <a:endParaRPr lang="en-US" sz="700" dirty="0">
                <a:latin typeface="Calibri"/>
                <a:cs typeface="Calibri"/>
              </a:endParaRPr>
            </a:p>
          </p:txBody>
        </p:sp>
        <p:sp>
          <p:nvSpPr>
            <p:cNvPr id="9" name="object 14">
              <a:extLst>
                <a:ext uri="{FF2B5EF4-FFF2-40B4-BE49-F238E27FC236}">
                  <a16:creationId xmlns:a16="http://schemas.microsoft.com/office/drawing/2014/main" id="{2081538A-0D65-4F26-8E27-57D96DCD297A}"/>
                </a:ext>
              </a:extLst>
            </p:cNvPr>
            <p:cNvSpPr/>
            <p:nvPr/>
          </p:nvSpPr>
          <p:spPr>
            <a:xfrm>
              <a:off x="3589406" y="594972"/>
              <a:ext cx="1028700" cy="668655"/>
            </a:xfrm>
            <a:prstGeom prst="rect">
              <a:avLst/>
            </a:prstGeom>
            <a:blipFill>
              <a:blip r:embed="rId3" cstate="print"/>
              <a:stretch>
                <a:fillRect/>
              </a:stretch>
            </a:blipFill>
          </p:spPr>
          <p:txBody>
            <a:bodyPr wrap="square" lIns="0" tIns="0" rIns="0" bIns="0" rtlCol="0"/>
            <a:lstStyle/>
            <a:p>
              <a:endParaRPr sz="1350" dirty="0">
                <a:latin typeface="Franklin Gothic Book" panose="020B0503020102020204" pitchFamily="34" charset="0"/>
              </a:endParaRPr>
            </a:p>
          </p:txBody>
        </p:sp>
        <p:grpSp>
          <p:nvGrpSpPr>
            <p:cNvPr id="10" name="object 15">
              <a:extLst>
                <a:ext uri="{FF2B5EF4-FFF2-40B4-BE49-F238E27FC236}">
                  <a16:creationId xmlns:a16="http://schemas.microsoft.com/office/drawing/2014/main" id="{6D7D6993-154D-4BF8-9BEA-1AA8A751480D}"/>
                </a:ext>
              </a:extLst>
            </p:cNvPr>
            <p:cNvGrpSpPr/>
            <p:nvPr/>
          </p:nvGrpSpPr>
          <p:grpSpPr>
            <a:xfrm>
              <a:off x="5784467" y="569967"/>
              <a:ext cx="2465956" cy="3518655"/>
              <a:chOff x="4135322" y="981176"/>
              <a:chExt cx="3287941" cy="4691537"/>
            </a:xfrm>
          </p:grpSpPr>
          <p:sp>
            <p:nvSpPr>
              <p:cNvPr id="11" name="object 16">
                <a:extLst>
                  <a:ext uri="{FF2B5EF4-FFF2-40B4-BE49-F238E27FC236}">
                    <a16:creationId xmlns:a16="http://schemas.microsoft.com/office/drawing/2014/main" id="{68259B31-69CD-4F20-BFDE-7792A4C89B42}"/>
                  </a:ext>
                </a:extLst>
              </p:cNvPr>
              <p:cNvSpPr/>
              <p:nvPr/>
            </p:nvSpPr>
            <p:spPr>
              <a:xfrm>
                <a:off x="5492089" y="2232010"/>
                <a:ext cx="1931174" cy="1463459"/>
              </a:xfrm>
              <a:prstGeom prst="rect">
                <a:avLst/>
              </a:prstGeom>
              <a:blipFill>
                <a:blip r:embed="rId4" cstate="print"/>
                <a:stretch>
                  <a:fillRect/>
                </a:stretch>
              </a:blipFill>
            </p:spPr>
            <p:txBody>
              <a:bodyPr wrap="square" lIns="0" tIns="0" rIns="0" bIns="0" rtlCol="0"/>
              <a:lstStyle/>
              <a:p>
                <a:endParaRPr sz="1350" dirty="0">
                  <a:latin typeface="Franklin Gothic Book" panose="020B0503020102020204" pitchFamily="34" charset="0"/>
                </a:endParaRPr>
              </a:p>
            </p:txBody>
          </p:sp>
          <p:sp>
            <p:nvSpPr>
              <p:cNvPr id="12" name="object 17">
                <a:extLst>
                  <a:ext uri="{FF2B5EF4-FFF2-40B4-BE49-F238E27FC236}">
                    <a16:creationId xmlns:a16="http://schemas.microsoft.com/office/drawing/2014/main" id="{726CA1BE-3B45-4FB2-AF5A-FC3C1D08606D}"/>
                  </a:ext>
                </a:extLst>
              </p:cNvPr>
              <p:cNvSpPr/>
              <p:nvPr/>
            </p:nvSpPr>
            <p:spPr>
              <a:xfrm>
                <a:off x="6103937" y="3715892"/>
                <a:ext cx="153670" cy="710565"/>
              </a:xfrm>
              <a:custGeom>
                <a:avLst/>
                <a:gdLst/>
                <a:ahLst/>
                <a:cxnLst/>
                <a:rect l="l" t="t" r="r" b="b"/>
                <a:pathLst>
                  <a:path w="153670" h="710564">
                    <a:moveTo>
                      <a:pt x="19202" y="153619"/>
                    </a:moveTo>
                    <a:lnTo>
                      <a:pt x="0" y="153619"/>
                    </a:lnTo>
                    <a:lnTo>
                      <a:pt x="0" y="172821"/>
                    </a:lnTo>
                    <a:lnTo>
                      <a:pt x="19202" y="172821"/>
                    </a:lnTo>
                    <a:lnTo>
                      <a:pt x="19202" y="153619"/>
                    </a:lnTo>
                    <a:close/>
                  </a:path>
                  <a:path w="153670" h="710564">
                    <a:moveTo>
                      <a:pt x="38404" y="460870"/>
                    </a:moveTo>
                    <a:lnTo>
                      <a:pt x="19202" y="460870"/>
                    </a:lnTo>
                    <a:lnTo>
                      <a:pt x="0" y="460870"/>
                    </a:lnTo>
                    <a:lnTo>
                      <a:pt x="0" y="556882"/>
                    </a:lnTo>
                    <a:lnTo>
                      <a:pt x="19202" y="556882"/>
                    </a:lnTo>
                    <a:lnTo>
                      <a:pt x="19202" y="480072"/>
                    </a:lnTo>
                    <a:lnTo>
                      <a:pt x="38404" y="480072"/>
                    </a:lnTo>
                    <a:lnTo>
                      <a:pt x="38404" y="460870"/>
                    </a:lnTo>
                    <a:close/>
                  </a:path>
                  <a:path w="153670" h="710564">
                    <a:moveTo>
                      <a:pt x="38404" y="422465"/>
                    </a:moveTo>
                    <a:lnTo>
                      <a:pt x="19202" y="422465"/>
                    </a:lnTo>
                    <a:lnTo>
                      <a:pt x="19202" y="441667"/>
                    </a:lnTo>
                    <a:lnTo>
                      <a:pt x="38404" y="441667"/>
                    </a:lnTo>
                    <a:lnTo>
                      <a:pt x="38404" y="422465"/>
                    </a:lnTo>
                    <a:close/>
                  </a:path>
                  <a:path w="153670" h="710564">
                    <a:moveTo>
                      <a:pt x="96012" y="614489"/>
                    </a:moveTo>
                    <a:lnTo>
                      <a:pt x="76809" y="614489"/>
                    </a:lnTo>
                    <a:lnTo>
                      <a:pt x="57607" y="614489"/>
                    </a:lnTo>
                    <a:lnTo>
                      <a:pt x="38404" y="614489"/>
                    </a:lnTo>
                    <a:lnTo>
                      <a:pt x="38404" y="672096"/>
                    </a:lnTo>
                    <a:lnTo>
                      <a:pt x="57607" y="672096"/>
                    </a:lnTo>
                    <a:lnTo>
                      <a:pt x="76809" y="672096"/>
                    </a:lnTo>
                    <a:lnTo>
                      <a:pt x="96012" y="672096"/>
                    </a:lnTo>
                    <a:lnTo>
                      <a:pt x="96012" y="614489"/>
                    </a:lnTo>
                    <a:close/>
                  </a:path>
                  <a:path w="153670" h="710564">
                    <a:moveTo>
                      <a:pt x="96012" y="38404"/>
                    </a:moveTo>
                    <a:lnTo>
                      <a:pt x="76809" y="38404"/>
                    </a:lnTo>
                    <a:lnTo>
                      <a:pt x="57607" y="38404"/>
                    </a:lnTo>
                    <a:lnTo>
                      <a:pt x="38404" y="38404"/>
                    </a:lnTo>
                    <a:lnTo>
                      <a:pt x="38404" y="96012"/>
                    </a:lnTo>
                    <a:lnTo>
                      <a:pt x="57607" y="96012"/>
                    </a:lnTo>
                    <a:lnTo>
                      <a:pt x="76809" y="96012"/>
                    </a:lnTo>
                    <a:lnTo>
                      <a:pt x="96012" y="96012"/>
                    </a:lnTo>
                    <a:lnTo>
                      <a:pt x="96012" y="38404"/>
                    </a:lnTo>
                    <a:close/>
                  </a:path>
                  <a:path w="153670" h="710564">
                    <a:moveTo>
                      <a:pt x="134416" y="576084"/>
                    </a:moveTo>
                    <a:lnTo>
                      <a:pt x="115214" y="576084"/>
                    </a:lnTo>
                    <a:lnTo>
                      <a:pt x="115214" y="595287"/>
                    </a:lnTo>
                    <a:lnTo>
                      <a:pt x="115214" y="691299"/>
                    </a:lnTo>
                    <a:lnTo>
                      <a:pt x="19202" y="691299"/>
                    </a:lnTo>
                    <a:lnTo>
                      <a:pt x="19202" y="595287"/>
                    </a:lnTo>
                    <a:lnTo>
                      <a:pt x="115214" y="595287"/>
                    </a:lnTo>
                    <a:lnTo>
                      <a:pt x="115214" y="576084"/>
                    </a:lnTo>
                    <a:lnTo>
                      <a:pt x="0" y="576084"/>
                    </a:lnTo>
                    <a:lnTo>
                      <a:pt x="0" y="710501"/>
                    </a:lnTo>
                    <a:lnTo>
                      <a:pt x="134416" y="710501"/>
                    </a:lnTo>
                    <a:lnTo>
                      <a:pt x="134416" y="576084"/>
                    </a:lnTo>
                    <a:close/>
                  </a:path>
                  <a:path w="153670" h="710564">
                    <a:moveTo>
                      <a:pt x="134416" y="537679"/>
                    </a:moveTo>
                    <a:lnTo>
                      <a:pt x="115214" y="537679"/>
                    </a:lnTo>
                    <a:lnTo>
                      <a:pt x="115214" y="518477"/>
                    </a:lnTo>
                    <a:lnTo>
                      <a:pt x="96012" y="518477"/>
                    </a:lnTo>
                    <a:lnTo>
                      <a:pt x="96012" y="556882"/>
                    </a:lnTo>
                    <a:lnTo>
                      <a:pt x="115214" y="556882"/>
                    </a:lnTo>
                    <a:lnTo>
                      <a:pt x="134416" y="556882"/>
                    </a:lnTo>
                    <a:lnTo>
                      <a:pt x="134416" y="537679"/>
                    </a:lnTo>
                    <a:close/>
                  </a:path>
                  <a:path w="153670" h="710564">
                    <a:moveTo>
                      <a:pt x="134416" y="499275"/>
                    </a:moveTo>
                    <a:lnTo>
                      <a:pt x="115214" y="499275"/>
                    </a:lnTo>
                    <a:lnTo>
                      <a:pt x="115214" y="518477"/>
                    </a:lnTo>
                    <a:lnTo>
                      <a:pt x="134416" y="518477"/>
                    </a:lnTo>
                    <a:lnTo>
                      <a:pt x="134416" y="499275"/>
                    </a:lnTo>
                    <a:close/>
                  </a:path>
                  <a:path w="153670" h="710564">
                    <a:moveTo>
                      <a:pt x="134416" y="460870"/>
                    </a:moveTo>
                    <a:lnTo>
                      <a:pt x="115214" y="460870"/>
                    </a:lnTo>
                    <a:lnTo>
                      <a:pt x="115214" y="441667"/>
                    </a:lnTo>
                    <a:lnTo>
                      <a:pt x="96012" y="441667"/>
                    </a:lnTo>
                    <a:lnTo>
                      <a:pt x="96012" y="403263"/>
                    </a:lnTo>
                    <a:lnTo>
                      <a:pt x="76809" y="403263"/>
                    </a:lnTo>
                    <a:lnTo>
                      <a:pt x="76809" y="384060"/>
                    </a:lnTo>
                    <a:lnTo>
                      <a:pt x="57607" y="384060"/>
                    </a:lnTo>
                    <a:lnTo>
                      <a:pt x="57607" y="364858"/>
                    </a:lnTo>
                    <a:lnTo>
                      <a:pt x="76809" y="364858"/>
                    </a:lnTo>
                    <a:lnTo>
                      <a:pt x="76809" y="345655"/>
                    </a:lnTo>
                    <a:lnTo>
                      <a:pt x="57607" y="345655"/>
                    </a:lnTo>
                    <a:lnTo>
                      <a:pt x="38404" y="345655"/>
                    </a:lnTo>
                    <a:lnTo>
                      <a:pt x="38404" y="384060"/>
                    </a:lnTo>
                    <a:lnTo>
                      <a:pt x="19202" y="384060"/>
                    </a:lnTo>
                    <a:lnTo>
                      <a:pt x="19202" y="345655"/>
                    </a:lnTo>
                    <a:lnTo>
                      <a:pt x="0" y="345655"/>
                    </a:lnTo>
                    <a:lnTo>
                      <a:pt x="0" y="422465"/>
                    </a:lnTo>
                    <a:lnTo>
                      <a:pt x="19202" y="422465"/>
                    </a:lnTo>
                    <a:lnTo>
                      <a:pt x="19202" y="403263"/>
                    </a:lnTo>
                    <a:lnTo>
                      <a:pt x="38404" y="403263"/>
                    </a:lnTo>
                    <a:lnTo>
                      <a:pt x="38404" y="422465"/>
                    </a:lnTo>
                    <a:lnTo>
                      <a:pt x="57607" y="422465"/>
                    </a:lnTo>
                    <a:lnTo>
                      <a:pt x="57607" y="441667"/>
                    </a:lnTo>
                    <a:lnTo>
                      <a:pt x="76809" y="441667"/>
                    </a:lnTo>
                    <a:lnTo>
                      <a:pt x="76809" y="460870"/>
                    </a:lnTo>
                    <a:lnTo>
                      <a:pt x="57607" y="460870"/>
                    </a:lnTo>
                    <a:lnTo>
                      <a:pt x="57607" y="499275"/>
                    </a:lnTo>
                    <a:lnTo>
                      <a:pt x="38404" y="499275"/>
                    </a:lnTo>
                    <a:lnTo>
                      <a:pt x="38404" y="556882"/>
                    </a:lnTo>
                    <a:lnTo>
                      <a:pt x="57607" y="556882"/>
                    </a:lnTo>
                    <a:lnTo>
                      <a:pt x="57607" y="537679"/>
                    </a:lnTo>
                    <a:lnTo>
                      <a:pt x="76809" y="537679"/>
                    </a:lnTo>
                    <a:lnTo>
                      <a:pt x="76809" y="518477"/>
                    </a:lnTo>
                    <a:lnTo>
                      <a:pt x="96012" y="518477"/>
                    </a:lnTo>
                    <a:lnTo>
                      <a:pt x="96012" y="499275"/>
                    </a:lnTo>
                    <a:lnTo>
                      <a:pt x="76809" y="499275"/>
                    </a:lnTo>
                    <a:lnTo>
                      <a:pt x="76809" y="480072"/>
                    </a:lnTo>
                    <a:lnTo>
                      <a:pt x="96012" y="480072"/>
                    </a:lnTo>
                    <a:lnTo>
                      <a:pt x="115214" y="480072"/>
                    </a:lnTo>
                    <a:lnTo>
                      <a:pt x="134416" y="480072"/>
                    </a:lnTo>
                    <a:lnTo>
                      <a:pt x="134416" y="460870"/>
                    </a:lnTo>
                    <a:close/>
                  </a:path>
                  <a:path w="153670" h="710564">
                    <a:moveTo>
                      <a:pt x="134416" y="422465"/>
                    </a:moveTo>
                    <a:lnTo>
                      <a:pt x="115214" y="422465"/>
                    </a:lnTo>
                    <a:lnTo>
                      <a:pt x="115214" y="441667"/>
                    </a:lnTo>
                    <a:lnTo>
                      <a:pt x="134416" y="441667"/>
                    </a:lnTo>
                    <a:lnTo>
                      <a:pt x="134416" y="422465"/>
                    </a:lnTo>
                    <a:close/>
                  </a:path>
                  <a:path w="153670" h="710564">
                    <a:moveTo>
                      <a:pt x="134416" y="345655"/>
                    </a:moveTo>
                    <a:lnTo>
                      <a:pt x="115214" y="345655"/>
                    </a:lnTo>
                    <a:lnTo>
                      <a:pt x="115214" y="326453"/>
                    </a:lnTo>
                    <a:lnTo>
                      <a:pt x="96012" y="326453"/>
                    </a:lnTo>
                    <a:lnTo>
                      <a:pt x="96012" y="364858"/>
                    </a:lnTo>
                    <a:lnTo>
                      <a:pt x="76809" y="364858"/>
                    </a:lnTo>
                    <a:lnTo>
                      <a:pt x="76809" y="384060"/>
                    </a:lnTo>
                    <a:lnTo>
                      <a:pt x="96012" y="384060"/>
                    </a:lnTo>
                    <a:lnTo>
                      <a:pt x="96012" y="403263"/>
                    </a:lnTo>
                    <a:lnTo>
                      <a:pt x="115214" y="403263"/>
                    </a:lnTo>
                    <a:lnTo>
                      <a:pt x="134416" y="403263"/>
                    </a:lnTo>
                    <a:lnTo>
                      <a:pt x="134416" y="384060"/>
                    </a:lnTo>
                    <a:lnTo>
                      <a:pt x="115214" y="384060"/>
                    </a:lnTo>
                    <a:lnTo>
                      <a:pt x="115214" y="364858"/>
                    </a:lnTo>
                    <a:lnTo>
                      <a:pt x="134416" y="364858"/>
                    </a:lnTo>
                    <a:lnTo>
                      <a:pt x="134416" y="345655"/>
                    </a:lnTo>
                    <a:close/>
                  </a:path>
                  <a:path w="153670" h="710564">
                    <a:moveTo>
                      <a:pt x="134416" y="307251"/>
                    </a:moveTo>
                    <a:lnTo>
                      <a:pt x="115214" y="307251"/>
                    </a:lnTo>
                    <a:lnTo>
                      <a:pt x="115214" y="326453"/>
                    </a:lnTo>
                    <a:lnTo>
                      <a:pt x="134416" y="326453"/>
                    </a:lnTo>
                    <a:lnTo>
                      <a:pt x="134416" y="307251"/>
                    </a:lnTo>
                    <a:close/>
                  </a:path>
                  <a:path w="153670" h="710564">
                    <a:moveTo>
                      <a:pt x="134416" y="192024"/>
                    </a:moveTo>
                    <a:lnTo>
                      <a:pt x="115214" y="192024"/>
                    </a:lnTo>
                    <a:lnTo>
                      <a:pt x="115214" y="211226"/>
                    </a:lnTo>
                    <a:lnTo>
                      <a:pt x="134416" y="211226"/>
                    </a:lnTo>
                    <a:lnTo>
                      <a:pt x="134416" y="192024"/>
                    </a:lnTo>
                    <a:close/>
                  </a:path>
                  <a:path w="153670" h="710564">
                    <a:moveTo>
                      <a:pt x="134416" y="153619"/>
                    </a:moveTo>
                    <a:lnTo>
                      <a:pt x="134416" y="153619"/>
                    </a:lnTo>
                    <a:lnTo>
                      <a:pt x="38404" y="153619"/>
                    </a:lnTo>
                    <a:lnTo>
                      <a:pt x="38404" y="192024"/>
                    </a:lnTo>
                    <a:lnTo>
                      <a:pt x="57607" y="192024"/>
                    </a:lnTo>
                    <a:lnTo>
                      <a:pt x="57607" y="211226"/>
                    </a:lnTo>
                    <a:lnTo>
                      <a:pt x="38404" y="211226"/>
                    </a:lnTo>
                    <a:lnTo>
                      <a:pt x="19202" y="211226"/>
                    </a:lnTo>
                    <a:lnTo>
                      <a:pt x="19202" y="192024"/>
                    </a:lnTo>
                    <a:lnTo>
                      <a:pt x="0" y="192024"/>
                    </a:lnTo>
                    <a:lnTo>
                      <a:pt x="0" y="249631"/>
                    </a:lnTo>
                    <a:lnTo>
                      <a:pt x="19202" y="249631"/>
                    </a:lnTo>
                    <a:lnTo>
                      <a:pt x="19202" y="230428"/>
                    </a:lnTo>
                    <a:lnTo>
                      <a:pt x="38404" y="230428"/>
                    </a:lnTo>
                    <a:lnTo>
                      <a:pt x="38404" y="268846"/>
                    </a:lnTo>
                    <a:lnTo>
                      <a:pt x="19202" y="268846"/>
                    </a:lnTo>
                    <a:lnTo>
                      <a:pt x="19202" y="307251"/>
                    </a:lnTo>
                    <a:lnTo>
                      <a:pt x="38404" y="307251"/>
                    </a:lnTo>
                    <a:lnTo>
                      <a:pt x="38404" y="288036"/>
                    </a:lnTo>
                    <a:lnTo>
                      <a:pt x="57607" y="288036"/>
                    </a:lnTo>
                    <a:lnTo>
                      <a:pt x="57607" y="326453"/>
                    </a:lnTo>
                    <a:lnTo>
                      <a:pt x="76809" y="326453"/>
                    </a:lnTo>
                    <a:lnTo>
                      <a:pt x="76809" y="288036"/>
                    </a:lnTo>
                    <a:lnTo>
                      <a:pt x="96012" y="288036"/>
                    </a:lnTo>
                    <a:lnTo>
                      <a:pt x="115214" y="288048"/>
                    </a:lnTo>
                    <a:lnTo>
                      <a:pt x="134416" y="288048"/>
                    </a:lnTo>
                    <a:lnTo>
                      <a:pt x="134416" y="268846"/>
                    </a:lnTo>
                    <a:lnTo>
                      <a:pt x="115214" y="268846"/>
                    </a:lnTo>
                    <a:lnTo>
                      <a:pt x="96012" y="268846"/>
                    </a:lnTo>
                    <a:lnTo>
                      <a:pt x="96012" y="249631"/>
                    </a:lnTo>
                    <a:lnTo>
                      <a:pt x="115214" y="249631"/>
                    </a:lnTo>
                    <a:lnTo>
                      <a:pt x="134416" y="249631"/>
                    </a:lnTo>
                    <a:lnTo>
                      <a:pt x="134416" y="230428"/>
                    </a:lnTo>
                    <a:lnTo>
                      <a:pt x="115214" y="230428"/>
                    </a:lnTo>
                    <a:lnTo>
                      <a:pt x="115214" y="211226"/>
                    </a:lnTo>
                    <a:lnTo>
                      <a:pt x="96012" y="211226"/>
                    </a:lnTo>
                    <a:lnTo>
                      <a:pt x="76809" y="211226"/>
                    </a:lnTo>
                    <a:lnTo>
                      <a:pt x="76809" y="230428"/>
                    </a:lnTo>
                    <a:lnTo>
                      <a:pt x="76809" y="268846"/>
                    </a:lnTo>
                    <a:lnTo>
                      <a:pt x="57607" y="268846"/>
                    </a:lnTo>
                    <a:lnTo>
                      <a:pt x="57607" y="230428"/>
                    </a:lnTo>
                    <a:lnTo>
                      <a:pt x="76809" y="230428"/>
                    </a:lnTo>
                    <a:lnTo>
                      <a:pt x="76809" y="211226"/>
                    </a:lnTo>
                    <a:lnTo>
                      <a:pt x="76809" y="172821"/>
                    </a:lnTo>
                    <a:lnTo>
                      <a:pt x="96012" y="172821"/>
                    </a:lnTo>
                    <a:lnTo>
                      <a:pt x="115214" y="172821"/>
                    </a:lnTo>
                    <a:lnTo>
                      <a:pt x="134416" y="172821"/>
                    </a:lnTo>
                    <a:lnTo>
                      <a:pt x="134416" y="153619"/>
                    </a:lnTo>
                    <a:close/>
                  </a:path>
                  <a:path w="153670" h="710564">
                    <a:moveTo>
                      <a:pt x="134416" y="0"/>
                    </a:moveTo>
                    <a:lnTo>
                      <a:pt x="115214" y="0"/>
                    </a:lnTo>
                    <a:lnTo>
                      <a:pt x="115214" y="19202"/>
                    </a:lnTo>
                    <a:lnTo>
                      <a:pt x="115214" y="115214"/>
                    </a:lnTo>
                    <a:lnTo>
                      <a:pt x="19202" y="115214"/>
                    </a:lnTo>
                    <a:lnTo>
                      <a:pt x="19202" y="19202"/>
                    </a:lnTo>
                    <a:lnTo>
                      <a:pt x="115214" y="19202"/>
                    </a:lnTo>
                    <a:lnTo>
                      <a:pt x="115214" y="0"/>
                    </a:lnTo>
                    <a:lnTo>
                      <a:pt x="0" y="0"/>
                    </a:lnTo>
                    <a:lnTo>
                      <a:pt x="0" y="134416"/>
                    </a:lnTo>
                    <a:lnTo>
                      <a:pt x="134416" y="134416"/>
                    </a:lnTo>
                    <a:lnTo>
                      <a:pt x="134416" y="0"/>
                    </a:lnTo>
                    <a:close/>
                  </a:path>
                  <a:path w="153670" h="710564">
                    <a:moveTo>
                      <a:pt x="153619" y="211226"/>
                    </a:moveTo>
                    <a:lnTo>
                      <a:pt x="134416" y="211226"/>
                    </a:lnTo>
                    <a:lnTo>
                      <a:pt x="134416" y="230428"/>
                    </a:lnTo>
                    <a:lnTo>
                      <a:pt x="153619" y="230428"/>
                    </a:lnTo>
                    <a:lnTo>
                      <a:pt x="153619" y="211226"/>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13" name="object 18">
                <a:extLst>
                  <a:ext uri="{FF2B5EF4-FFF2-40B4-BE49-F238E27FC236}">
                    <a16:creationId xmlns:a16="http://schemas.microsoft.com/office/drawing/2014/main" id="{8F34B819-2A88-45E4-B575-8D7672E2C840}"/>
                  </a:ext>
                </a:extLst>
              </p:cNvPr>
              <p:cNvSpPr/>
              <p:nvPr/>
            </p:nvSpPr>
            <p:spPr>
              <a:xfrm>
                <a:off x="6238354" y="3715892"/>
                <a:ext cx="173355" cy="710565"/>
              </a:xfrm>
              <a:custGeom>
                <a:avLst/>
                <a:gdLst/>
                <a:ahLst/>
                <a:cxnLst/>
                <a:rect l="l" t="t" r="r" b="b"/>
                <a:pathLst>
                  <a:path w="173354" h="710564">
                    <a:moveTo>
                      <a:pt x="19202" y="518477"/>
                    </a:moveTo>
                    <a:lnTo>
                      <a:pt x="0" y="518477"/>
                    </a:lnTo>
                    <a:lnTo>
                      <a:pt x="0" y="537679"/>
                    </a:lnTo>
                    <a:lnTo>
                      <a:pt x="19202" y="537679"/>
                    </a:lnTo>
                    <a:lnTo>
                      <a:pt x="19202" y="518477"/>
                    </a:lnTo>
                    <a:close/>
                  </a:path>
                  <a:path w="173354" h="710564">
                    <a:moveTo>
                      <a:pt x="19202" y="460870"/>
                    </a:moveTo>
                    <a:lnTo>
                      <a:pt x="0" y="460870"/>
                    </a:lnTo>
                    <a:lnTo>
                      <a:pt x="0" y="480072"/>
                    </a:lnTo>
                    <a:lnTo>
                      <a:pt x="19202" y="480072"/>
                    </a:lnTo>
                    <a:lnTo>
                      <a:pt x="19202" y="460870"/>
                    </a:lnTo>
                    <a:close/>
                  </a:path>
                  <a:path w="173354" h="710564">
                    <a:moveTo>
                      <a:pt x="19202" y="403263"/>
                    </a:moveTo>
                    <a:lnTo>
                      <a:pt x="0" y="403263"/>
                    </a:lnTo>
                    <a:lnTo>
                      <a:pt x="0" y="441667"/>
                    </a:lnTo>
                    <a:lnTo>
                      <a:pt x="19202" y="441667"/>
                    </a:lnTo>
                    <a:lnTo>
                      <a:pt x="19202" y="403263"/>
                    </a:lnTo>
                    <a:close/>
                  </a:path>
                  <a:path w="173354" h="710564">
                    <a:moveTo>
                      <a:pt x="19202" y="249631"/>
                    </a:moveTo>
                    <a:lnTo>
                      <a:pt x="0" y="249631"/>
                    </a:lnTo>
                    <a:lnTo>
                      <a:pt x="0" y="345643"/>
                    </a:lnTo>
                    <a:lnTo>
                      <a:pt x="19202" y="345643"/>
                    </a:lnTo>
                    <a:lnTo>
                      <a:pt x="19202" y="249631"/>
                    </a:lnTo>
                    <a:close/>
                  </a:path>
                  <a:path w="173354" h="710564">
                    <a:moveTo>
                      <a:pt x="19202" y="211226"/>
                    </a:moveTo>
                    <a:lnTo>
                      <a:pt x="0" y="211226"/>
                    </a:lnTo>
                    <a:lnTo>
                      <a:pt x="0" y="230428"/>
                    </a:lnTo>
                    <a:lnTo>
                      <a:pt x="19202" y="230428"/>
                    </a:lnTo>
                    <a:lnTo>
                      <a:pt x="19202" y="211226"/>
                    </a:lnTo>
                    <a:close/>
                  </a:path>
                  <a:path w="173354" h="710564">
                    <a:moveTo>
                      <a:pt x="38417" y="556882"/>
                    </a:moveTo>
                    <a:lnTo>
                      <a:pt x="19215" y="556882"/>
                    </a:lnTo>
                    <a:lnTo>
                      <a:pt x="19215" y="576084"/>
                    </a:lnTo>
                    <a:lnTo>
                      <a:pt x="38417" y="576084"/>
                    </a:lnTo>
                    <a:lnTo>
                      <a:pt x="38417" y="556882"/>
                    </a:lnTo>
                    <a:close/>
                  </a:path>
                  <a:path w="173354" h="710564">
                    <a:moveTo>
                      <a:pt x="38417" y="211226"/>
                    </a:moveTo>
                    <a:lnTo>
                      <a:pt x="19215" y="211226"/>
                    </a:lnTo>
                    <a:lnTo>
                      <a:pt x="19215" y="249631"/>
                    </a:lnTo>
                    <a:lnTo>
                      <a:pt x="38417" y="249631"/>
                    </a:lnTo>
                    <a:lnTo>
                      <a:pt x="38417" y="211226"/>
                    </a:lnTo>
                    <a:close/>
                  </a:path>
                  <a:path w="173354" h="710564">
                    <a:moveTo>
                      <a:pt x="76822" y="691299"/>
                    </a:moveTo>
                    <a:lnTo>
                      <a:pt x="57619" y="691299"/>
                    </a:lnTo>
                    <a:lnTo>
                      <a:pt x="38417" y="691299"/>
                    </a:lnTo>
                    <a:lnTo>
                      <a:pt x="19215" y="691299"/>
                    </a:lnTo>
                    <a:lnTo>
                      <a:pt x="19215" y="710501"/>
                    </a:lnTo>
                    <a:lnTo>
                      <a:pt x="38417" y="710501"/>
                    </a:lnTo>
                    <a:lnTo>
                      <a:pt x="57619" y="710501"/>
                    </a:lnTo>
                    <a:lnTo>
                      <a:pt x="76822" y="710501"/>
                    </a:lnTo>
                    <a:lnTo>
                      <a:pt x="76822" y="691299"/>
                    </a:lnTo>
                    <a:close/>
                  </a:path>
                  <a:path w="173354" h="710564">
                    <a:moveTo>
                      <a:pt x="76822" y="345655"/>
                    </a:moveTo>
                    <a:lnTo>
                      <a:pt x="57619" y="345655"/>
                    </a:lnTo>
                    <a:lnTo>
                      <a:pt x="57619" y="364858"/>
                    </a:lnTo>
                    <a:lnTo>
                      <a:pt x="76822" y="364858"/>
                    </a:lnTo>
                    <a:lnTo>
                      <a:pt x="76822" y="345655"/>
                    </a:lnTo>
                    <a:close/>
                  </a:path>
                  <a:path w="173354" h="710564">
                    <a:moveTo>
                      <a:pt x="76822" y="192024"/>
                    </a:moveTo>
                    <a:lnTo>
                      <a:pt x="57619" y="192024"/>
                    </a:lnTo>
                    <a:lnTo>
                      <a:pt x="38417" y="192024"/>
                    </a:lnTo>
                    <a:lnTo>
                      <a:pt x="38417" y="211226"/>
                    </a:lnTo>
                    <a:lnTo>
                      <a:pt x="57619" y="211226"/>
                    </a:lnTo>
                    <a:lnTo>
                      <a:pt x="76822" y="211226"/>
                    </a:lnTo>
                    <a:lnTo>
                      <a:pt x="76822" y="192024"/>
                    </a:lnTo>
                    <a:close/>
                  </a:path>
                  <a:path w="173354" h="710564">
                    <a:moveTo>
                      <a:pt x="76822" y="115214"/>
                    </a:moveTo>
                    <a:lnTo>
                      <a:pt x="57619" y="115214"/>
                    </a:lnTo>
                    <a:lnTo>
                      <a:pt x="57619" y="153619"/>
                    </a:lnTo>
                    <a:lnTo>
                      <a:pt x="38417" y="153619"/>
                    </a:lnTo>
                    <a:lnTo>
                      <a:pt x="38417" y="172821"/>
                    </a:lnTo>
                    <a:lnTo>
                      <a:pt x="57619" y="172821"/>
                    </a:lnTo>
                    <a:lnTo>
                      <a:pt x="76822" y="172821"/>
                    </a:lnTo>
                    <a:lnTo>
                      <a:pt x="76822" y="115214"/>
                    </a:lnTo>
                    <a:close/>
                  </a:path>
                  <a:path w="173354" h="710564">
                    <a:moveTo>
                      <a:pt x="96024" y="307251"/>
                    </a:moveTo>
                    <a:lnTo>
                      <a:pt x="76822" y="307251"/>
                    </a:lnTo>
                    <a:lnTo>
                      <a:pt x="76822" y="268846"/>
                    </a:lnTo>
                    <a:lnTo>
                      <a:pt x="57619" y="268846"/>
                    </a:lnTo>
                    <a:lnTo>
                      <a:pt x="38417" y="268846"/>
                    </a:lnTo>
                    <a:lnTo>
                      <a:pt x="38417" y="288048"/>
                    </a:lnTo>
                    <a:lnTo>
                      <a:pt x="57619" y="288048"/>
                    </a:lnTo>
                    <a:lnTo>
                      <a:pt x="57619" y="307251"/>
                    </a:lnTo>
                    <a:lnTo>
                      <a:pt x="38417" y="307251"/>
                    </a:lnTo>
                    <a:lnTo>
                      <a:pt x="38417" y="288048"/>
                    </a:lnTo>
                    <a:lnTo>
                      <a:pt x="19215" y="288048"/>
                    </a:lnTo>
                    <a:lnTo>
                      <a:pt x="19215" y="384060"/>
                    </a:lnTo>
                    <a:lnTo>
                      <a:pt x="38417" y="384060"/>
                    </a:lnTo>
                    <a:lnTo>
                      <a:pt x="38417" y="326453"/>
                    </a:lnTo>
                    <a:lnTo>
                      <a:pt x="57619" y="326453"/>
                    </a:lnTo>
                    <a:lnTo>
                      <a:pt x="76822" y="326453"/>
                    </a:lnTo>
                    <a:lnTo>
                      <a:pt x="96024" y="326453"/>
                    </a:lnTo>
                    <a:lnTo>
                      <a:pt x="96024" y="307251"/>
                    </a:lnTo>
                    <a:close/>
                  </a:path>
                  <a:path w="173354" h="710564">
                    <a:moveTo>
                      <a:pt x="96024" y="0"/>
                    </a:moveTo>
                    <a:lnTo>
                      <a:pt x="76822" y="0"/>
                    </a:lnTo>
                    <a:lnTo>
                      <a:pt x="76822" y="19202"/>
                    </a:lnTo>
                    <a:lnTo>
                      <a:pt x="96024" y="19202"/>
                    </a:lnTo>
                    <a:lnTo>
                      <a:pt x="96024" y="0"/>
                    </a:lnTo>
                    <a:close/>
                  </a:path>
                  <a:path w="173354" h="710564">
                    <a:moveTo>
                      <a:pt x="115227" y="576084"/>
                    </a:moveTo>
                    <a:lnTo>
                      <a:pt x="96024" y="576084"/>
                    </a:lnTo>
                    <a:lnTo>
                      <a:pt x="76822" y="576084"/>
                    </a:lnTo>
                    <a:lnTo>
                      <a:pt x="57619" y="576084"/>
                    </a:lnTo>
                    <a:lnTo>
                      <a:pt x="57619" y="595287"/>
                    </a:lnTo>
                    <a:lnTo>
                      <a:pt x="76822" y="595287"/>
                    </a:lnTo>
                    <a:lnTo>
                      <a:pt x="76822" y="614489"/>
                    </a:lnTo>
                    <a:lnTo>
                      <a:pt x="57619" y="614489"/>
                    </a:lnTo>
                    <a:lnTo>
                      <a:pt x="57619" y="652894"/>
                    </a:lnTo>
                    <a:lnTo>
                      <a:pt x="38417" y="652894"/>
                    </a:lnTo>
                    <a:lnTo>
                      <a:pt x="38417" y="614489"/>
                    </a:lnTo>
                    <a:lnTo>
                      <a:pt x="57619" y="614489"/>
                    </a:lnTo>
                    <a:lnTo>
                      <a:pt x="57619" y="595287"/>
                    </a:lnTo>
                    <a:lnTo>
                      <a:pt x="38417" y="595287"/>
                    </a:lnTo>
                    <a:lnTo>
                      <a:pt x="19215" y="595287"/>
                    </a:lnTo>
                    <a:lnTo>
                      <a:pt x="19215" y="672096"/>
                    </a:lnTo>
                    <a:lnTo>
                      <a:pt x="38417" y="672096"/>
                    </a:lnTo>
                    <a:lnTo>
                      <a:pt x="57619" y="672096"/>
                    </a:lnTo>
                    <a:lnTo>
                      <a:pt x="76822" y="672096"/>
                    </a:lnTo>
                    <a:lnTo>
                      <a:pt x="76822" y="652894"/>
                    </a:lnTo>
                    <a:lnTo>
                      <a:pt x="96024" y="652894"/>
                    </a:lnTo>
                    <a:lnTo>
                      <a:pt x="96024" y="595287"/>
                    </a:lnTo>
                    <a:lnTo>
                      <a:pt x="115227" y="595287"/>
                    </a:lnTo>
                    <a:lnTo>
                      <a:pt x="115227" y="576084"/>
                    </a:lnTo>
                    <a:close/>
                  </a:path>
                  <a:path w="173354" h="710564">
                    <a:moveTo>
                      <a:pt x="115227" y="537679"/>
                    </a:moveTo>
                    <a:lnTo>
                      <a:pt x="96024" y="537679"/>
                    </a:lnTo>
                    <a:lnTo>
                      <a:pt x="76822" y="537679"/>
                    </a:lnTo>
                    <a:lnTo>
                      <a:pt x="76822" y="518477"/>
                    </a:lnTo>
                    <a:lnTo>
                      <a:pt x="96024" y="518477"/>
                    </a:lnTo>
                    <a:lnTo>
                      <a:pt x="96024" y="499275"/>
                    </a:lnTo>
                    <a:lnTo>
                      <a:pt x="76822" y="499275"/>
                    </a:lnTo>
                    <a:lnTo>
                      <a:pt x="57619" y="499275"/>
                    </a:lnTo>
                    <a:lnTo>
                      <a:pt x="57619" y="480072"/>
                    </a:lnTo>
                    <a:lnTo>
                      <a:pt x="38417" y="480072"/>
                    </a:lnTo>
                    <a:lnTo>
                      <a:pt x="38417" y="537679"/>
                    </a:lnTo>
                    <a:lnTo>
                      <a:pt x="57619" y="537679"/>
                    </a:lnTo>
                    <a:lnTo>
                      <a:pt x="57619" y="556882"/>
                    </a:lnTo>
                    <a:lnTo>
                      <a:pt x="76822" y="556882"/>
                    </a:lnTo>
                    <a:lnTo>
                      <a:pt x="96024" y="556882"/>
                    </a:lnTo>
                    <a:lnTo>
                      <a:pt x="115227" y="556882"/>
                    </a:lnTo>
                    <a:lnTo>
                      <a:pt x="115227" y="537679"/>
                    </a:lnTo>
                    <a:close/>
                  </a:path>
                  <a:path w="173354" h="710564">
                    <a:moveTo>
                      <a:pt x="115227" y="249631"/>
                    </a:moveTo>
                    <a:lnTo>
                      <a:pt x="96024" y="249631"/>
                    </a:lnTo>
                    <a:lnTo>
                      <a:pt x="96024" y="230428"/>
                    </a:lnTo>
                    <a:lnTo>
                      <a:pt x="76822" y="230428"/>
                    </a:lnTo>
                    <a:lnTo>
                      <a:pt x="76822" y="268833"/>
                    </a:lnTo>
                    <a:lnTo>
                      <a:pt x="96024" y="268833"/>
                    </a:lnTo>
                    <a:lnTo>
                      <a:pt x="96024" y="307238"/>
                    </a:lnTo>
                    <a:lnTo>
                      <a:pt x="115227" y="307238"/>
                    </a:lnTo>
                    <a:lnTo>
                      <a:pt x="115227" y="249631"/>
                    </a:lnTo>
                    <a:close/>
                  </a:path>
                  <a:path w="173354" h="710564">
                    <a:moveTo>
                      <a:pt x="134429" y="672096"/>
                    </a:moveTo>
                    <a:lnTo>
                      <a:pt x="115227" y="672096"/>
                    </a:lnTo>
                    <a:lnTo>
                      <a:pt x="115227" y="652894"/>
                    </a:lnTo>
                    <a:lnTo>
                      <a:pt x="96024" y="652894"/>
                    </a:lnTo>
                    <a:lnTo>
                      <a:pt x="96024" y="672096"/>
                    </a:lnTo>
                    <a:lnTo>
                      <a:pt x="76822" y="672096"/>
                    </a:lnTo>
                    <a:lnTo>
                      <a:pt x="76822" y="691299"/>
                    </a:lnTo>
                    <a:lnTo>
                      <a:pt x="96024" y="691299"/>
                    </a:lnTo>
                    <a:lnTo>
                      <a:pt x="115227" y="691299"/>
                    </a:lnTo>
                    <a:lnTo>
                      <a:pt x="134429" y="691299"/>
                    </a:lnTo>
                    <a:lnTo>
                      <a:pt x="134429" y="672096"/>
                    </a:lnTo>
                    <a:close/>
                  </a:path>
                  <a:path w="173354" h="710564">
                    <a:moveTo>
                      <a:pt x="134429" y="614489"/>
                    </a:moveTo>
                    <a:lnTo>
                      <a:pt x="115227" y="614489"/>
                    </a:lnTo>
                    <a:lnTo>
                      <a:pt x="115227" y="633691"/>
                    </a:lnTo>
                    <a:lnTo>
                      <a:pt x="134429" y="633691"/>
                    </a:lnTo>
                    <a:lnTo>
                      <a:pt x="134429" y="614489"/>
                    </a:lnTo>
                    <a:close/>
                  </a:path>
                  <a:path w="173354" h="710564">
                    <a:moveTo>
                      <a:pt x="134429" y="403263"/>
                    </a:moveTo>
                    <a:lnTo>
                      <a:pt x="115227" y="403263"/>
                    </a:lnTo>
                    <a:lnTo>
                      <a:pt x="96024" y="403263"/>
                    </a:lnTo>
                    <a:lnTo>
                      <a:pt x="76822" y="403263"/>
                    </a:lnTo>
                    <a:lnTo>
                      <a:pt x="76822" y="384060"/>
                    </a:lnTo>
                    <a:lnTo>
                      <a:pt x="57619" y="384060"/>
                    </a:lnTo>
                    <a:lnTo>
                      <a:pt x="57619" y="422465"/>
                    </a:lnTo>
                    <a:lnTo>
                      <a:pt x="38417" y="422465"/>
                    </a:lnTo>
                    <a:lnTo>
                      <a:pt x="38417" y="403263"/>
                    </a:lnTo>
                    <a:lnTo>
                      <a:pt x="19215" y="403263"/>
                    </a:lnTo>
                    <a:lnTo>
                      <a:pt x="19215" y="441667"/>
                    </a:lnTo>
                    <a:lnTo>
                      <a:pt x="38417" y="441667"/>
                    </a:lnTo>
                    <a:lnTo>
                      <a:pt x="38417" y="460870"/>
                    </a:lnTo>
                    <a:lnTo>
                      <a:pt x="57619" y="460870"/>
                    </a:lnTo>
                    <a:lnTo>
                      <a:pt x="57619" y="441667"/>
                    </a:lnTo>
                    <a:lnTo>
                      <a:pt x="76822" y="441667"/>
                    </a:lnTo>
                    <a:lnTo>
                      <a:pt x="76822" y="422465"/>
                    </a:lnTo>
                    <a:lnTo>
                      <a:pt x="96024" y="422465"/>
                    </a:lnTo>
                    <a:lnTo>
                      <a:pt x="115227" y="422465"/>
                    </a:lnTo>
                    <a:lnTo>
                      <a:pt x="134429" y="422465"/>
                    </a:lnTo>
                    <a:lnTo>
                      <a:pt x="134429" y="403263"/>
                    </a:lnTo>
                    <a:close/>
                  </a:path>
                  <a:path w="173354" h="710564">
                    <a:moveTo>
                      <a:pt x="134429" y="211226"/>
                    </a:moveTo>
                    <a:lnTo>
                      <a:pt x="115227" y="211226"/>
                    </a:lnTo>
                    <a:lnTo>
                      <a:pt x="115227" y="249631"/>
                    </a:lnTo>
                    <a:lnTo>
                      <a:pt x="134429" y="249631"/>
                    </a:lnTo>
                    <a:lnTo>
                      <a:pt x="134429" y="211226"/>
                    </a:lnTo>
                    <a:close/>
                  </a:path>
                  <a:path w="173354" h="710564">
                    <a:moveTo>
                      <a:pt x="134429" y="153619"/>
                    </a:moveTo>
                    <a:lnTo>
                      <a:pt x="115227" y="153619"/>
                    </a:lnTo>
                    <a:lnTo>
                      <a:pt x="115227" y="172821"/>
                    </a:lnTo>
                    <a:lnTo>
                      <a:pt x="96024" y="172821"/>
                    </a:lnTo>
                    <a:lnTo>
                      <a:pt x="76822" y="172821"/>
                    </a:lnTo>
                    <a:lnTo>
                      <a:pt x="76822" y="192024"/>
                    </a:lnTo>
                    <a:lnTo>
                      <a:pt x="96024" y="192024"/>
                    </a:lnTo>
                    <a:lnTo>
                      <a:pt x="96024" y="211226"/>
                    </a:lnTo>
                    <a:lnTo>
                      <a:pt x="115227" y="211226"/>
                    </a:lnTo>
                    <a:lnTo>
                      <a:pt x="115227" y="192024"/>
                    </a:lnTo>
                    <a:lnTo>
                      <a:pt x="134429" y="192024"/>
                    </a:lnTo>
                    <a:lnTo>
                      <a:pt x="134429" y="153619"/>
                    </a:lnTo>
                    <a:close/>
                  </a:path>
                  <a:path w="173354" h="710564">
                    <a:moveTo>
                      <a:pt x="153631" y="652894"/>
                    </a:moveTo>
                    <a:lnTo>
                      <a:pt x="134429" y="652894"/>
                    </a:lnTo>
                    <a:lnTo>
                      <a:pt x="134429" y="672096"/>
                    </a:lnTo>
                    <a:lnTo>
                      <a:pt x="153631" y="672096"/>
                    </a:lnTo>
                    <a:lnTo>
                      <a:pt x="153631" y="652894"/>
                    </a:lnTo>
                    <a:close/>
                  </a:path>
                  <a:path w="173354" h="710564">
                    <a:moveTo>
                      <a:pt x="153631" y="518477"/>
                    </a:moveTo>
                    <a:lnTo>
                      <a:pt x="134429" y="518477"/>
                    </a:lnTo>
                    <a:lnTo>
                      <a:pt x="134429" y="614489"/>
                    </a:lnTo>
                    <a:lnTo>
                      <a:pt x="153631" y="614489"/>
                    </a:lnTo>
                    <a:lnTo>
                      <a:pt x="153631" y="518477"/>
                    </a:lnTo>
                    <a:close/>
                  </a:path>
                  <a:path w="173354" h="710564">
                    <a:moveTo>
                      <a:pt x="153631" y="460870"/>
                    </a:moveTo>
                    <a:lnTo>
                      <a:pt x="134429" y="460870"/>
                    </a:lnTo>
                    <a:lnTo>
                      <a:pt x="134429" y="480072"/>
                    </a:lnTo>
                    <a:lnTo>
                      <a:pt x="115227" y="480072"/>
                    </a:lnTo>
                    <a:lnTo>
                      <a:pt x="115227" y="460870"/>
                    </a:lnTo>
                    <a:lnTo>
                      <a:pt x="134429" y="460870"/>
                    </a:lnTo>
                    <a:lnTo>
                      <a:pt x="134429" y="441667"/>
                    </a:lnTo>
                    <a:lnTo>
                      <a:pt x="115227" y="441667"/>
                    </a:lnTo>
                    <a:lnTo>
                      <a:pt x="96024" y="441667"/>
                    </a:lnTo>
                    <a:lnTo>
                      <a:pt x="96024" y="499275"/>
                    </a:lnTo>
                    <a:lnTo>
                      <a:pt x="115227" y="499275"/>
                    </a:lnTo>
                    <a:lnTo>
                      <a:pt x="134429" y="499275"/>
                    </a:lnTo>
                    <a:lnTo>
                      <a:pt x="153631" y="499275"/>
                    </a:lnTo>
                    <a:lnTo>
                      <a:pt x="153631" y="460870"/>
                    </a:lnTo>
                    <a:close/>
                  </a:path>
                  <a:path w="173354" h="710564">
                    <a:moveTo>
                      <a:pt x="153631" y="326453"/>
                    </a:moveTo>
                    <a:lnTo>
                      <a:pt x="134429" y="326453"/>
                    </a:lnTo>
                    <a:lnTo>
                      <a:pt x="134429" y="364858"/>
                    </a:lnTo>
                    <a:lnTo>
                      <a:pt x="115227" y="364858"/>
                    </a:lnTo>
                    <a:lnTo>
                      <a:pt x="115227" y="326453"/>
                    </a:lnTo>
                    <a:lnTo>
                      <a:pt x="96024" y="326453"/>
                    </a:lnTo>
                    <a:lnTo>
                      <a:pt x="96024" y="384060"/>
                    </a:lnTo>
                    <a:lnTo>
                      <a:pt x="115227" y="384060"/>
                    </a:lnTo>
                    <a:lnTo>
                      <a:pt x="134429" y="384060"/>
                    </a:lnTo>
                    <a:lnTo>
                      <a:pt x="134429" y="403263"/>
                    </a:lnTo>
                    <a:lnTo>
                      <a:pt x="153631" y="403263"/>
                    </a:lnTo>
                    <a:lnTo>
                      <a:pt x="153631" y="326453"/>
                    </a:lnTo>
                    <a:close/>
                  </a:path>
                  <a:path w="173354" h="710564">
                    <a:moveTo>
                      <a:pt x="153631" y="288048"/>
                    </a:moveTo>
                    <a:lnTo>
                      <a:pt x="134429" y="288048"/>
                    </a:lnTo>
                    <a:lnTo>
                      <a:pt x="134429" y="307251"/>
                    </a:lnTo>
                    <a:lnTo>
                      <a:pt x="153631" y="307251"/>
                    </a:lnTo>
                    <a:lnTo>
                      <a:pt x="153631" y="288048"/>
                    </a:lnTo>
                    <a:close/>
                  </a:path>
                  <a:path w="173354" h="710564">
                    <a:moveTo>
                      <a:pt x="153631" y="192024"/>
                    </a:moveTo>
                    <a:lnTo>
                      <a:pt x="134429" y="192024"/>
                    </a:lnTo>
                    <a:lnTo>
                      <a:pt x="134429" y="211226"/>
                    </a:lnTo>
                    <a:lnTo>
                      <a:pt x="153631" y="211226"/>
                    </a:lnTo>
                    <a:lnTo>
                      <a:pt x="153631" y="192024"/>
                    </a:lnTo>
                    <a:close/>
                  </a:path>
                  <a:path w="173354" h="710564">
                    <a:moveTo>
                      <a:pt x="172834" y="19202"/>
                    </a:moveTo>
                    <a:lnTo>
                      <a:pt x="153631" y="19202"/>
                    </a:lnTo>
                    <a:lnTo>
                      <a:pt x="153631" y="0"/>
                    </a:lnTo>
                    <a:lnTo>
                      <a:pt x="134429" y="0"/>
                    </a:lnTo>
                    <a:lnTo>
                      <a:pt x="134429" y="19202"/>
                    </a:lnTo>
                    <a:lnTo>
                      <a:pt x="115227" y="19202"/>
                    </a:lnTo>
                    <a:lnTo>
                      <a:pt x="96024" y="19202"/>
                    </a:lnTo>
                    <a:lnTo>
                      <a:pt x="96024" y="38404"/>
                    </a:lnTo>
                    <a:lnTo>
                      <a:pt x="76822" y="38404"/>
                    </a:lnTo>
                    <a:lnTo>
                      <a:pt x="57619" y="38404"/>
                    </a:lnTo>
                    <a:lnTo>
                      <a:pt x="38417" y="38404"/>
                    </a:lnTo>
                    <a:lnTo>
                      <a:pt x="19215" y="38404"/>
                    </a:lnTo>
                    <a:lnTo>
                      <a:pt x="19215" y="153619"/>
                    </a:lnTo>
                    <a:lnTo>
                      <a:pt x="38417" y="153619"/>
                    </a:lnTo>
                    <a:lnTo>
                      <a:pt x="38417" y="115214"/>
                    </a:lnTo>
                    <a:lnTo>
                      <a:pt x="57619" y="115214"/>
                    </a:lnTo>
                    <a:lnTo>
                      <a:pt x="57619" y="96012"/>
                    </a:lnTo>
                    <a:lnTo>
                      <a:pt x="76822" y="96012"/>
                    </a:lnTo>
                    <a:lnTo>
                      <a:pt x="76822" y="76809"/>
                    </a:lnTo>
                    <a:lnTo>
                      <a:pt x="57619" y="76809"/>
                    </a:lnTo>
                    <a:lnTo>
                      <a:pt x="57619" y="57607"/>
                    </a:lnTo>
                    <a:lnTo>
                      <a:pt x="76822" y="57607"/>
                    </a:lnTo>
                    <a:lnTo>
                      <a:pt x="76822" y="76809"/>
                    </a:lnTo>
                    <a:lnTo>
                      <a:pt x="96024" y="76809"/>
                    </a:lnTo>
                    <a:lnTo>
                      <a:pt x="96024" y="153619"/>
                    </a:lnTo>
                    <a:lnTo>
                      <a:pt x="115227" y="153619"/>
                    </a:lnTo>
                    <a:lnTo>
                      <a:pt x="115227" y="115214"/>
                    </a:lnTo>
                    <a:lnTo>
                      <a:pt x="134429" y="115214"/>
                    </a:lnTo>
                    <a:lnTo>
                      <a:pt x="134429" y="134416"/>
                    </a:lnTo>
                    <a:lnTo>
                      <a:pt x="153631" y="134416"/>
                    </a:lnTo>
                    <a:lnTo>
                      <a:pt x="153631" y="76809"/>
                    </a:lnTo>
                    <a:lnTo>
                      <a:pt x="134429" y="76809"/>
                    </a:lnTo>
                    <a:lnTo>
                      <a:pt x="134429" y="96012"/>
                    </a:lnTo>
                    <a:lnTo>
                      <a:pt x="115227" y="96012"/>
                    </a:lnTo>
                    <a:lnTo>
                      <a:pt x="115227" y="38404"/>
                    </a:lnTo>
                    <a:lnTo>
                      <a:pt x="134429" y="38404"/>
                    </a:lnTo>
                    <a:lnTo>
                      <a:pt x="134429" y="57607"/>
                    </a:lnTo>
                    <a:lnTo>
                      <a:pt x="153631" y="57607"/>
                    </a:lnTo>
                    <a:lnTo>
                      <a:pt x="153631" y="38404"/>
                    </a:lnTo>
                    <a:lnTo>
                      <a:pt x="172834" y="38404"/>
                    </a:lnTo>
                    <a:lnTo>
                      <a:pt x="172834" y="19202"/>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14" name="object 19">
                <a:extLst>
                  <a:ext uri="{FF2B5EF4-FFF2-40B4-BE49-F238E27FC236}">
                    <a16:creationId xmlns:a16="http://schemas.microsoft.com/office/drawing/2014/main" id="{9460EF15-13DE-46BC-99C6-270DDEFFBAA8}"/>
                  </a:ext>
                </a:extLst>
              </p:cNvPr>
              <p:cNvSpPr/>
              <p:nvPr/>
            </p:nvSpPr>
            <p:spPr>
              <a:xfrm>
                <a:off x="6391986" y="3715892"/>
                <a:ext cx="134620" cy="710565"/>
              </a:xfrm>
              <a:custGeom>
                <a:avLst/>
                <a:gdLst/>
                <a:ahLst/>
                <a:cxnLst/>
                <a:rect l="l" t="t" r="r" b="b"/>
                <a:pathLst>
                  <a:path w="134620" h="710564">
                    <a:moveTo>
                      <a:pt x="19202" y="96012"/>
                    </a:moveTo>
                    <a:lnTo>
                      <a:pt x="0" y="96012"/>
                    </a:lnTo>
                    <a:lnTo>
                      <a:pt x="0" y="115214"/>
                    </a:lnTo>
                    <a:lnTo>
                      <a:pt x="19202" y="115214"/>
                    </a:lnTo>
                    <a:lnTo>
                      <a:pt x="19202" y="96012"/>
                    </a:lnTo>
                    <a:close/>
                  </a:path>
                  <a:path w="134620" h="710564">
                    <a:moveTo>
                      <a:pt x="38404" y="595287"/>
                    </a:moveTo>
                    <a:lnTo>
                      <a:pt x="19202" y="595287"/>
                    </a:lnTo>
                    <a:lnTo>
                      <a:pt x="19202" y="576084"/>
                    </a:lnTo>
                    <a:lnTo>
                      <a:pt x="0" y="576084"/>
                    </a:lnTo>
                    <a:lnTo>
                      <a:pt x="0" y="614489"/>
                    </a:lnTo>
                    <a:lnTo>
                      <a:pt x="19202" y="614489"/>
                    </a:lnTo>
                    <a:lnTo>
                      <a:pt x="38404" y="614489"/>
                    </a:lnTo>
                    <a:lnTo>
                      <a:pt x="38404" y="595287"/>
                    </a:lnTo>
                    <a:close/>
                  </a:path>
                  <a:path w="134620" h="710564">
                    <a:moveTo>
                      <a:pt x="38404" y="556882"/>
                    </a:moveTo>
                    <a:lnTo>
                      <a:pt x="19202" y="556882"/>
                    </a:lnTo>
                    <a:lnTo>
                      <a:pt x="19202" y="576084"/>
                    </a:lnTo>
                    <a:lnTo>
                      <a:pt x="38404" y="576084"/>
                    </a:lnTo>
                    <a:lnTo>
                      <a:pt x="38404" y="556882"/>
                    </a:lnTo>
                    <a:close/>
                  </a:path>
                  <a:path w="134620" h="710564">
                    <a:moveTo>
                      <a:pt x="38404" y="288048"/>
                    </a:moveTo>
                    <a:lnTo>
                      <a:pt x="19202" y="288048"/>
                    </a:lnTo>
                    <a:lnTo>
                      <a:pt x="19202" y="268846"/>
                    </a:lnTo>
                    <a:lnTo>
                      <a:pt x="0" y="268846"/>
                    </a:lnTo>
                    <a:lnTo>
                      <a:pt x="0" y="345655"/>
                    </a:lnTo>
                    <a:lnTo>
                      <a:pt x="19202" y="345655"/>
                    </a:lnTo>
                    <a:lnTo>
                      <a:pt x="38404" y="345655"/>
                    </a:lnTo>
                    <a:lnTo>
                      <a:pt x="38404" y="326453"/>
                    </a:lnTo>
                    <a:lnTo>
                      <a:pt x="19202" y="326453"/>
                    </a:lnTo>
                    <a:lnTo>
                      <a:pt x="19202" y="307251"/>
                    </a:lnTo>
                    <a:lnTo>
                      <a:pt x="38404" y="307251"/>
                    </a:lnTo>
                    <a:lnTo>
                      <a:pt x="38404" y="288048"/>
                    </a:lnTo>
                    <a:close/>
                  </a:path>
                  <a:path w="134620" h="710564">
                    <a:moveTo>
                      <a:pt x="38404" y="19202"/>
                    </a:moveTo>
                    <a:lnTo>
                      <a:pt x="19202" y="19202"/>
                    </a:lnTo>
                    <a:lnTo>
                      <a:pt x="0" y="19202"/>
                    </a:lnTo>
                    <a:lnTo>
                      <a:pt x="0" y="38404"/>
                    </a:lnTo>
                    <a:lnTo>
                      <a:pt x="19202" y="38404"/>
                    </a:lnTo>
                    <a:lnTo>
                      <a:pt x="38404" y="38404"/>
                    </a:lnTo>
                    <a:lnTo>
                      <a:pt x="38404" y="19202"/>
                    </a:lnTo>
                    <a:close/>
                  </a:path>
                  <a:path w="134620" h="710564">
                    <a:moveTo>
                      <a:pt x="57607" y="691299"/>
                    </a:moveTo>
                    <a:lnTo>
                      <a:pt x="38404" y="691299"/>
                    </a:lnTo>
                    <a:lnTo>
                      <a:pt x="38404" y="710501"/>
                    </a:lnTo>
                    <a:lnTo>
                      <a:pt x="57607" y="710501"/>
                    </a:lnTo>
                    <a:lnTo>
                      <a:pt x="57607" y="691299"/>
                    </a:lnTo>
                    <a:close/>
                  </a:path>
                  <a:path w="134620" h="710564">
                    <a:moveTo>
                      <a:pt x="57607" y="614489"/>
                    </a:moveTo>
                    <a:lnTo>
                      <a:pt x="38404" y="614489"/>
                    </a:lnTo>
                    <a:lnTo>
                      <a:pt x="38404" y="633691"/>
                    </a:lnTo>
                    <a:lnTo>
                      <a:pt x="57607" y="633691"/>
                    </a:lnTo>
                    <a:lnTo>
                      <a:pt x="57607" y="614489"/>
                    </a:lnTo>
                    <a:close/>
                  </a:path>
                  <a:path w="134620" h="710564">
                    <a:moveTo>
                      <a:pt x="57607" y="537679"/>
                    </a:moveTo>
                    <a:lnTo>
                      <a:pt x="38404" y="537679"/>
                    </a:lnTo>
                    <a:lnTo>
                      <a:pt x="38404" y="556882"/>
                    </a:lnTo>
                    <a:lnTo>
                      <a:pt x="57607" y="556882"/>
                    </a:lnTo>
                    <a:lnTo>
                      <a:pt x="57607" y="537679"/>
                    </a:lnTo>
                    <a:close/>
                  </a:path>
                  <a:path w="134620" h="710564">
                    <a:moveTo>
                      <a:pt x="57607" y="460870"/>
                    </a:moveTo>
                    <a:lnTo>
                      <a:pt x="38404" y="460870"/>
                    </a:lnTo>
                    <a:lnTo>
                      <a:pt x="38404" y="499275"/>
                    </a:lnTo>
                    <a:lnTo>
                      <a:pt x="57607" y="499275"/>
                    </a:lnTo>
                    <a:lnTo>
                      <a:pt x="57607" y="460870"/>
                    </a:lnTo>
                    <a:close/>
                  </a:path>
                  <a:path w="134620" h="710564">
                    <a:moveTo>
                      <a:pt x="57607" y="345655"/>
                    </a:moveTo>
                    <a:lnTo>
                      <a:pt x="38404" y="345655"/>
                    </a:lnTo>
                    <a:lnTo>
                      <a:pt x="38404" y="364858"/>
                    </a:lnTo>
                    <a:lnTo>
                      <a:pt x="57607" y="364858"/>
                    </a:lnTo>
                    <a:lnTo>
                      <a:pt x="57607" y="345655"/>
                    </a:lnTo>
                    <a:close/>
                  </a:path>
                  <a:path w="134620" h="710564">
                    <a:moveTo>
                      <a:pt x="57607" y="307251"/>
                    </a:moveTo>
                    <a:lnTo>
                      <a:pt x="38404" y="307251"/>
                    </a:lnTo>
                    <a:lnTo>
                      <a:pt x="38404" y="326453"/>
                    </a:lnTo>
                    <a:lnTo>
                      <a:pt x="57607" y="326453"/>
                    </a:lnTo>
                    <a:lnTo>
                      <a:pt x="57607" y="307251"/>
                    </a:lnTo>
                    <a:close/>
                  </a:path>
                  <a:path w="134620" h="710564">
                    <a:moveTo>
                      <a:pt x="57607" y="57607"/>
                    </a:moveTo>
                    <a:lnTo>
                      <a:pt x="38404" y="57607"/>
                    </a:lnTo>
                    <a:lnTo>
                      <a:pt x="38404" y="76809"/>
                    </a:lnTo>
                    <a:lnTo>
                      <a:pt x="57607" y="76809"/>
                    </a:lnTo>
                    <a:lnTo>
                      <a:pt x="57607" y="57607"/>
                    </a:lnTo>
                    <a:close/>
                  </a:path>
                  <a:path w="134620" h="710564">
                    <a:moveTo>
                      <a:pt x="57607" y="0"/>
                    </a:moveTo>
                    <a:lnTo>
                      <a:pt x="38404" y="0"/>
                    </a:lnTo>
                    <a:lnTo>
                      <a:pt x="38404" y="19202"/>
                    </a:lnTo>
                    <a:lnTo>
                      <a:pt x="57607" y="19202"/>
                    </a:lnTo>
                    <a:lnTo>
                      <a:pt x="57607" y="0"/>
                    </a:lnTo>
                    <a:close/>
                  </a:path>
                  <a:path w="134620" h="710564">
                    <a:moveTo>
                      <a:pt x="76809" y="595287"/>
                    </a:moveTo>
                    <a:lnTo>
                      <a:pt x="57607" y="595287"/>
                    </a:lnTo>
                    <a:lnTo>
                      <a:pt x="57607" y="614489"/>
                    </a:lnTo>
                    <a:lnTo>
                      <a:pt x="76809" y="614489"/>
                    </a:lnTo>
                    <a:lnTo>
                      <a:pt x="76809" y="595287"/>
                    </a:lnTo>
                    <a:close/>
                  </a:path>
                  <a:path w="134620" h="710564">
                    <a:moveTo>
                      <a:pt x="76809" y="499275"/>
                    </a:moveTo>
                    <a:lnTo>
                      <a:pt x="57607" y="499275"/>
                    </a:lnTo>
                    <a:lnTo>
                      <a:pt x="57607" y="518477"/>
                    </a:lnTo>
                    <a:lnTo>
                      <a:pt x="76809" y="518477"/>
                    </a:lnTo>
                    <a:lnTo>
                      <a:pt x="76809" y="499275"/>
                    </a:lnTo>
                    <a:close/>
                  </a:path>
                  <a:path w="134620" h="710564">
                    <a:moveTo>
                      <a:pt x="76809" y="288048"/>
                    </a:moveTo>
                    <a:lnTo>
                      <a:pt x="57607" y="288048"/>
                    </a:lnTo>
                    <a:lnTo>
                      <a:pt x="57607" y="307251"/>
                    </a:lnTo>
                    <a:lnTo>
                      <a:pt x="76809" y="307251"/>
                    </a:lnTo>
                    <a:lnTo>
                      <a:pt x="76809" y="288048"/>
                    </a:lnTo>
                    <a:close/>
                  </a:path>
                  <a:path w="134620" h="710564">
                    <a:moveTo>
                      <a:pt x="76809" y="38404"/>
                    </a:moveTo>
                    <a:lnTo>
                      <a:pt x="57607" y="38404"/>
                    </a:lnTo>
                    <a:lnTo>
                      <a:pt x="57607" y="57607"/>
                    </a:lnTo>
                    <a:lnTo>
                      <a:pt x="76809" y="57607"/>
                    </a:lnTo>
                    <a:lnTo>
                      <a:pt x="76809" y="38404"/>
                    </a:lnTo>
                    <a:close/>
                  </a:path>
                  <a:path w="134620" h="710564">
                    <a:moveTo>
                      <a:pt x="96012" y="672096"/>
                    </a:moveTo>
                    <a:lnTo>
                      <a:pt x="76809" y="672096"/>
                    </a:lnTo>
                    <a:lnTo>
                      <a:pt x="76809" y="691299"/>
                    </a:lnTo>
                    <a:lnTo>
                      <a:pt x="96012" y="691299"/>
                    </a:lnTo>
                    <a:lnTo>
                      <a:pt x="96012" y="672096"/>
                    </a:lnTo>
                    <a:close/>
                  </a:path>
                  <a:path w="134620" h="710564">
                    <a:moveTo>
                      <a:pt x="96012" y="364858"/>
                    </a:moveTo>
                    <a:lnTo>
                      <a:pt x="76809" y="364858"/>
                    </a:lnTo>
                    <a:lnTo>
                      <a:pt x="76809" y="384060"/>
                    </a:lnTo>
                    <a:lnTo>
                      <a:pt x="96012" y="384060"/>
                    </a:lnTo>
                    <a:lnTo>
                      <a:pt x="96012" y="364858"/>
                    </a:lnTo>
                    <a:close/>
                  </a:path>
                  <a:path w="134620" h="710564">
                    <a:moveTo>
                      <a:pt x="96012" y="230428"/>
                    </a:moveTo>
                    <a:lnTo>
                      <a:pt x="76809" y="230428"/>
                    </a:lnTo>
                    <a:lnTo>
                      <a:pt x="76809" y="249631"/>
                    </a:lnTo>
                    <a:lnTo>
                      <a:pt x="57607" y="249631"/>
                    </a:lnTo>
                    <a:lnTo>
                      <a:pt x="57607" y="230428"/>
                    </a:lnTo>
                    <a:lnTo>
                      <a:pt x="38404" y="230428"/>
                    </a:lnTo>
                    <a:lnTo>
                      <a:pt x="38404" y="249631"/>
                    </a:lnTo>
                    <a:lnTo>
                      <a:pt x="19202" y="249631"/>
                    </a:lnTo>
                    <a:lnTo>
                      <a:pt x="19202" y="268833"/>
                    </a:lnTo>
                    <a:lnTo>
                      <a:pt x="38404" y="268833"/>
                    </a:lnTo>
                    <a:lnTo>
                      <a:pt x="38404" y="288036"/>
                    </a:lnTo>
                    <a:lnTo>
                      <a:pt x="57607" y="288036"/>
                    </a:lnTo>
                    <a:lnTo>
                      <a:pt x="57607" y="268833"/>
                    </a:lnTo>
                    <a:lnTo>
                      <a:pt x="76809" y="268833"/>
                    </a:lnTo>
                    <a:lnTo>
                      <a:pt x="96012" y="268833"/>
                    </a:lnTo>
                    <a:lnTo>
                      <a:pt x="96012" y="230428"/>
                    </a:lnTo>
                    <a:close/>
                  </a:path>
                  <a:path w="134620" h="710564">
                    <a:moveTo>
                      <a:pt x="115201" y="633691"/>
                    </a:moveTo>
                    <a:lnTo>
                      <a:pt x="96012" y="633691"/>
                    </a:lnTo>
                    <a:lnTo>
                      <a:pt x="76809" y="633691"/>
                    </a:lnTo>
                    <a:lnTo>
                      <a:pt x="57607" y="633691"/>
                    </a:lnTo>
                    <a:lnTo>
                      <a:pt x="57607" y="652894"/>
                    </a:lnTo>
                    <a:lnTo>
                      <a:pt x="38404" y="652894"/>
                    </a:lnTo>
                    <a:lnTo>
                      <a:pt x="38404" y="633691"/>
                    </a:lnTo>
                    <a:lnTo>
                      <a:pt x="19202" y="633691"/>
                    </a:lnTo>
                    <a:lnTo>
                      <a:pt x="19202" y="652894"/>
                    </a:lnTo>
                    <a:lnTo>
                      <a:pt x="0" y="652894"/>
                    </a:lnTo>
                    <a:lnTo>
                      <a:pt x="0" y="691299"/>
                    </a:lnTo>
                    <a:lnTo>
                      <a:pt x="19202" y="691299"/>
                    </a:lnTo>
                    <a:lnTo>
                      <a:pt x="38404" y="691299"/>
                    </a:lnTo>
                    <a:lnTo>
                      <a:pt x="38404" y="672096"/>
                    </a:lnTo>
                    <a:lnTo>
                      <a:pt x="57607" y="672096"/>
                    </a:lnTo>
                    <a:lnTo>
                      <a:pt x="76809" y="672096"/>
                    </a:lnTo>
                    <a:lnTo>
                      <a:pt x="76809" y="652894"/>
                    </a:lnTo>
                    <a:lnTo>
                      <a:pt x="96012" y="652894"/>
                    </a:lnTo>
                    <a:lnTo>
                      <a:pt x="96012" y="672096"/>
                    </a:lnTo>
                    <a:lnTo>
                      <a:pt x="115201" y="672096"/>
                    </a:lnTo>
                    <a:lnTo>
                      <a:pt x="115201" y="633691"/>
                    </a:lnTo>
                    <a:close/>
                  </a:path>
                  <a:path w="134620" h="710564">
                    <a:moveTo>
                      <a:pt x="115201" y="556882"/>
                    </a:moveTo>
                    <a:lnTo>
                      <a:pt x="96012" y="556882"/>
                    </a:lnTo>
                    <a:lnTo>
                      <a:pt x="76809" y="556882"/>
                    </a:lnTo>
                    <a:lnTo>
                      <a:pt x="76809" y="576084"/>
                    </a:lnTo>
                    <a:lnTo>
                      <a:pt x="96012" y="576084"/>
                    </a:lnTo>
                    <a:lnTo>
                      <a:pt x="96012" y="614489"/>
                    </a:lnTo>
                    <a:lnTo>
                      <a:pt x="115201" y="614489"/>
                    </a:lnTo>
                    <a:lnTo>
                      <a:pt x="115201" y="556882"/>
                    </a:lnTo>
                    <a:close/>
                  </a:path>
                  <a:path w="134620" h="710564">
                    <a:moveTo>
                      <a:pt x="115201" y="384060"/>
                    </a:moveTo>
                    <a:lnTo>
                      <a:pt x="96012" y="384060"/>
                    </a:lnTo>
                    <a:lnTo>
                      <a:pt x="96012" y="403263"/>
                    </a:lnTo>
                    <a:lnTo>
                      <a:pt x="76809" y="403263"/>
                    </a:lnTo>
                    <a:lnTo>
                      <a:pt x="57607" y="403263"/>
                    </a:lnTo>
                    <a:lnTo>
                      <a:pt x="57607" y="384060"/>
                    </a:lnTo>
                    <a:lnTo>
                      <a:pt x="38404" y="384060"/>
                    </a:lnTo>
                    <a:lnTo>
                      <a:pt x="38404" y="364858"/>
                    </a:lnTo>
                    <a:lnTo>
                      <a:pt x="19202" y="364858"/>
                    </a:lnTo>
                    <a:lnTo>
                      <a:pt x="19202" y="422465"/>
                    </a:lnTo>
                    <a:lnTo>
                      <a:pt x="0" y="422465"/>
                    </a:lnTo>
                    <a:lnTo>
                      <a:pt x="0" y="537679"/>
                    </a:lnTo>
                    <a:lnTo>
                      <a:pt x="19202" y="537679"/>
                    </a:lnTo>
                    <a:lnTo>
                      <a:pt x="38404" y="537679"/>
                    </a:lnTo>
                    <a:lnTo>
                      <a:pt x="38404" y="518477"/>
                    </a:lnTo>
                    <a:lnTo>
                      <a:pt x="19202" y="518477"/>
                    </a:lnTo>
                    <a:lnTo>
                      <a:pt x="19202" y="441667"/>
                    </a:lnTo>
                    <a:lnTo>
                      <a:pt x="38404" y="441667"/>
                    </a:lnTo>
                    <a:lnTo>
                      <a:pt x="38404" y="422465"/>
                    </a:lnTo>
                    <a:lnTo>
                      <a:pt x="57607" y="422465"/>
                    </a:lnTo>
                    <a:lnTo>
                      <a:pt x="57607" y="460870"/>
                    </a:lnTo>
                    <a:lnTo>
                      <a:pt x="76809" y="460870"/>
                    </a:lnTo>
                    <a:lnTo>
                      <a:pt x="76809" y="499275"/>
                    </a:lnTo>
                    <a:lnTo>
                      <a:pt x="96012" y="499275"/>
                    </a:lnTo>
                    <a:lnTo>
                      <a:pt x="96012" y="537679"/>
                    </a:lnTo>
                    <a:lnTo>
                      <a:pt x="115201" y="537679"/>
                    </a:lnTo>
                    <a:lnTo>
                      <a:pt x="115201" y="441667"/>
                    </a:lnTo>
                    <a:lnTo>
                      <a:pt x="96012" y="441667"/>
                    </a:lnTo>
                    <a:lnTo>
                      <a:pt x="76809" y="441667"/>
                    </a:lnTo>
                    <a:lnTo>
                      <a:pt x="76809" y="422465"/>
                    </a:lnTo>
                    <a:lnTo>
                      <a:pt x="96012" y="422465"/>
                    </a:lnTo>
                    <a:lnTo>
                      <a:pt x="115201" y="422465"/>
                    </a:lnTo>
                    <a:lnTo>
                      <a:pt x="115201" y="384060"/>
                    </a:lnTo>
                    <a:close/>
                  </a:path>
                  <a:path w="134620" h="710564">
                    <a:moveTo>
                      <a:pt x="115201" y="326453"/>
                    </a:moveTo>
                    <a:lnTo>
                      <a:pt x="96012" y="326453"/>
                    </a:lnTo>
                    <a:lnTo>
                      <a:pt x="76809" y="326453"/>
                    </a:lnTo>
                    <a:lnTo>
                      <a:pt x="57607" y="326453"/>
                    </a:lnTo>
                    <a:lnTo>
                      <a:pt x="57607" y="345655"/>
                    </a:lnTo>
                    <a:lnTo>
                      <a:pt x="76809" y="345655"/>
                    </a:lnTo>
                    <a:lnTo>
                      <a:pt x="96012" y="345655"/>
                    </a:lnTo>
                    <a:lnTo>
                      <a:pt x="115201" y="345655"/>
                    </a:lnTo>
                    <a:lnTo>
                      <a:pt x="115201" y="326453"/>
                    </a:lnTo>
                    <a:close/>
                  </a:path>
                  <a:path w="134620" h="710564">
                    <a:moveTo>
                      <a:pt x="115201" y="288048"/>
                    </a:moveTo>
                    <a:lnTo>
                      <a:pt x="96012" y="288048"/>
                    </a:lnTo>
                    <a:lnTo>
                      <a:pt x="96012" y="307251"/>
                    </a:lnTo>
                    <a:lnTo>
                      <a:pt x="115201" y="307251"/>
                    </a:lnTo>
                    <a:lnTo>
                      <a:pt x="115201" y="288048"/>
                    </a:lnTo>
                    <a:close/>
                  </a:path>
                  <a:path w="134620" h="710564">
                    <a:moveTo>
                      <a:pt x="115201" y="76809"/>
                    </a:moveTo>
                    <a:lnTo>
                      <a:pt x="96012" y="76809"/>
                    </a:lnTo>
                    <a:lnTo>
                      <a:pt x="76809" y="76809"/>
                    </a:lnTo>
                    <a:lnTo>
                      <a:pt x="57607" y="76809"/>
                    </a:lnTo>
                    <a:lnTo>
                      <a:pt x="57607" y="96012"/>
                    </a:lnTo>
                    <a:lnTo>
                      <a:pt x="38404" y="96012"/>
                    </a:lnTo>
                    <a:lnTo>
                      <a:pt x="38404" y="115214"/>
                    </a:lnTo>
                    <a:lnTo>
                      <a:pt x="57607" y="115214"/>
                    </a:lnTo>
                    <a:lnTo>
                      <a:pt x="57607" y="134416"/>
                    </a:lnTo>
                    <a:lnTo>
                      <a:pt x="76809" y="134416"/>
                    </a:lnTo>
                    <a:lnTo>
                      <a:pt x="76809" y="96012"/>
                    </a:lnTo>
                    <a:lnTo>
                      <a:pt x="96012" y="96012"/>
                    </a:lnTo>
                    <a:lnTo>
                      <a:pt x="96012" y="134416"/>
                    </a:lnTo>
                    <a:lnTo>
                      <a:pt x="76809" y="134416"/>
                    </a:lnTo>
                    <a:lnTo>
                      <a:pt x="76809" y="153619"/>
                    </a:lnTo>
                    <a:lnTo>
                      <a:pt x="57607" y="153619"/>
                    </a:lnTo>
                    <a:lnTo>
                      <a:pt x="38404" y="153619"/>
                    </a:lnTo>
                    <a:lnTo>
                      <a:pt x="38404" y="115214"/>
                    </a:lnTo>
                    <a:lnTo>
                      <a:pt x="19202" y="115214"/>
                    </a:lnTo>
                    <a:lnTo>
                      <a:pt x="19202" y="134416"/>
                    </a:lnTo>
                    <a:lnTo>
                      <a:pt x="0" y="134416"/>
                    </a:lnTo>
                    <a:lnTo>
                      <a:pt x="0" y="249631"/>
                    </a:lnTo>
                    <a:lnTo>
                      <a:pt x="19202" y="249631"/>
                    </a:lnTo>
                    <a:lnTo>
                      <a:pt x="19202" y="211226"/>
                    </a:lnTo>
                    <a:lnTo>
                      <a:pt x="38404" y="211226"/>
                    </a:lnTo>
                    <a:lnTo>
                      <a:pt x="38404" y="192024"/>
                    </a:lnTo>
                    <a:lnTo>
                      <a:pt x="19202" y="192024"/>
                    </a:lnTo>
                    <a:lnTo>
                      <a:pt x="19202" y="172821"/>
                    </a:lnTo>
                    <a:lnTo>
                      <a:pt x="38404" y="172821"/>
                    </a:lnTo>
                    <a:lnTo>
                      <a:pt x="57607" y="172821"/>
                    </a:lnTo>
                    <a:lnTo>
                      <a:pt x="57607" y="192024"/>
                    </a:lnTo>
                    <a:lnTo>
                      <a:pt x="76809" y="192024"/>
                    </a:lnTo>
                    <a:lnTo>
                      <a:pt x="96012" y="192024"/>
                    </a:lnTo>
                    <a:lnTo>
                      <a:pt x="96012" y="211226"/>
                    </a:lnTo>
                    <a:lnTo>
                      <a:pt x="115201" y="211226"/>
                    </a:lnTo>
                    <a:lnTo>
                      <a:pt x="115201" y="172821"/>
                    </a:lnTo>
                    <a:lnTo>
                      <a:pt x="96012" y="172821"/>
                    </a:lnTo>
                    <a:lnTo>
                      <a:pt x="96012" y="153619"/>
                    </a:lnTo>
                    <a:lnTo>
                      <a:pt x="115201" y="153619"/>
                    </a:lnTo>
                    <a:lnTo>
                      <a:pt x="115201" y="76809"/>
                    </a:lnTo>
                    <a:close/>
                  </a:path>
                  <a:path w="134620" h="710564">
                    <a:moveTo>
                      <a:pt x="115201" y="0"/>
                    </a:moveTo>
                    <a:lnTo>
                      <a:pt x="96012" y="0"/>
                    </a:lnTo>
                    <a:lnTo>
                      <a:pt x="76809" y="0"/>
                    </a:lnTo>
                    <a:lnTo>
                      <a:pt x="76809" y="19202"/>
                    </a:lnTo>
                    <a:lnTo>
                      <a:pt x="96012" y="19202"/>
                    </a:lnTo>
                    <a:lnTo>
                      <a:pt x="96012" y="57607"/>
                    </a:lnTo>
                    <a:lnTo>
                      <a:pt x="115201" y="57607"/>
                    </a:lnTo>
                    <a:lnTo>
                      <a:pt x="115201" y="0"/>
                    </a:lnTo>
                    <a:close/>
                  </a:path>
                  <a:path w="134620" h="710564">
                    <a:moveTo>
                      <a:pt x="134416" y="576084"/>
                    </a:moveTo>
                    <a:lnTo>
                      <a:pt x="115214" y="576084"/>
                    </a:lnTo>
                    <a:lnTo>
                      <a:pt x="115214" y="614489"/>
                    </a:lnTo>
                    <a:lnTo>
                      <a:pt x="134416" y="614489"/>
                    </a:lnTo>
                    <a:lnTo>
                      <a:pt x="134416" y="576084"/>
                    </a:lnTo>
                    <a:close/>
                  </a:path>
                  <a:path w="134620" h="710564">
                    <a:moveTo>
                      <a:pt x="134416" y="518477"/>
                    </a:moveTo>
                    <a:lnTo>
                      <a:pt x="115214" y="518477"/>
                    </a:lnTo>
                    <a:lnTo>
                      <a:pt x="115214" y="537679"/>
                    </a:lnTo>
                    <a:lnTo>
                      <a:pt x="134416" y="537679"/>
                    </a:lnTo>
                    <a:lnTo>
                      <a:pt x="134416" y="518477"/>
                    </a:lnTo>
                    <a:close/>
                  </a:path>
                  <a:path w="134620" h="710564">
                    <a:moveTo>
                      <a:pt x="134416" y="422465"/>
                    </a:moveTo>
                    <a:lnTo>
                      <a:pt x="115214" y="422465"/>
                    </a:lnTo>
                    <a:lnTo>
                      <a:pt x="115214" y="460870"/>
                    </a:lnTo>
                    <a:lnTo>
                      <a:pt x="134416" y="460870"/>
                    </a:lnTo>
                    <a:lnTo>
                      <a:pt x="134416" y="422465"/>
                    </a:lnTo>
                    <a:close/>
                  </a:path>
                  <a:path w="134620" h="710564">
                    <a:moveTo>
                      <a:pt x="134416" y="364858"/>
                    </a:moveTo>
                    <a:lnTo>
                      <a:pt x="115214" y="364858"/>
                    </a:lnTo>
                    <a:lnTo>
                      <a:pt x="115214" y="384060"/>
                    </a:lnTo>
                    <a:lnTo>
                      <a:pt x="134416" y="384060"/>
                    </a:lnTo>
                    <a:lnTo>
                      <a:pt x="134416" y="364858"/>
                    </a:lnTo>
                    <a:close/>
                  </a:path>
                  <a:path w="134620" h="710564">
                    <a:moveTo>
                      <a:pt x="134416" y="326453"/>
                    </a:moveTo>
                    <a:lnTo>
                      <a:pt x="115214" y="326453"/>
                    </a:lnTo>
                    <a:lnTo>
                      <a:pt x="115214" y="345655"/>
                    </a:lnTo>
                    <a:lnTo>
                      <a:pt x="134416" y="345655"/>
                    </a:lnTo>
                    <a:lnTo>
                      <a:pt x="134416" y="326453"/>
                    </a:lnTo>
                    <a:close/>
                  </a:path>
                  <a:path w="134620" h="710564">
                    <a:moveTo>
                      <a:pt x="134416" y="249631"/>
                    </a:moveTo>
                    <a:lnTo>
                      <a:pt x="115214" y="249631"/>
                    </a:lnTo>
                    <a:lnTo>
                      <a:pt x="115214" y="307238"/>
                    </a:lnTo>
                    <a:lnTo>
                      <a:pt x="134416" y="307238"/>
                    </a:lnTo>
                    <a:lnTo>
                      <a:pt x="134416" y="249631"/>
                    </a:lnTo>
                    <a:close/>
                  </a:path>
                  <a:path w="134620" h="710564">
                    <a:moveTo>
                      <a:pt x="134416" y="172821"/>
                    </a:moveTo>
                    <a:lnTo>
                      <a:pt x="115214" y="172821"/>
                    </a:lnTo>
                    <a:lnTo>
                      <a:pt x="115214" y="230428"/>
                    </a:lnTo>
                    <a:lnTo>
                      <a:pt x="134416" y="230428"/>
                    </a:lnTo>
                    <a:lnTo>
                      <a:pt x="134416" y="172821"/>
                    </a:lnTo>
                    <a:close/>
                  </a:path>
                  <a:path w="134620" h="710564">
                    <a:moveTo>
                      <a:pt x="134416" y="134416"/>
                    </a:moveTo>
                    <a:lnTo>
                      <a:pt x="115214" y="134416"/>
                    </a:lnTo>
                    <a:lnTo>
                      <a:pt x="115214" y="153619"/>
                    </a:lnTo>
                    <a:lnTo>
                      <a:pt x="134416" y="153619"/>
                    </a:lnTo>
                    <a:lnTo>
                      <a:pt x="134416" y="134416"/>
                    </a:lnTo>
                    <a:close/>
                  </a:path>
                  <a:path w="134620" h="710564">
                    <a:moveTo>
                      <a:pt x="134416" y="38404"/>
                    </a:moveTo>
                    <a:lnTo>
                      <a:pt x="115214" y="38404"/>
                    </a:lnTo>
                    <a:lnTo>
                      <a:pt x="115214" y="57607"/>
                    </a:lnTo>
                    <a:lnTo>
                      <a:pt x="134416" y="57607"/>
                    </a:lnTo>
                    <a:lnTo>
                      <a:pt x="134416" y="38404"/>
                    </a:lnTo>
                    <a:close/>
                  </a:path>
                  <a:path w="134620" h="710564">
                    <a:moveTo>
                      <a:pt x="134416" y="0"/>
                    </a:moveTo>
                    <a:lnTo>
                      <a:pt x="115214" y="0"/>
                    </a:lnTo>
                    <a:lnTo>
                      <a:pt x="115214" y="19202"/>
                    </a:lnTo>
                    <a:lnTo>
                      <a:pt x="134416" y="19202"/>
                    </a:lnTo>
                    <a:lnTo>
                      <a:pt x="134416"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15" name="object 20">
                <a:extLst>
                  <a:ext uri="{FF2B5EF4-FFF2-40B4-BE49-F238E27FC236}">
                    <a16:creationId xmlns:a16="http://schemas.microsoft.com/office/drawing/2014/main" id="{7988AC40-9054-4F34-819D-A554B7564D5F}"/>
                  </a:ext>
                </a:extLst>
              </p:cNvPr>
              <p:cNvSpPr/>
              <p:nvPr/>
            </p:nvSpPr>
            <p:spPr>
              <a:xfrm>
                <a:off x="6507201" y="3715892"/>
                <a:ext cx="153670" cy="710565"/>
              </a:xfrm>
              <a:custGeom>
                <a:avLst/>
                <a:gdLst/>
                <a:ahLst/>
                <a:cxnLst/>
                <a:rect l="l" t="t" r="r" b="b"/>
                <a:pathLst>
                  <a:path w="153670" h="710564">
                    <a:moveTo>
                      <a:pt x="38392" y="576084"/>
                    </a:moveTo>
                    <a:lnTo>
                      <a:pt x="19202" y="576084"/>
                    </a:lnTo>
                    <a:lnTo>
                      <a:pt x="0" y="576084"/>
                    </a:lnTo>
                    <a:lnTo>
                      <a:pt x="0" y="614489"/>
                    </a:lnTo>
                    <a:lnTo>
                      <a:pt x="19202" y="614489"/>
                    </a:lnTo>
                    <a:lnTo>
                      <a:pt x="19202" y="652894"/>
                    </a:lnTo>
                    <a:lnTo>
                      <a:pt x="0" y="652894"/>
                    </a:lnTo>
                    <a:lnTo>
                      <a:pt x="0" y="691299"/>
                    </a:lnTo>
                    <a:lnTo>
                      <a:pt x="19202" y="691299"/>
                    </a:lnTo>
                    <a:lnTo>
                      <a:pt x="19202" y="710501"/>
                    </a:lnTo>
                    <a:lnTo>
                      <a:pt x="38392" y="710501"/>
                    </a:lnTo>
                    <a:lnTo>
                      <a:pt x="38392" y="576084"/>
                    </a:lnTo>
                    <a:close/>
                  </a:path>
                  <a:path w="153670" h="710564">
                    <a:moveTo>
                      <a:pt x="38392" y="537679"/>
                    </a:moveTo>
                    <a:lnTo>
                      <a:pt x="19202" y="537679"/>
                    </a:lnTo>
                    <a:lnTo>
                      <a:pt x="19202" y="556882"/>
                    </a:lnTo>
                    <a:lnTo>
                      <a:pt x="38392" y="556882"/>
                    </a:lnTo>
                    <a:lnTo>
                      <a:pt x="38392" y="537679"/>
                    </a:lnTo>
                    <a:close/>
                  </a:path>
                  <a:path w="153670" h="710564">
                    <a:moveTo>
                      <a:pt x="38392" y="499275"/>
                    </a:moveTo>
                    <a:lnTo>
                      <a:pt x="19202" y="499275"/>
                    </a:lnTo>
                    <a:lnTo>
                      <a:pt x="19202" y="518477"/>
                    </a:lnTo>
                    <a:lnTo>
                      <a:pt x="38392" y="518477"/>
                    </a:lnTo>
                    <a:lnTo>
                      <a:pt x="38392" y="499275"/>
                    </a:lnTo>
                    <a:close/>
                  </a:path>
                  <a:path w="153670" h="710564">
                    <a:moveTo>
                      <a:pt x="38392" y="422465"/>
                    </a:moveTo>
                    <a:lnTo>
                      <a:pt x="19202" y="422465"/>
                    </a:lnTo>
                    <a:lnTo>
                      <a:pt x="19202" y="441667"/>
                    </a:lnTo>
                    <a:lnTo>
                      <a:pt x="38392" y="441667"/>
                    </a:lnTo>
                    <a:lnTo>
                      <a:pt x="38392" y="422465"/>
                    </a:lnTo>
                    <a:close/>
                  </a:path>
                  <a:path w="153670" h="710564">
                    <a:moveTo>
                      <a:pt x="38392" y="384060"/>
                    </a:moveTo>
                    <a:lnTo>
                      <a:pt x="19202" y="384060"/>
                    </a:lnTo>
                    <a:lnTo>
                      <a:pt x="19202" y="403263"/>
                    </a:lnTo>
                    <a:lnTo>
                      <a:pt x="38392" y="403263"/>
                    </a:lnTo>
                    <a:lnTo>
                      <a:pt x="38392" y="384060"/>
                    </a:lnTo>
                    <a:close/>
                  </a:path>
                  <a:path w="153670" h="710564">
                    <a:moveTo>
                      <a:pt x="38392" y="288048"/>
                    </a:moveTo>
                    <a:lnTo>
                      <a:pt x="19202" y="288048"/>
                    </a:lnTo>
                    <a:lnTo>
                      <a:pt x="19202" y="326453"/>
                    </a:lnTo>
                    <a:lnTo>
                      <a:pt x="38392" y="326453"/>
                    </a:lnTo>
                    <a:lnTo>
                      <a:pt x="38392" y="288048"/>
                    </a:lnTo>
                    <a:close/>
                  </a:path>
                  <a:path w="153670" h="710564">
                    <a:moveTo>
                      <a:pt x="38392" y="192024"/>
                    </a:moveTo>
                    <a:lnTo>
                      <a:pt x="19202" y="192024"/>
                    </a:lnTo>
                    <a:lnTo>
                      <a:pt x="19202" y="268833"/>
                    </a:lnTo>
                    <a:lnTo>
                      <a:pt x="38392" y="268833"/>
                    </a:lnTo>
                    <a:lnTo>
                      <a:pt x="38392" y="192024"/>
                    </a:lnTo>
                    <a:close/>
                  </a:path>
                  <a:path w="153670" h="710564">
                    <a:moveTo>
                      <a:pt x="38392" y="153619"/>
                    </a:moveTo>
                    <a:lnTo>
                      <a:pt x="19202" y="153619"/>
                    </a:lnTo>
                    <a:lnTo>
                      <a:pt x="19202" y="172821"/>
                    </a:lnTo>
                    <a:lnTo>
                      <a:pt x="38392" y="172821"/>
                    </a:lnTo>
                    <a:lnTo>
                      <a:pt x="38392" y="153619"/>
                    </a:lnTo>
                    <a:close/>
                  </a:path>
                  <a:path w="153670" h="710564">
                    <a:moveTo>
                      <a:pt x="38392" y="96012"/>
                    </a:moveTo>
                    <a:lnTo>
                      <a:pt x="19202" y="96012"/>
                    </a:lnTo>
                    <a:lnTo>
                      <a:pt x="19202" y="134416"/>
                    </a:lnTo>
                    <a:lnTo>
                      <a:pt x="38392" y="134416"/>
                    </a:lnTo>
                    <a:lnTo>
                      <a:pt x="38392" y="96012"/>
                    </a:lnTo>
                    <a:close/>
                  </a:path>
                  <a:path w="153670" h="710564">
                    <a:moveTo>
                      <a:pt x="38392" y="57607"/>
                    </a:moveTo>
                    <a:lnTo>
                      <a:pt x="19202" y="57607"/>
                    </a:lnTo>
                    <a:lnTo>
                      <a:pt x="19202" y="76809"/>
                    </a:lnTo>
                    <a:lnTo>
                      <a:pt x="38392" y="76809"/>
                    </a:lnTo>
                    <a:lnTo>
                      <a:pt x="38392" y="57607"/>
                    </a:lnTo>
                    <a:close/>
                  </a:path>
                  <a:path w="153670" h="710564">
                    <a:moveTo>
                      <a:pt x="38392" y="19202"/>
                    </a:moveTo>
                    <a:lnTo>
                      <a:pt x="19202" y="19202"/>
                    </a:lnTo>
                    <a:lnTo>
                      <a:pt x="19202" y="38404"/>
                    </a:lnTo>
                    <a:lnTo>
                      <a:pt x="38392" y="38404"/>
                    </a:lnTo>
                    <a:lnTo>
                      <a:pt x="38392" y="19202"/>
                    </a:lnTo>
                    <a:close/>
                  </a:path>
                  <a:path w="153670" h="710564">
                    <a:moveTo>
                      <a:pt x="57607" y="633691"/>
                    </a:moveTo>
                    <a:lnTo>
                      <a:pt x="38404" y="633691"/>
                    </a:lnTo>
                    <a:lnTo>
                      <a:pt x="38404" y="652894"/>
                    </a:lnTo>
                    <a:lnTo>
                      <a:pt x="57607" y="652894"/>
                    </a:lnTo>
                    <a:lnTo>
                      <a:pt x="57607" y="633691"/>
                    </a:lnTo>
                    <a:close/>
                  </a:path>
                  <a:path w="153670" h="710564">
                    <a:moveTo>
                      <a:pt x="57607" y="595287"/>
                    </a:moveTo>
                    <a:lnTo>
                      <a:pt x="38404" y="595287"/>
                    </a:lnTo>
                    <a:lnTo>
                      <a:pt x="38404" y="614489"/>
                    </a:lnTo>
                    <a:lnTo>
                      <a:pt x="57607" y="614489"/>
                    </a:lnTo>
                    <a:lnTo>
                      <a:pt x="57607" y="595287"/>
                    </a:lnTo>
                    <a:close/>
                  </a:path>
                  <a:path w="153670" h="710564">
                    <a:moveTo>
                      <a:pt x="57607" y="441667"/>
                    </a:moveTo>
                    <a:lnTo>
                      <a:pt x="38404" y="441667"/>
                    </a:lnTo>
                    <a:lnTo>
                      <a:pt x="38404" y="499275"/>
                    </a:lnTo>
                    <a:lnTo>
                      <a:pt x="57607" y="499275"/>
                    </a:lnTo>
                    <a:lnTo>
                      <a:pt x="57607" y="441667"/>
                    </a:lnTo>
                    <a:close/>
                  </a:path>
                  <a:path w="153670" h="710564">
                    <a:moveTo>
                      <a:pt x="57607" y="403263"/>
                    </a:moveTo>
                    <a:lnTo>
                      <a:pt x="38404" y="403263"/>
                    </a:lnTo>
                    <a:lnTo>
                      <a:pt x="38404" y="422465"/>
                    </a:lnTo>
                    <a:lnTo>
                      <a:pt x="57607" y="422465"/>
                    </a:lnTo>
                    <a:lnTo>
                      <a:pt x="57607" y="403263"/>
                    </a:lnTo>
                    <a:close/>
                  </a:path>
                  <a:path w="153670" h="710564">
                    <a:moveTo>
                      <a:pt x="57607" y="326453"/>
                    </a:moveTo>
                    <a:lnTo>
                      <a:pt x="38404" y="326453"/>
                    </a:lnTo>
                    <a:lnTo>
                      <a:pt x="38404" y="345655"/>
                    </a:lnTo>
                    <a:lnTo>
                      <a:pt x="57607" y="345655"/>
                    </a:lnTo>
                    <a:lnTo>
                      <a:pt x="57607" y="326453"/>
                    </a:lnTo>
                    <a:close/>
                  </a:path>
                  <a:path w="153670" h="710564">
                    <a:moveTo>
                      <a:pt x="57607" y="288048"/>
                    </a:moveTo>
                    <a:lnTo>
                      <a:pt x="38404" y="288048"/>
                    </a:lnTo>
                    <a:lnTo>
                      <a:pt x="38404" y="307251"/>
                    </a:lnTo>
                    <a:lnTo>
                      <a:pt x="57607" y="307251"/>
                    </a:lnTo>
                    <a:lnTo>
                      <a:pt x="57607" y="288048"/>
                    </a:lnTo>
                    <a:close/>
                  </a:path>
                  <a:path w="153670" h="710564">
                    <a:moveTo>
                      <a:pt x="57607" y="38404"/>
                    </a:moveTo>
                    <a:lnTo>
                      <a:pt x="38404" y="38404"/>
                    </a:lnTo>
                    <a:lnTo>
                      <a:pt x="38404" y="96012"/>
                    </a:lnTo>
                    <a:lnTo>
                      <a:pt x="57607" y="96012"/>
                    </a:lnTo>
                    <a:lnTo>
                      <a:pt x="57607" y="38404"/>
                    </a:lnTo>
                    <a:close/>
                  </a:path>
                  <a:path w="153670" h="710564">
                    <a:moveTo>
                      <a:pt x="57607" y="0"/>
                    </a:moveTo>
                    <a:lnTo>
                      <a:pt x="38404" y="0"/>
                    </a:lnTo>
                    <a:lnTo>
                      <a:pt x="38404" y="19202"/>
                    </a:lnTo>
                    <a:lnTo>
                      <a:pt x="57607" y="19202"/>
                    </a:lnTo>
                    <a:lnTo>
                      <a:pt x="57607" y="0"/>
                    </a:lnTo>
                    <a:close/>
                  </a:path>
                  <a:path w="153670" h="710564">
                    <a:moveTo>
                      <a:pt x="76796" y="672096"/>
                    </a:moveTo>
                    <a:lnTo>
                      <a:pt x="57607" y="672096"/>
                    </a:lnTo>
                    <a:lnTo>
                      <a:pt x="38404" y="672096"/>
                    </a:lnTo>
                    <a:lnTo>
                      <a:pt x="38404" y="691299"/>
                    </a:lnTo>
                    <a:lnTo>
                      <a:pt x="57607" y="691299"/>
                    </a:lnTo>
                    <a:lnTo>
                      <a:pt x="76796" y="691299"/>
                    </a:lnTo>
                    <a:lnTo>
                      <a:pt x="76796" y="672096"/>
                    </a:lnTo>
                    <a:close/>
                  </a:path>
                  <a:path w="153670" h="710564">
                    <a:moveTo>
                      <a:pt x="76796" y="614489"/>
                    </a:moveTo>
                    <a:lnTo>
                      <a:pt x="57607" y="614489"/>
                    </a:lnTo>
                    <a:lnTo>
                      <a:pt x="57607" y="633691"/>
                    </a:lnTo>
                    <a:lnTo>
                      <a:pt x="76796" y="633691"/>
                    </a:lnTo>
                    <a:lnTo>
                      <a:pt x="76796" y="614489"/>
                    </a:lnTo>
                    <a:close/>
                  </a:path>
                  <a:path w="153670" h="710564">
                    <a:moveTo>
                      <a:pt x="76796" y="518477"/>
                    </a:moveTo>
                    <a:lnTo>
                      <a:pt x="57607" y="518477"/>
                    </a:lnTo>
                    <a:lnTo>
                      <a:pt x="57607" y="556882"/>
                    </a:lnTo>
                    <a:lnTo>
                      <a:pt x="38404" y="556882"/>
                    </a:lnTo>
                    <a:lnTo>
                      <a:pt x="38404" y="576084"/>
                    </a:lnTo>
                    <a:lnTo>
                      <a:pt x="57607" y="576084"/>
                    </a:lnTo>
                    <a:lnTo>
                      <a:pt x="57607" y="595287"/>
                    </a:lnTo>
                    <a:lnTo>
                      <a:pt x="76796" y="595287"/>
                    </a:lnTo>
                    <a:lnTo>
                      <a:pt x="76796" y="518477"/>
                    </a:lnTo>
                    <a:close/>
                  </a:path>
                  <a:path w="153670" h="710564">
                    <a:moveTo>
                      <a:pt x="76796" y="384060"/>
                    </a:moveTo>
                    <a:lnTo>
                      <a:pt x="57607" y="384060"/>
                    </a:lnTo>
                    <a:lnTo>
                      <a:pt x="57607" y="403263"/>
                    </a:lnTo>
                    <a:lnTo>
                      <a:pt x="76796" y="403263"/>
                    </a:lnTo>
                    <a:lnTo>
                      <a:pt x="76796" y="384060"/>
                    </a:lnTo>
                    <a:close/>
                  </a:path>
                  <a:path w="153670" h="710564">
                    <a:moveTo>
                      <a:pt x="76796" y="345655"/>
                    </a:moveTo>
                    <a:lnTo>
                      <a:pt x="57607" y="345655"/>
                    </a:lnTo>
                    <a:lnTo>
                      <a:pt x="57607" y="364858"/>
                    </a:lnTo>
                    <a:lnTo>
                      <a:pt x="76796" y="364858"/>
                    </a:lnTo>
                    <a:lnTo>
                      <a:pt x="76796" y="345655"/>
                    </a:lnTo>
                    <a:close/>
                  </a:path>
                  <a:path w="153670" h="710564">
                    <a:moveTo>
                      <a:pt x="76796" y="307251"/>
                    </a:moveTo>
                    <a:lnTo>
                      <a:pt x="57607" y="307251"/>
                    </a:lnTo>
                    <a:lnTo>
                      <a:pt x="57607" y="326453"/>
                    </a:lnTo>
                    <a:lnTo>
                      <a:pt x="76796" y="326453"/>
                    </a:lnTo>
                    <a:lnTo>
                      <a:pt x="76796" y="307251"/>
                    </a:lnTo>
                    <a:close/>
                  </a:path>
                  <a:path w="153670" h="710564">
                    <a:moveTo>
                      <a:pt x="76796" y="211226"/>
                    </a:moveTo>
                    <a:lnTo>
                      <a:pt x="57607" y="211226"/>
                    </a:lnTo>
                    <a:lnTo>
                      <a:pt x="57607" y="230428"/>
                    </a:lnTo>
                    <a:lnTo>
                      <a:pt x="38404" y="230428"/>
                    </a:lnTo>
                    <a:lnTo>
                      <a:pt x="38404" y="268833"/>
                    </a:lnTo>
                    <a:lnTo>
                      <a:pt x="57607" y="268833"/>
                    </a:lnTo>
                    <a:lnTo>
                      <a:pt x="57607" y="249631"/>
                    </a:lnTo>
                    <a:lnTo>
                      <a:pt x="76796" y="249631"/>
                    </a:lnTo>
                    <a:lnTo>
                      <a:pt x="76796" y="211226"/>
                    </a:lnTo>
                    <a:close/>
                  </a:path>
                  <a:path w="153670" h="710564">
                    <a:moveTo>
                      <a:pt x="76796" y="153619"/>
                    </a:moveTo>
                    <a:lnTo>
                      <a:pt x="57607" y="153619"/>
                    </a:lnTo>
                    <a:lnTo>
                      <a:pt x="57607" y="134416"/>
                    </a:lnTo>
                    <a:lnTo>
                      <a:pt x="38404" y="134416"/>
                    </a:lnTo>
                    <a:lnTo>
                      <a:pt x="38404" y="192024"/>
                    </a:lnTo>
                    <a:lnTo>
                      <a:pt x="57607" y="192024"/>
                    </a:lnTo>
                    <a:lnTo>
                      <a:pt x="57607" y="172821"/>
                    </a:lnTo>
                    <a:lnTo>
                      <a:pt x="76796" y="172821"/>
                    </a:lnTo>
                    <a:lnTo>
                      <a:pt x="76796" y="153619"/>
                    </a:lnTo>
                    <a:close/>
                  </a:path>
                  <a:path w="153670" h="710564">
                    <a:moveTo>
                      <a:pt x="76796" y="115214"/>
                    </a:moveTo>
                    <a:lnTo>
                      <a:pt x="57607" y="115214"/>
                    </a:lnTo>
                    <a:lnTo>
                      <a:pt x="57607" y="134416"/>
                    </a:lnTo>
                    <a:lnTo>
                      <a:pt x="76796" y="134416"/>
                    </a:lnTo>
                    <a:lnTo>
                      <a:pt x="76796" y="115214"/>
                    </a:lnTo>
                    <a:close/>
                  </a:path>
                  <a:path w="153670" h="710564">
                    <a:moveTo>
                      <a:pt x="96012" y="230428"/>
                    </a:moveTo>
                    <a:lnTo>
                      <a:pt x="76809" y="230428"/>
                    </a:lnTo>
                    <a:lnTo>
                      <a:pt x="76809" y="249631"/>
                    </a:lnTo>
                    <a:lnTo>
                      <a:pt x="96012" y="249631"/>
                    </a:lnTo>
                    <a:lnTo>
                      <a:pt x="96012" y="230428"/>
                    </a:lnTo>
                    <a:close/>
                  </a:path>
                  <a:path w="153670" h="710564">
                    <a:moveTo>
                      <a:pt x="115201" y="576084"/>
                    </a:moveTo>
                    <a:lnTo>
                      <a:pt x="96012" y="576084"/>
                    </a:lnTo>
                    <a:lnTo>
                      <a:pt x="96012" y="614489"/>
                    </a:lnTo>
                    <a:lnTo>
                      <a:pt x="76809" y="614489"/>
                    </a:lnTo>
                    <a:lnTo>
                      <a:pt x="76809" y="672096"/>
                    </a:lnTo>
                    <a:lnTo>
                      <a:pt x="96012" y="672096"/>
                    </a:lnTo>
                    <a:lnTo>
                      <a:pt x="96012" y="691299"/>
                    </a:lnTo>
                    <a:lnTo>
                      <a:pt x="76809" y="691299"/>
                    </a:lnTo>
                    <a:lnTo>
                      <a:pt x="76809" y="710501"/>
                    </a:lnTo>
                    <a:lnTo>
                      <a:pt x="96012" y="710501"/>
                    </a:lnTo>
                    <a:lnTo>
                      <a:pt x="115201" y="710501"/>
                    </a:lnTo>
                    <a:lnTo>
                      <a:pt x="115201" y="652894"/>
                    </a:lnTo>
                    <a:lnTo>
                      <a:pt x="96012" y="652894"/>
                    </a:lnTo>
                    <a:lnTo>
                      <a:pt x="96012" y="633691"/>
                    </a:lnTo>
                    <a:lnTo>
                      <a:pt x="115201" y="633691"/>
                    </a:lnTo>
                    <a:lnTo>
                      <a:pt x="115201" y="576084"/>
                    </a:lnTo>
                    <a:close/>
                  </a:path>
                  <a:path w="153670" h="710564">
                    <a:moveTo>
                      <a:pt x="115201" y="460870"/>
                    </a:moveTo>
                    <a:lnTo>
                      <a:pt x="96012" y="460870"/>
                    </a:lnTo>
                    <a:lnTo>
                      <a:pt x="76809" y="460870"/>
                    </a:lnTo>
                    <a:lnTo>
                      <a:pt x="76809" y="480072"/>
                    </a:lnTo>
                    <a:lnTo>
                      <a:pt x="96012" y="480072"/>
                    </a:lnTo>
                    <a:lnTo>
                      <a:pt x="96012" y="499275"/>
                    </a:lnTo>
                    <a:lnTo>
                      <a:pt x="76809" y="499275"/>
                    </a:lnTo>
                    <a:lnTo>
                      <a:pt x="76809" y="518477"/>
                    </a:lnTo>
                    <a:lnTo>
                      <a:pt x="96012" y="518477"/>
                    </a:lnTo>
                    <a:lnTo>
                      <a:pt x="96012" y="537679"/>
                    </a:lnTo>
                    <a:lnTo>
                      <a:pt x="76809" y="537679"/>
                    </a:lnTo>
                    <a:lnTo>
                      <a:pt x="76809" y="556882"/>
                    </a:lnTo>
                    <a:lnTo>
                      <a:pt x="96012" y="556882"/>
                    </a:lnTo>
                    <a:lnTo>
                      <a:pt x="115201" y="556882"/>
                    </a:lnTo>
                    <a:lnTo>
                      <a:pt x="115201" y="460870"/>
                    </a:lnTo>
                    <a:close/>
                  </a:path>
                  <a:path w="153670" h="710564">
                    <a:moveTo>
                      <a:pt x="115201" y="422465"/>
                    </a:moveTo>
                    <a:lnTo>
                      <a:pt x="96012" y="422465"/>
                    </a:lnTo>
                    <a:lnTo>
                      <a:pt x="96012" y="441667"/>
                    </a:lnTo>
                    <a:lnTo>
                      <a:pt x="115201" y="441667"/>
                    </a:lnTo>
                    <a:lnTo>
                      <a:pt x="115201" y="422465"/>
                    </a:lnTo>
                    <a:close/>
                  </a:path>
                  <a:path w="153670" h="710564">
                    <a:moveTo>
                      <a:pt x="115201" y="384060"/>
                    </a:moveTo>
                    <a:lnTo>
                      <a:pt x="96012" y="384060"/>
                    </a:lnTo>
                    <a:lnTo>
                      <a:pt x="76809" y="384060"/>
                    </a:lnTo>
                    <a:lnTo>
                      <a:pt x="76809" y="403263"/>
                    </a:lnTo>
                    <a:lnTo>
                      <a:pt x="96012" y="403263"/>
                    </a:lnTo>
                    <a:lnTo>
                      <a:pt x="115201" y="403263"/>
                    </a:lnTo>
                    <a:lnTo>
                      <a:pt x="115201" y="384060"/>
                    </a:lnTo>
                    <a:close/>
                  </a:path>
                  <a:path w="153670" h="710564">
                    <a:moveTo>
                      <a:pt x="115201" y="268846"/>
                    </a:moveTo>
                    <a:lnTo>
                      <a:pt x="96012" y="268846"/>
                    </a:lnTo>
                    <a:lnTo>
                      <a:pt x="96012" y="307251"/>
                    </a:lnTo>
                    <a:lnTo>
                      <a:pt x="76809" y="307251"/>
                    </a:lnTo>
                    <a:lnTo>
                      <a:pt x="76809" y="364858"/>
                    </a:lnTo>
                    <a:lnTo>
                      <a:pt x="96012" y="364858"/>
                    </a:lnTo>
                    <a:lnTo>
                      <a:pt x="115201" y="364858"/>
                    </a:lnTo>
                    <a:lnTo>
                      <a:pt x="115201" y="345655"/>
                    </a:lnTo>
                    <a:lnTo>
                      <a:pt x="96012" y="345655"/>
                    </a:lnTo>
                    <a:lnTo>
                      <a:pt x="96012" y="326453"/>
                    </a:lnTo>
                    <a:lnTo>
                      <a:pt x="115201" y="326453"/>
                    </a:lnTo>
                    <a:lnTo>
                      <a:pt x="115201" y="268846"/>
                    </a:lnTo>
                    <a:close/>
                  </a:path>
                  <a:path w="153670" h="710564">
                    <a:moveTo>
                      <a:pt x="115201" y="192024"/>
                    </a:moveTo>
                    <a:lnTo>
                      <a:pt x="96012" y="192024"/>
                    </a:lnTo>
                    <a:lnTo>
                      <a:pt x="96012" y="211226"/>
                    </a:lnTo>
                    <a:lnTo>
                      <a:pt x="115201" y="211226"/>
                    </a:lnTo>
                    <a:lnTo>
                      <a:pt x="115201" y="192024"/>
                    </a:lnTo>
                    <a:close/>
                  </a:path>
                  <a:path w="153670" h="710564">
                    <a:moveTo>
                      <a:pt x="115201" y="19202"/>
                    </a:moveTo>
                    <a:lnTo>
                      <a:pt x="96012" y="19202"/>
                    </a:lnTo>
                    <a:lnTo>
                      <a:pt x="96012" y="0"/>
                    </a:lnTo>
                    <a:lnTo>
                      <a:pt x="76809" y="0"/>
                    </a:lnTo>
                    <a:lnTo>
                      <a:pt x="76809" y="38404"/>
                    </a:lnTo>
                    <a:lnTo>
                      <a:pt x="96012" y="38404"/>
                    </a:lnTo>
                    <a:lnTo>
                      <a:pt x="96012" y="57607"/>
                    </a:lnTo>
                    <a:lnTo>
                      <a:pt x="76809" y="57607"/>
                    </a:lnTo>
                    <a:lnTo>
                      <a:pt x="76809" y="115214"/>
                    </a:lnTo>
                    <a:lnTo>
                      <a:pt x="96012" y="115214"/>
                    </a:lnTo>
                    <a:lnTo>
                      <a:pt x="96012" y="153619"/>
                    </a:lnTo>
                    <a:lnTo>
                      <a:pt x="76809" y="153619"/>
                    </a:lnTo>
                    <a:lnTo>
                      <a:pt x="76809" y="172821"/>
                    </a:lnTo>
                    <a:lnTo>
                      <a:pt x="96012" y="172821"/>
                    </a:lnTo>
                    <a:lnTo>
                      <a:pt x="115201" y="172821"/>
                    </a:lnTo>
                    <a:lnTo>
                      <a:pt x="115201" y="19202"/>
                    </a:lnTo>
                    <a:close/>
                  </a:path>
                  <a:path w="153670" h="710564">
                    <a:moveTo>
                      <a:pt x="134416" y="672096"/>
                    </a:moveTo>
                    <a:lnTo>
                      <a:pt x="115214" y="672096"/>
                    </a:lnTo>
                    <a:lnTo>
                      <a:pt x="115214" y="691299"/>
                    </a:lnTo>
                    <a:lnTo>
                      <a:pt x="134416" y="691299"/>
                    </a:lnTo>
                    <a:lnTo>
                      <a:pt x="134416" y="672096"/>
                    </a:lnTo>
                    <a:close/>
                  </a:path>
                  <a:path w="153670" h="710564">
                    <a:moveTo>
                      <a:pt x="134416" y="614489"/>
                    </a:moveTo>
                    <a:lnTo>
                      <a:pt x="115214" y="614489"/>
                    </a:lnTo>
                    <a:lnTo>
                      <a:pt x="115214" y="652894"/>
                    </a:lnTo>
                    <a:lnTo>
                      <a:pt x="134416" y="652894"/>
                    </a:lnTo>
                    <a:lnTo>
                      <a:pt x="134416" y="614489"/>
                    </a:lnTo>
                    <a:close/>
                  </a:path>
                  <a:path w="153670" h="710564">
                    <a:moveTo>
                      <a:pt x="134416" y="499275"/>
                    </a:moveTo>
                    <a:lnTo>
                      <a:pt x="115214" y="499275"/>
                    </a:lnTo>
                    <a:lnTo>
                      <a:pt x="115214" y="556882"/>
                    </a:lnTo>
                    <a:lnTo>
                      <a:pt x="134416" y="556882"/>
                    </a:lnTo>
                    <a:lnTo>
                      <a:pt x="134416" y="499275"/>
                    </a:lnTo>
                    <a:close/>
                  </a:path>
                  <a:path w="153670" h="710564">
                    <a:moveTo>
                      <a:pt x="134416" y="422465"/>
                    </a:moveTo>
                    <a:lnTo>
                      <a:pt x="115214" y="422465"/>
                    </a:lnTo>
                    <a:lnTo>
                      <a:pt x="115214" y="480072"/>
                    </a:lnTo>
                    <a:lnTo>
                      <a:pt x="134416" y="480072"/>
                    </a:lnTo>
                    <a:lnTo>
                      <a:pt x="134416" y="422465"/>
                    </a:lnTo>
                    <a:close/>
                  </a:path>
                  <a:path w="153670" h="710564">
                    <a:moveTo>
                      <a:pt x="134416" y="268846"/>
                    </a:moveTo>
                    <a:lnTo>
                      <a:pt x="115214" y="268846"/>
                    </a:lnTo>
                    <a:lnTo>
                      <a:pt x="115214" y="307251"/>
                    </a:lnTo>
                    <a:lnTo>
                      <a:pt x="134416" y="307251"/>
                    </a:lnTo>
                    <a:lnTo>
                      <a:pt x="134416" y="268846"/>
                    </a:lnTo>
                    <a:close/>
                  </a:path>
                  <a:path w="153670" h="710564">
                    <a:moveTo>
                      <a:pt x="134416" y="230428"/>
                    </a:moveTo>
                    <a:lnTo>
                      <a:pt x="115214" y="230428"/>
                    </a:lnTo>
                    <a:lnTo>
                      <a:pt x="115214" y="249631"/>
                    </a:lnTo>
                    <a:lnTo>
                      <a:pt x="134416" y="249631"/>
                    </a:lnTo>
                    <a:lnTo>
                      <a:pt x="134416" y="230428"/>
                    </a:lnTo>
                    <a:close/>
                  </a:path>
                  <a:path w="153670" h="710564">
                    <a:moveTo>
                      <a:pt x="134416" y="192024"/>
                    </a:moveTo>
                    <a:lnTo>
                      <a:pt x="115214" y="192024"/>
                    </a:lnTo>
                    <a:lnTo>
                      <a:pt x="115214" y="211226"/>
                    </a:lnTo>
                    <a:lnTo>
                      <a:pt x="134416" y="211226"/>
                    </a:lnTo>
                    <a:lnTo>
                      <a:pt x="134416" y="192024"/>
                    </a:lnTo>
                    <a:close/>
                  </a:path>
                  <a:path w="153670" h="710564">
                    <a:moveTo>
                      <a:pt x="134416" y="96012"/>
                    </a:moveTo>
                    <a:lnTo>
                      <a:pt x="115214" y="96012"/>
                    </a:lnTo>
                    <a:lnTo>
                      <a:pt x="115214" y="115214"/>
                    </a:lnTo>
                    <a:lnTo>
                      <a:pt x="134416" y="115214"/>
                    </a:lnTo>
                    <a:lnTo>
                      <a:pt x="134416" y="96012"/>
                    </a:lnTo>
                    <a:close/>
                  </a:path>
                  <a:path w="153670" h="710564">
                    <a:moveTo>
                      <a:pt x="134416" y="57607"/>
                    </a:moveTo>
                    <a:lnTo>
                      <a:pt x="115214" y="57607"/>
                    </a:lnTo>
                    <a:lnTo>
                      <a:pt x="115214" y="76809"/>
                    </a:lnTo>
                    <a:lnTo>
                      <a:pt x="134416" y="76809"/>
                    </a:lnTo>
                    <a:lnTo>
                      <a:pt x="134416" y="57607"/>
                    </a:lnTo>
                    <a:close/>
                  </a:path>
                  <a:path w="153670" h="710564">
                    <a:moveTo>
                      <a:pt x="153606" y="307251"/>
                    </a:moveTo>
                    <a:lnTo>
                      <a:pt x="134416" y="307251"/>
                    </a:lnTo>
                    <a:lnTo>
                      <a:pt x="134416" y="345655"/>
                    </a:lnTo>
                    <a:lnTo>
                      <a:pt x="115214" y="345655"/>
                    </a:lnTo>
                    <a:lnTo>
                      <a:pt x="115214" y="384060"/>
                    </a:lnTo>
                    <a:lnTo>
                      <a:pt x="134416" y="384060"/>
                    </a:lnTo>
                    <a:lnTo>
                      <a:pt x="134416" y="364858"/>
                    </a:lnTo>
                    <a:lnTo>
                      <a:pt x="153606" y="364858"/>
                    </a:lnTo>
                    <a:lnTo>
                      <a:pt x="153606" y="307251"/>
                    </a:lnTo>
                    <a:close/>
                  </a:path>
                  <a:path w="153670" h="710564">
                    <a:moveTo>
                      <a:pt x="153606" y="249631"/>
                    </a:moveTo>
                    <a:lnTo>
                      <a:pt x="134416" y="249631"/>
                    </a:lnTo>
                    <a:lnTo>
                      <a:pt x="134416" y="268833"/>
                    </a:lnTo>
                    <a:lnTo>
                      <a:pt x="153606" y="268833"/>
                    </a:lnTo>
                    <a:lnTo>
                      <a:pt x="153606" y="249631"/>
                    </a:lnTo>
                    <a:close/>
                  </a:path>
                  <a:path w="153670" h="710564">
                    <a:moveTo>
                      <a:pt x="153606" y="115214"/>
                    </a:moveTo>
                    <a:lnTo>
                      <a:pt x="134416" y="115214"/>
                    </a:lnTo>
                    <a:lnTo>
                      <a:pt x="134416" y="134416"/>
                    </a:lnTo>
                    <a:lnTo>
                      <a:pt x="115214" y="134416"/>
                    </a:lnTo>
                    <a:lnTo>
                      <a:pt x="115214" y="172821"/>
                    </a:lnTo>
                    <a:lnTo>
                      <a:pt x="134416" y="172821"/>
                    </a:lnTo>
                    <a:lnTo>
                      <a:pt x="134416" y="192024"/>
                    </a:lnTo>
                    <a:lnTo>
                      <a:pt x="153606" y="192024"/>
                    </a:lnTo>
                    <a:lnTo>
                      <a:pt x="153606" y="115214"/>
                    </a:lnTo>
                    <a:close/>
                  </a:path>
                  <a:path w="153670" h="710564">
                    <a:moveTo>
                      <a:pt x="153606" y="76809"/>
                    </a:moveTo>
                    <a:lnTo>
                      <a:pt x="134416" y="76809"/>
                    </a:lnTo>
                    <a:lnTo>
                      <a:pt x="134416" y="96012"/>
                    </a:lnTo>
                    <a:lnTo>
                      <a:pt x="153606" y="96012"/>
                    </a:lnTo>
                    <a:lnTo>
                      <a:pt x="153606" y="76809"/>
                    </a:lnTo>
                    <a:close/>
                  </a:path>
                  <a:path w="153670" h="710564">
                    <a:moveTo>
                      <a:pt x="153606" y="19202"/>
                    </a:moveTo>
                    <a:lnTo>
                      <a:pt x="134416" y="19202"/>
                    </a:lnTo>
                    <a:lnTo>
                      <a:pt x="115214" y="19202"/>
                    </a:lnTo>
                    <a:lnTo>
                      <a:pt x="115214" y="38404"/>
                    </a:lnTo>
                    <a:lnTo>
                      <a:pt x="134416" y="38404"/>
                    </a:lnTo>
                    <a:lnTo>
                      <a:pt x="153606" y="38404"/>
                    </a:lnTo>
                    <a:lnTo>
                      <a:pt x="153606" y="19202"/>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16" name="object 21">
                <a:extLst>
                  <a:ext uri="{FF2B5EF4-FFF2-40B4-BE49-F238E27FC236}">
                    <a16:creationId xmlns:a16="http://schemas.microsoft.com/office/drawing/2014/main" id="{23E2C78A-5721-4278-958C-A31828EBF83A}"/>
                  </a:ext>
                </a:extLst>
              </p:cNvPr>
              <p:cNvSpPr/>
              <p:nvPr/>
            </p:nvSpPr>
            <p:spPr>
              <a:xfrm>
                <a:off x="6641617" y="3715892"/>
                <a:ext cx="57785" cy="691515"/>
              </a:xfrm>
              <a:custGeom>
                <a:avLst/>
                <a:gdLst/>
                <a:ahLst/>
                <a:cxnLst/>
                <a:rect l="l" t="t" r="r" b="b"/>
                <a:pathLst>
                  <a:path w="57784" h="691514">
                    <a:moveTo>
                      <a:pt x="19189" y="537679"/>
                    </a:moveTo>
                    <a:lnTo>
                      <a:pt x="0" y="537679"/>
                    </a:lnTo>
                    <a:lnTo>
                      <a:pt x="0" y="691299"/>
                    </a:lnTo>
                    <a:lnTo>
                      <a:pt x="19189" y="691299"/>
                    </a:lnTo>
                    <a:lnTo>
                      <a:pt x="19189" y="537679"/>
                    </a:lnTo>
                    <a:close/>
                  </a:path>
                  <a:path w="57784" h="691514">
                    <a:moveTo>
                      <a:pt x="19189" y="480072"/>
                    </a:moveTo>
                    <a:lnTo>
                      <a:pt x="0" y="480072"/>
                    </a:lnTo>
                    <a:lnTo>
                      <a:pt x="0" y="518477"/>
                    </a:lnTo>
                    <a:lnTo>
                      <a:pt x="19189" y="518477"/>
                    </a:lnTo>
                    <a:lnTo>
                      <a:pt x="19189" y="480072"/>
                    </a:lnTo>
                    <a:close/>
                  </a:path>
                  <a:path w="57784" h="691514">
                    <a:moveTo>
                      <a:pt x="19189" y="441667"/>
                    </a:moveTo>
                    <a:lnTo>
                      <a:pt x="0" y="441667"/>
                    </a:lnTo>
                    <a:lnTo>
                      <a:pt x="0" y="460870"/>
                    </a:lnTo>
                    <a:lnTo>
                      <a:pt x="19189" y="460870"/>
                    </a:lnTo>
                    <a:lnTo>
                      <a:pt x="19189" y="441667"/>
                    </a:lnTo>
                    <a:close/>
                  </a:path>
                  <a:path w="57784" h="691514">
                    <a:moveTo>
                      <a:pt x="19189" y="384060"/>
                    </a:moveTo>
                    <a:lnTo>
                      <a:pt x="0" y="384060"/>
                    </a:lnTo>
                    <a:lnTo>
                      <a:pt x="0" y="422465"/>
                    </a:lnTo>
                    <a:lnTo>
                      <a:pt x="19189" y="422465"/>
                    </a:lnTo>
                    <a:lnTo>
                      <a:pt x="19189" y="384060"/>
                    </a:lnTo>
                    <a:close/>
                  </a:path>
                  <a:path w="57784" h="691514">
                    <a:moveTo>
                      <a:pt x="19189" y="307251"/>
                    </a:moveTo>
                    <a:lnTo>
                      <a:pt x="0" y="307251"/>
                    </a:lnTo>
                    <a:lnTo>
                      <a:pt x="0" y="364858"/>
                    </a:lnTo>
                    <a:lnTo>
                      <a:pt x="19189" y="364858"/>
                    </a:lnTo>
                    <a:lnTo>
                      <a:pt x="19189" y="307251"/>
                    </a:lnTo>
                    <a:close/>
                  </a:path>
                  <a:path w="57784" h="691514">
                    <a:moveTo>
                      <a:pt x="38404" y="672096"/>
                    </a:moveTo>
                    <a:lnTo>
                      <a:pt x="19202" y="672096"/>
                    </a:lnTo>
                    <a:lnTo>
                      <a:pt x="19202" y="691299"/>
                    </a:lnTo>
                    <a:lnTo>
                      <a:pt x="38404" y="691299"/>
                    </a:lnTo>
                    <a:lnTo>
                      <a:pt x="38404" y="672096"/>
                    </a:lnTo>
                    <a:close/>
                  </a:path>
                  <a:path w="57784" h="691514">
                    <a:moveTo>
                      <a:pt x="38404" y="614489"/>
                    </a:moveTo>
                    <a:lnTo>
                      <a:pt x="19202" y="614489"/>
                    </a:lnTo>
                    <a:lnTo>
                      <a:pt x="19202" y="633691"/>
                    </a:lnTo>
                    <a:lnTo>
                      <a:pt x="38404" y="633691"/>
                    </a:lnTo>
                    <a:lnTo>
                      <a:pt x="38404" y="614489"/>
                    </a:lnTo>
                    <a:close/>
                  </a:path>
                  <a:path w="57784" h="691514">
                    <a:moveTo>
                      <a:pt x="38404" y="499275"/>
                    </a:moveTo>
                    <a:lnTo>
                      <a:pt x="19202" y="499275"/>
                    </a:lnTo>
                    <a:lnTo>
                      <a:pt x="19202" y="556882"/>
                    </a:lnTo>
                    <a:lnTo>
                      <a:pt x="38404" y="556882"/>
                    </a:lnTo>
                    <a:lnTo>
                      <a:pt x="38404" y="499275"/>
                    </a:lnTo>
                    <a:close/>
                  </a:path>
                  <a:path w="57784" h="691514">
                    <a:moveTo>
                      <a:pt x="38404" y="460870"/>
                    </a:moveTo>
                    <a:lnTo>
                      <a:pt x="19202" y="460870"/>
                    </a:lnTo>
                    <a:lnTo>
                      <a:pt x="19202" y="480072"/>
                    </a:lnTo>
                    <a:lnTo>
                      <a:pt x="38404" y="480072"/>
                    </a:lnTo>
                    <a:lnTo>
                      <a:pt x="38404" y="460870"/>
                    </a:lnTo>
                    <a:close/>
                  </a:path>
                  <a:path w="57784" h="691514">
                    <a:moveTo>
                      <a:pt x="38404" y="345655"/>
                    </a:moveTo>
                    <a:lnTo>
                      <a:pt x="19202" y="345655"/>
                    </a:lnTo>
                    <a:lnTo>
                      <a:pt x="19202" y="441667"/>
                    </a:lnTo>
                    <a:lnTo>
                      <a:pt x="38404" y="441667"/>
                    </a:lnTo>
                    <a:lnTo>
                      <a:pt x="38404" y="345655"/>
                    </a:lnTo>
                    <a:close/>
                  </a:path>
                  <a:path w="57784" h="691514">
                    <a:moveTo>
                      <a:pt x="38404" y="288048"/>
                    </a:moveTo>
                    <a:lnTo>
                      <a:pt x="19202" y="288048"/>
                    </a:lnTo>
                    <a:lnTo>
                      <a:pt x="19202" y="326453"/>
                    </a:lnTo>
                    <a:lnTo>
                      <a:pt x="38404" y="326453"/>
                    </a:lnTo>
                    <a:lnTo>
                      <a:pt x="38404" y="288048"/>
                    </a:lnTo>
                    <a:close/>
                  </a:path>
                  <a:path w="57784" h="691514">
                    <a:moveTo>
                      <a:pt x="57594" y="192024"/>
                    </a:moveTo>
                    <a:lnTo>
                      <a:pt x="38404" y="192024"/>
                    </a:lnTo>
                    <a:lnTo>
                      <a:pt x="19202" y="192024"/>
                    </a:lnTo>
                    <a:lnTo>
                      <a:pt x="19202" y="268833"/>
                    </a:lnTo>
                    <a:lnTo>
                      <a:pt x="38404" y="268833"/>
                    </a:lnTo>
                    <a:lnTo>
                      <a:pt x="38404" y="249631"/>
                    </a:lnTo>
                    <a:lnTo>
                      <a:pt x="57594" y="249631"/>
                    </a:lnTo>
                    <a:lnTo>
                      <a:pt x="57594" y="230428"/>
                    </a:lnTo>
                    <a:lnTo>
                      <a:pt x="38404" y="230428"/>
                    </a:lnTo>
                    <a:lnTo>
                      <a:pt x="38404" y="211226"/>
                    </a:lnTo>
                    <a:lnTo>
                      <a:pt x="57594" y="211226"/>
                    </a:lnTo>
                    <a:lnTo>
                      <a:pt x="57594" y="192024"/>
                    </a:lnTo>
                    <a:close/>
                  </a:path>
                  <a:path w="57784" h="691514">
                    <a:moveTo>
                      <a:pt x="57594" y="153619"/>
                    </a:moveTo>
                    <a:lnTo>
                      <a:pt x="38404" y="153619"/>
                    </a:lnTo>
                    <a:lnTo>
                      <a:pt x="38404" y="172821"/>
                    </a:lnTo>
                    <a:lnTo>
                      <a:pt x="57594" y="172821"/>
                    </a:lnTo>
                    <a:lnTo>
                      <a:pt x="57594" y="153619"/>
                    </a:lnTo>
                    <a:close/>
                  </a:path>
                  <a:path w="57784" h="691514">
                    <a:moveTo>
                      <a:pt x="57594" y="0"/>
                    </a:moveTo>
                    <a:lnTo>
                      <a:pt x="38404" y="0"/>
                    </a:lnTo>
                    <a:lnTo>
                      <a:pt x="38404" y="134416"/>
                    </a:lnTo>
                    <a:lnTo>
                      <a:pt x="57594" y="134416"/>
                    </a:lnTo>
                    <a:lnTo>
                      <a:pt x="57594"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17" name="object 22">
                <a:extLst>
                  <a:ext uri="{FF2B5EF4-FFF2-40B4-BE49-F238E27FC236}">
                    <a16:creationId xmlns:a16="http://schemas.microsoft.com/office/drawing/2014/main" id="{22E1CAB4-2453-470B-AD93-8A9020381EDD}"/>
                  </a:ext>
                </a:extLst>
              </p:cNvPr>
              <p:cNvSpPr/>
              <p:nvPr/>
            </p:nvSpPr>
            <p:spPr>
              <a:xfrm>
                <a:off x="6689623" y="3984739"/>
                <a:ext cx="0" cy="422909"/>
              </a:xfrm>
              <a:custGeom>
                <a:avLst/>
                <a:gdLst/>
                <a:ahLst/>
                <a:cxnLst/>
                <a:rect l="l" t="t" r="r" b="b"/>
                <a:pathLst>
                  <a:path h="422910">
                    <a:moveTo>
                      <a:pt x="0" y="0"/>
                    </a:moveTo>
                    <a:lnTo>
                      <a:pt x="0" y="422452"/>
                    </a:lnTo>
                  </a:path>
                </a:pathLst>
              </a:custGeom>
              <a:ln w="19202">
                <a:solidFill>
                  <a:srgbClr val="231F20"/>
                </a:solidFill>
                <a:prstDash val="sysDot"/>
              </a:ln>
            </p:spPr>
            <p:txBody>
              <a:bodyPr wrap="square" lIns="0" tIns="0" rIns="0" bIns="0" rtlCol="0"/>
              <a:lstStyle/>
              <a:p>
                <a:endParaRPr sz="1350" dirty="0">
                  <a:latin typeface="Franklin Gothic Book" panose="020B0503020102020204" pitchFamily="34" charset="0"/>
                </a:endParaRPr>
              </a:p>
            </p:txBody>
          </p:sp>
          <p:sp>
            <p:nvSpPr>
              <p:cNvPr id="18" name="object 23">
                <a:extLst>
                  <a:ext uri="{FF2B5EF4-FFF2-40B4-BE49-F238E27FC236}">
                    <a16:creationId xmlns:a16="http://schemas.microsoft.com/office/drawing/2014/main" id="{70C8189B-460C-4ABA-977B-7FCD57F6973D}"/>
                  </a:ext>
                </a:extLst>
              </p:cNvPr>
              <p:cNvSpPr/>
              <p:nvPr/>
            </p:nvSpPr>
            <p:spPr>
              <a:xfrm>
                <a:off x="6699225" y="3715892"/>
                <a:ext cx="115570" cy="710565"/>
              </a:xfrm>
              <a:custGeom>
                <a:avLst/>
                <a:gdLst/>
                <a:ahLst/>
                <a:cxnLst/>
                <a:rect l="l" t="t" r="r" b="b"/>
                <a:pathLst>
                  <a:path w="115570" h="710564">
                    <a:moveTo>
                      <a:pt x="19202" y="480072"/>
                    </a:moveTo>
                    <a:lnTo>
                      <a:pt x="0" y="480072"/>
                    </a:lnTo>
                    <a:lnTo>
                      <a:pt x="0" y="499275"/>
                    </a:lnTo>
                    <a:lnTo>
                      <a:pt x="19202" y="499275"/>
                    </a:lnTo>
                    <a:lnTo>
                      <a:pt x="19202" y="480072"/>
                    </a:lnTo>
                    <a:close/>
                  </a:path>
                  <a:path w="115570" h="710564">
                    <a:moveTo>
                      <a:pt x="19202" y="345655"/>
                    </a:moveTo>
                    <a:lnTo>
                      <a:pt x="0" y="345655"/>
                    </a:lnTo>
                    <a:lnTo>
                      <a:pt x="0" y="384060"/>
                    </a:lnTo>
                    <a:lnTo>
                      <a:pt x="19202" y="384060"/>
                    </a:lnTo>
                    <a:lnTo>
                      <a:pt x="19202" y="345655"/>
                    </a:lnTo>
                    <a:close/>
                  </a:path>
                  <a:path w="115570" h="710564">
                    <a:moveTo>
                      <a:pt x="38392" y="672096"/>
                    </a:moveTo>
                    <a:lnTo>
                      <a:pt x="19202" y="672096"/>
                    </a:lnTo>
                    <a:lnTo>
                      <a:pt x="19202" y="710501"/>
                    </a:lnTo>
                    <a:lnTo>
                      <a:pt x="38392" y="710501"/>
                    </a:lnTo>
                    <a:lnTo>
                      <a:pt x="38392" y="672096"/>
                    </a:lnTo>
                    <a:close/>
                  </a:path>
                  <a:path w="115570" h="710564">
                    <a:moveTo>
                      <a:pt x="38392" y="537679"/>
                    </a:moveTo>
                    <a:lnTo>
                      <a:pt x="19202" y="537679"/>
                    </a:lnTo>
                    <a:lnTo>
                      <a:pt x="19202" y="518477"/>
                    </a:lnTo>
                    <a:lnTo>
                      <a:pt x="0" y="518477"/>
                    </a:lnTo>
                    <a:lnTo>
                      <a:pt x="0" y="556882"/>
                    </a:lnTo>
                    <a:lnTo>
                      <a:pt x="19202" y="556882"/>
                    </a:lnTo>
                    <a:lnTo>
                      <a:pt x="19202" y="614489"/>
                    </a:lnTo>
                    <a:lnTo>
                      <a:pt x="0" y="614489"/>
                    </a:lnTo>
                    <a:lnTo>
                      <a:pt x="0" y="633691"/>
                    </a:lnTo>
                    <a:lnTo>
                      <a:pt x="19202" y="633691"/>
                    </a:lnTo>
                    <a:lnTo>
                      <a:pt x="19202" y="652894"/>
                    </a:lnTo>
                    <a:lnTo>
                      <a:pt x="38392" y="652894"/>
                    </a:lnTo>
                    <a:lnTo>
                      <a:pt x="38392" y="537679"/>
                    </a:lnTo>
                    <a:close/>
                  </a:path>
                  <a:path w="115570" h="710564">
                    <a:moveTo>
                      <a:pt x="38392" y="422465"/>
                    </a:moveTo>
                    <a:lnTo>
                      <a:pt x="19202" y="422465"/>
                    </a:lnTo>
                    <a:lnTo>
                      <a:pt x="0" y="422465"/>
                    </a:lnTo>
                    <a:lnTo>
                      <a:pt x="0" y="460870"/>
                    </a:lnTo>
                    <a:lnTo>
                      <a:pt x="19202" y="460870"/>
                    </a:lnTo>
                    <a:lnTo>
                      <a:pt x="19202" y="480072"/>
                    </a:lnTo>
                    <a:lnTo>
                      <a:pt x="38392" y="480072"/>
                    </a:lnTo>
                    <a:lnTo>
                      <a:pt x="38392" y="422465"/>
                    </a:lnTo>
                    <a:close/>
                  </a:path>
                  <a:path w="115570" h="710564">
                    <a:moveTo>
                      <a:pt x="38392" y="384060"/>
                    </a:moveTo>
                    <a:lnTo>
                      <a:pt x="19202" y="384060"/>
                    </a:lnTo>
                    <a:lnTo>
                      <a:pt x="19202" y="403263"/>
                    </a:lnTo>
                    <a:lnTo>
                      <a:pt x="38392" y="403263"/>
                    </a:lnTo>
                    <a:lnTo>
                      <a:pt x="38392" y="384060"/>
                    </a:lnTo>
                    <a:close/>
                  </a:path>
                  <a:path w="115570" h="710564">
                    <a:moveTo>
                      <a:pt x="38392" y="153619"/>
                    </a:moveTo>
                    <a:lnTo>
                      <a:pt x="19202" y="153619"/>
                    </a:lnTo>
                    <a:lnTo>
                      <a:pt x="0" y="153619"/>
                    </a:lnTo>
                    <a:lnTo>
                      <a:pt x="0" y="307238"/>
                    </a:lnTo>
                    <a:lnTo>
                      <a:pt x="19202" y="307238"/>
                    </a:lnTo>
                    <a:lnTo>
                      <a:pt x="19202" y="326453"/>
                    </a:lnTo>
                    <a:lnTo>
                      <a:pt x="38392" y="326453"/>
                    </a:lnTo>
                    <a:lnTo>
                      <a:pt x="38392" y="268846"/>
                    </a:lnTo>
                    <a:lnTo>
                      <a:pt x="19202" y="268846"/>
                    </a:lnTo>
                    <a:lnTo>
                      <a:pt x="19202" y="249631"/>
                    </a:lnTo>
                    <a:lnTo>
                      <a:pt x="38392" y="249631"/>
                    </a:lnTo>
                    <a:lnTo>
                      <a:pt x="38392" y="211226"/>
                    </a:lnTo>
                    <a:lnTo>
                      <a:pt x="19202" y="211226"/>
                    </a:lnTo>
                    <a:lnTo>
                      <a:pt x="19202" y="172821"/>
                    </a:lnTo>
                    <a:lnTo>
                      <a:pt x="38392" y="172821"/>
                    </a:lnTo>
                    <a:lnTo>
                      <a:pt x="38392" y="153619"/>
                    </a:lnTo>
                    <a:close/>
                  </a:path>
                  <a:path w="115570" h="710564">
                    <a:moveTo>
                      <a:pt x="38392" y="115214"/>
                    </a:moveTo>
                    <a:lnTo>
                      <a:pt x="19202" y="115214"/>
                    </a:lnTo>
                    <a:lnTo>
                      <a:pt x="0" y="115214"/>
                    </a:lnTo>
                    <a:lnTo>
                      <a:pt x="0" y="134416"/>
                    </a:lnTo>
                    <a:lnTo>
                      <a:pt x="19202" y="134416"/>
                    </a:lnTo>
                    <a:lnTo>
                      <a:pt x="38392" y="134416"/>
                    </a:lnTo>
                    <a:lnTo>
                      <a:pt x="38392" y="115214"/>
                    </a:lnTo>
                    <a:close/>
                  </a:path>
                  <a:path w="115570" h="710564">
                    <a:moveTo>
                      <a:pt x="38392" y="38404"/>
                    </a:moveTo>
                    <a:lnTo>
                      <a:pt x="19202" y="38404"/>
                    </a:lnTo>
                    <a:lnTo>
                      <a:pt x="19202" y="96012"/>
                    </a:lnTo>
                    <a:lnTo>
                      <a:pt x="38392" y="96012"/>
                    </a:lnTo>
                    <a:lnTo>
                      <a:pt x="38392" y="38404"/>
                    </a:lnTo>
                    <a:close/>
                  </a:path>
                  <a:path w="115570" h="710564">
                    <a:moveTo>
                      <a:pt x="38392" y="0"/>
                    </a:moveTo>
                    <a:lnTo>
                      <a:pt x="19202" y="0"/>
                    </a:lnTo>
                    <a:lnTo>
                      <a:pt x="0" y="0"/>
                    </a:lnTo>
                    <a:lnTo>
                      <a:pt x="0" y="19202"/>
                    </a:lnTo>
                    <a:lnTo>
                      <a:pt x="19202" y="19202"/>
                    </a:lnTo>
                    <a:lnTo>
                      <a:pt x="38392" y="19202"/>
                    </a:lnTo>
                    <a:lnTo>
                      <a:pt x="38392" y="0"/>
                    </a:lnTo>
                    <a:close/>
                  </a:path>
                  <a:path w="115570" h="710564">
                    <a:moveTo>
                      <a:pt x="57607" y="633691"/>
                    </a:moveTo>
                    <a:lnTo>
                      <a:pt x="38404" y="633691"/>
                    </a:lnTo>
                    <a:lnTo>
                      <a:pt x="38404" y="652894"/>
                    </a:lnTo>
                    <a:lnTo>
                      <a:pt x="57607" y="652894"/>
                    </a:lnTo>
                    <a:lnTo>
                      <a:pt x="57607" y="633691"/>
                    </a:lnTo>
                    <a:close/>
                  </a:path>
                  <a:path w="115570" h="710564">
                    <a:moveTo>
                      <a:pt x="57607" y="595287"/>
                    </a:moveTo>
                    <a:lnTo>
                      <a:pt x="38404" y="595287"/>
                    </a:lnTo>
                    <a:lnTo>
                      <a:pt x="38404" y="614489"/>
                    </a:lnTo>
                    <a:lnTo>
                      <a:pt x="57607" y="614489"/>
                    </a:lnTo>
                    <a:lnTo>
                      <a:pt x="57607" y="595287"/>
                    </a:lnTo>
                    <a:close/>
                  </a:path>
                  <a:path w="115570" h="710564">
                    <a:moveTo>
                      <a:pt x="57607" y="499275"/>
                    </a:moveTo>
                    <a:lnTo>
                      <a:pt x="38404" y="499275"/>
                    </a:lnTo>
                    <a:lnTo>
                      <a:pt x="38404" y="518477"/>
                    </a:lnTo>
                    <a:lnTo>
                      <a:pt x="57607" y="518477"/>
                    </a:lnTo>
                    <a:lnTo>
                      <a:pt x="57607" y="499275"/>
                    </a:lnTo>
                    <a:close/>
                  </a:path>
                  <a:path w="115570" h="710564">
                    <a:moveTo>
                      <a:pt x="57607" y="403263"/>
                    </a:moveTo>
                    <a:lnTo>
                      <a:pt x="38404" y="403263"/>
                    </a:lnTo>
                    <a:lnTo>
                      <a:pt x="38404" y="441667"/>
                    </a:lnTo>
                    <a:lnTo>
                      <a:pt x="57607" y="441667"/>
                    </a:lnTo>
                    <a:lnTo>
                      <a:pt x="57607" y="403263"/>
                    </a:lnTo>
                    <a:close/>
                  </a:path>
                  <a:path w="115570" h="710564">
                    <a:moveTo>
                      <a:pt x="57607" y="326453"/>
                    </a:moveTo>
                    <a:lnTo>
                      <a:pt x="38404" y="326453"/>
                    </a:lnTo>
                    <a:lnTo>
                      <a:pt x="38404" y="345655"/>
                    </a:lnTo>
                    <a:lnTo>
                      <a:pt x="57607" y="345655"/>
                    </a:lnTo>
                    <a:lnTo>
                      <a:pt x="57607" y="326453"/>
                    </a:lnTo>
                    <a:close/>
                  </a:path>
                  <a:path w="115570" h="710564">
                    <a:moveTo>
                      <a:pt x="57607" y="268846"/>
                    </a:moveTo>
                    <a:lnTo>
                      <a:pt x="38404" y="268846"/>
                    </a:lnTo>
                    <a:lnTo>
                      <a:pt x="38404" y="288048"/>
                    </a:lnTo>
                    <a:lnTo>
                      <a:pt x="57607" y="288048"/>
                    </a:lnTo>
                    <a:lnTo>
                      <a:pt x="57607" y="268846"/>
                    </a:lnTo>
                    <a:close/>
                  </a:path>
                  <a:path w="115570" h="710564">
                    <a:moveTo>
                      <a:pt x="76796" y="691299"/>
                    </a:moveTo>
                    <a:lnTo>
                      <a:pt x="57607" y="691299"/>
                    </a:lnTo>
                    <a:lnTo>
                      <a:pt x="57607" y="710501"/>
                    </a:lnTo>
                    <a:lnTo>
                      <a:pt x="76796" y="710501"/>
                    </a:lnTo>
                    <a:lnTo>
                      <a:pt x="76796" y="691299"/>
                    </a:lnTo>
                    <a:close/>
                  </a:path>
                  <a:path w="115570" h="710564">
                    <a:moveTo>
                      <a:pt x="76796" y="614489"/>
                    </a:moveTo>
                    <a:lnTo>
                      <a:pt x="57607" y="614489"/>
                    </a:lnTo>
                    <a:lnTo>
                      <a:pt x="57607" y="633691"/>
                    </a:lnTo>
                    <a:lnTo>
                      <a:pt x="76796" y="633691"/>
                    </a:lnTo>
                    <a:lnTo>
                      <a:pt x="76796" y="614489"/>
                    </a:lnTo>
                    <a:close/>
                  </a:path>
                  <a:path w="115570" h="710564">
                    <a:moveTo>
                      <a:pt x="76796" y="576084"/>
                    </a:moveTo>
                    <a:lnTo>
                      <a:pt x="57607" y="576084"/>
                    </a:lnTo>
                    <a:lnTo>
                      <a:pt x="57607" y="595287"/>
                    </a:lnTo>
                    <a:lnTo>
                      <a:pt x="76796" y="595287"/>
                    </a:lnTo>
                    <a:lnTo>
                      <a:pt x="76796" y="576084"/>
                    </a:lnTo>
                    <a:close/>
                  </a:path>
                  <a:path w="115570" h="710564">
                    <a:moveTo>
                      <a:pt x="76796" y="537679"/>
                    </a:moveTo>
                    <a:lnTo>
                      <a:pt x="57607" y="537679"/>
                    </a:lnTo>
                    <a:lnTo>
                      <a:pt x="38404" y="537679"/>
                    </a:lnTo>
                    <a:lnTo>
                      <a:pt x="38404" y="576084"/>
                    </a:lnTo>
                    <a:lnTo>
                      <a:pt x="57607" y="576084"/>
                    </a:lnTo>
                    <a:lnTo>
                      <a:pt x="57607" y="556882"/>
                    </a:lnTo>
                    <a:lnTo>
                      <a:pt x="76796" y="556882"/>
                    </a:lnTo>
                    <a:lnTo>
                      <a:pt x="76796" y="537679"/>
                    </a:lnTo>
                    <a:close/>
                  </a:path>
                  <a:path w="115570" h="710564">
                    <a:moveTo>
                      <a:pt x="76796" y="460870"/>
                    </a:moveTo>
                    <a:lnTo>
                      <a:pt x="57607" y="460870"/>
                    </a:lnTo>
                    <a:lnTo>
                      <a:pt x="57607" y="480072"/>
                    </a:lnTo>
                    <a:lnTo>
                      <a:pt x="76796" y="480072"/>
                    </a:lnTo>
                    <a:lnTo>
                      <a:pt x="76796" y="460870"/>
                    </a:lnTo>
                    <a:close/>
                  </a:path>
                  <a:path w="115570" h="710564">
                    <a:moveTo>
                      <a:pt x="76796" y="384060"/>
                    </a:moveTo>
                    <a:lnTo>
                      <a:pt x="57607" y="384060"/>
                    </a:lnTo>
                    <a:lnTo>
                      <a:pt x="57607" y="403263"/>
                    </a:lnTo>
                    <a:lnTo>
                      <a:pt x="76796" y="403263"/>
                    </a:lnTo>
                    <a:lnTo>
                      <a:pt x="76796" y="384060"/>
                    </a:lnTo>
                    <a:close/>
                  </a:path>
                  <a:path w="115570" h="710564">
                    <a:moveTo>
                      <a:pt x="76796" y="345655"/>
                    </a:moveTo>
                    <a:lnTo>
                      <a:pt x="57607" y="345655"/>
                    </a:lnTo>
                    <a:lnTo>
                      <a:pt x="57607" y="364858"/>
                    </a:lnTo>
                    <a:lnTo>
                      <a:pt x="76796" y="364858"/>
                    </a:lnTo>
                    <a:lnTo>
                      <a:pt x="76796" y="345655"/>
                    </a:lnTo>
                    <a:close/>
                  </a:path>
                  <a:path w="115570" h="710564">
                    <a:moveTo>
                      <a:pt x="76796" y="307251"/>
                    </a:moveTo>
                    <a:lnTo>
                      <a:pt x="57607" y="307251"/>
                    </a:lnTo>
                    <a:lnTo>
                      <a:pt x="57607" y="326453"/>
                    </a:lnTo>
                    <a:lnTo>
                      <a:pt x="76796" y="326453"/>
                    </a:lnTo>
                    <a:lnTo>
                      <a:pt x="76796" y="307251"/>
                    </a:lnTo>
                    <a:close/>
                  </a:path>
                  <a:path w="115570" h="710564">
                    <a:moveTo>
                      <a:pt x="76796" y="230428"/>
                    </a:moveTo>
                    <a:lnTo>
                      <a:pt x="57607" y="230428"/>
                    </a:lnTo>
                    <a:lnTo>
                      <a:pt x="57607" y="249631"/>
                    </a:lnTo>
                    <a:lnTo>
                      <a:pt x="76796" y="249631"/>
                    </a:lnTo>
                    <a:lnTo>
                      <a:pt x="76796" y="230428"/>
                    </a:lnTo>
                    <a:close/>
                  </a:path>
                  <a:path w="115570" h="710564">
                    <a:moveTo>
                      <a:pt x="76796" y="153619"/>
                    </a:moveTo>
                    <a:lnTo>
                      <a:pt x="57607" y="153619"/>
                    </a:lnTo>
                    <a:lnTo>
                      <a:pt x="38404" y="153619"/>
                    </a:lnTo>
                    <a:lnTo>
                      <a:pt x="38404" y="172821"/>
                    </a:lnTo>
                    <a:lnTo>
                      <a:pt x="57607" y="172821"/>
                    </a:lnTo>
                    <a:lnTo>
                      <a:pt x="57607" y="211226"/>
                    </a:lnTo>
                    <a:lnTo>
                      <a:pt x="76796" y="211226"/>
                    </a:lnTo>
                    <a:lnTo>
                      <a:pt x="76796" y="153619"/>
                    </a:lnTo>
                    <a:close/>
                  </a:path>
                  <a:path w="115570" h="710564">
                    <a:moveTo>
                      <a:pt x="76796" y="115214"/>
                    </a:moveTo>
                    <a:lnTo>
                      <a:pt x="57607" y="115214"/>
                    </a:lnTo>
                    <a:lnTo>
                      <a:pt x="38404" y="115214"/>
                    </a:lnTo>
                    <a:lnTo>
                      <a:pt x="38404" y="134416"/>
                    </a:lnTo>
                    <a:lnTo>
                      <a:pt x="57607" y="134416"/>
                    </a:lnTo>
                    <a:lnTo>
                      <a:pt x="76796" y="134416"/>
                    </a:lnTo>
                    <a:lnTo>
                      <a:pt x="76796" y="115214"/>
                    </a:lnTo>
                    <a:close/>
                  </a:path>
                  <a:path w="115570" h="710564">
                    <a:moveTo>
                      <a:pt x="76796" y="38404"/>
                    </a:moveTo>
                    <a:lnTo>
                      <a:pt x="57607" y="38404"/>
                    </a:lnTo>
                    <a:lnTo>
                      <a:pt x="38404" y="38404"/>
                    </a:lnTo>
                    <a:lnTo>
                      <a:pt x="38404" y="96012"/>
                    </a:lnTo>
                    <a:lnTo>
                      <a:pt x="57607" y="96012"/>
                    </a:lnTo>
                    <a:lnTo>
                      <a:pt x="76796" y="96012"/>
                    </a:lnTo>
                    <a:lnTo>
                      <a:pt x="76796" y="38404"/>
                    </a:lnTo>
                    <a:close/>
                  </a:path>
                  <a:path w="115570" h="710564">
                    <a:moveTo>
                      <a:pt x="76796" y="0"/>
                    </a:moveTo>
                    <a:lnTo>
                      <a:pt x="57607" y="0"/>
                    </a:lnTo>
                    <a:lnTo>
                      <a:pt x="38404" y="0"/>
                    </a:lnTo>
                    <a:lnTo>
                      <a:pt x="38404" y="19202"/>
                    </a:lnTo>
                    <a:lnTo>
                      <a:pt x="57607" y="19202"/>
                    </a:lnTo>
                    <a:lnTo>
                      <a:pt x="76796" y="19202"/>
                    </a:lnTo>
                    <a:lnTo>
                      <a:pt x="76796" y="0"/>
                    </a:lnTo>
                    <a:close/>
                  </a:path>
                  <a:path w="115570" h="710564">
                    <a:moveTo>
                      <a:pt x="115201" y="633691"/>
                    </a:moveTo>
                    <a:lnTo>
                      <a:pt x="96012" y="633691"/>
                    </a:lnTo>
                    <a:lnTo>
                      <a:pt x="76809" y="633691"/>
                    </a:lnTo>
                    <a:lnTo>
                      <a:pt x="76809" y="672096"/>
                    </a:lnTo>
                    <a:lnTo>
                      <a:pt x="96012" y="672096"/>
                    </a:lnTo>
                    <a:lnTo>
                      <a:pt x="96012" y="691299"/>
                    </a:lnTo>
                    <a:lnTo>
                      <a:pt x="76809" y="691299"/>
                    </a:lnTo>
                    <a:lnTo>
                      <a:pt x="76809" y="710501"/>
                    </a:lnTo>
                    <a:lnTo>
                      <a:pt x="96012" y="710501"/>
                    </a:lnTo>
                    <a:lnTo>
                      <a:pt x="115201" y="710501"/>
                    </a:lnTo>
                    <a:lnTo>
                      <a:pt x="115201" y="633691"/>
                    </a:lnTo>
                    <a:close/>
                  </a:path>
                  <a:path w="115570" h="710564">
                    <a:moveTo>
                      <a:pt x="115201" y="576084"/>
                    </a:moveTo>
                    <a:lnTo>
                      <a:pt x="96012" y="576084"/>
                    </a:lnTo>
                    <a:lnTo>
                      <a:pt x="96012" y="556882"/>
                    </a:lnTo>
                    <a:lnTo>
                      <a:pt x="76809" y="556882"/>
                    </a:lnTo>
                    <a:lnTo>
                      <a:pt x="76809" y="614489"/>
                    </a:lnTo>
                    <a:lnTo>
                      <a:pt x="96012" y="614489"/>
                    </a:lnTo>
                    <a:lnTo>
                      <a:pt x="115201" y="614489"/>
                    </a:lnTo>
                    <a:lnTo>
                      <a:pt x="115201" y="576084"/>
                    </a:lnTo>
                    <a:close/>
                  </a:path>
                  <a:path w="115570" h="710564">
                    <a:moveTo>
                      <a:pt x="115201" y="537679"/>
                    </a:moveTo>
                    <a:lnTo>
                      <a:pt x="96012" y="537679"/>
                    </a:lnTo>
                    <a:lnTo>
                      <a:pt x="96012" y="556882"/>
                    </a:lnTo>
                    <a:lnTo>
                      <a:pt x="115201" y="556882"/>
                    </a:lnTo>
                    <a:lnTo>
                      <a:pt x="115201" y="537679"/>
                    </a:lnTo>
                    <a:close/>
                  </a:path>
                  <a:path w="115570" h="710564">
                    <a:moveTo>
                      <a:pt x="115201" y="499275"/>
                    </a:moveTo>
                    <a:lnTo>
                      <a:pt x="96012" y="499275"/>
                    </a:lnTo>
                    <a:lnTo>
                      <a:pt x="76809" y="499275"/>
                    </a:lnTo>
                    <a:lnTo>
                      <a:pt x="76809" y="518477"/>
                    </a:lnTo>
                    <a:lnTo>
                      <a:pt x="96012" y="518477"/>
                    </a:lnTo>
                    <a:lnTo>
                      <a:pt x="115201" y="518477"/>
                    </a:lnTo>
                    <a:lnTo>
                      <a:pt x="115201" y="499275"/>
                    </a:lnTo>
                    <a:close/>
                  </a:path>
                  <a:path w="115570" h="710564">
                    <a:moveTo>
                      <a:pt x="115201" y="460870"/>
                    </a:moveTo>
                    <a:lnTo>
                      <a:pt x="96012" y="460870"/>
                    </a:lnTo>
                    <a:lnTo>
                      <a:pt x="76809" y="460870"/>
                    </a:lnTo>
                    <a:lnTo>
                      <a:pt x="76809" y="480072"/>
                    </a:lnTo>
                    <a:lnTo>
                      <a:pt x="96012" y="480072"/>
                    </a:lnTo>
                    <a:lnTo>
                      <a:pt x="115201" y="480072"/>
                    </a:lnTo>
                    <a:lnTo>
                      <a:pt x="115201" y="460870"/>
                    </a:lnTo>
                    <a:close/>
                  </a:path>
                  <a:path w="115570" h="710564">
                    <a:moveTo>
                      <a:pt x="115201" y="422465"/>
                    </a:moveTo>
                    <a:lnTo>
                      <a:pt x="96012" y="422465"/>
                    </a:lnTo>
                    <a:lnTo>
                      <a:pt x="76809" y="422465"/>
                    </a:lnTo>
                    <a:lnTo>
                      <a:pt x="76809" y="441667"/>
                    </a:lnTo>
                    <a:lnTo>
                      <a:pt x="96012" y="441667"/>
                    </a:lnTo>
                    <a:lnTo>
                      <a:pt x="115201" y="441667"/>
                    </a:lnTo>
                    <a:lnTo>
                      <a:pt x="115201" y="422465"/>
                    </a:lnTo>
                    <a:close/>
                  </a:path>
                  <a:path w="115570" h="710564">
                    <a:moveTo>
                      <a:pt x="115201" y="268846"/>
                    </a:moveTo>
                    <a:lnTo>
                      <a:pt x="96012" y="268846"/>
                    </a:lnTo>
                    <a:lnTo>
                      <a:pt x="96012" y="288048"/>
                    </a:lnTo>
                    <a:lnTo>
                      <a:pt x="76809" y="288048"/>
                    </a:lnTo>
                    <a:lnTo>
                      <a:pt x="76809" y="364858"/>
                    </a:lnTo>
                    <a:lnTo>
                      <a:pt x="96012" y="364858"/>
                    </a:lnTo>
                    <a:lnTo>
                      <a:pt x="96012" y="384060"/>
                    </a:lnTo>
                    <a:lnTo>
                      <a:pt x="115201" y="384060"/>
                    </a:lnTo>
                    <a:lnTo>
                      <a:pt x="115201" y="345655"/>
                    </a:lnTo>
                    <a:lnTo>
                      <a:pt x="96012" y="345655"/>
                    </a:lnTo>
                    <a:lnTo>
                      <a:pt x="96012" y="326453"/>
                    </a:lnTo>
                    <a:lnTo>
                      <a:pt x="115201" y="326453"/>
                    </a:lnTo>
                    <a:lnTo>
                      <a:pt x="115201" y="268846"/>
                    </a:lnTo>
                    <a:close/>
                  </a:path>
                  <a:path w="115570" h="710564">
                    <a:moveTo>
                      <a:pt x="115201" y="192024"/>
                    </a:moveTo>
                    <a:lnTo>
                      <a:pt x="96012" y="192024"/>
                    </a:lnTo>
                    <a:lnTo>
                      <a:pt x="96012" y="172821"/>
                    </a:lnTo>
                    <a:lnTo>
                      <a:pt x="76809" y="172821"/>
                    </a:lnTo>
                    <a:lnTo>
                      <a:pt x="76809" y="211226"/>
                    </a:lnTo>
                    <a:lnTo>
                      <a:pt x="96012" y="211226"/>
                    </a:lnTo>
                    <a:lnTo>
                      <a:pt x="96012" y="230428"/>
                    </a:lnTo>
                    <a:lnTo>
                      <a:pt x="76809" y="230428"/>
                    </a:lnTo>
                    <a:lnTo>
                      <a:pt x="76809" y="249631"/>
                    </a:lnTo>
                    <a:lnTo>
                      <a:pt x="96012" y="249631"/>
                    </a:lnTo>
                    <a:lnTo>
                      <a:pt x="115201" y="249631"/>
                    </a:lnTo>
                    <a:lnTo>
                      <a:pt x="115201" y="192024"/>
                    </a:lnTo>
                    <a:close/>
                  </a:path>
                  <a:path w="115570" h="710564">
                    <a:moveTo>
                      <a:pt x="115201" y="0"/>
                    </a:moveTo>
                    <a:lnTo>
                      <a:pt x="96012" y="0"/>
                    </a:lnTo>
                    <a:lnTo>
                      <a:pt x="76809" y="0"/>
                    </a:lnTo>
                    <a:lnTo>
                      <a:pt x="76809" y="19202"/>
                    </a:lnTo>
                    <a:lnTo>
                      <a:pt x="96012" y="19202"/>
                    </a:lnTo>
                    <a:lnTo>
                      <a:pt x="96012" y="115214"/>
                    </a:lnTo>
                    <a:lnTo>
                      <a:pt x="76809" y="115214"/>
                    </a:lnTo>
                    <a:lnTo>
                      <a:pt x="76809" y="134416"/>
                    </a:lnTo>
                    <a:lnTo>
                      <a:pt x="96012" y="134416"/>
                    </a:lnTo>
                    <a:lnTo>
                      <a:pt x="115201" y="134416"/>
                    </a:lnTo>
                    <a:lnTo>
                      <a:pt x="115201"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19" name="object 24">
                <a:extLst>
                  <a:ext uri="{FF2B5EF4-FFF2-40B4-BE49-F238E27FC236}">
                    <a16:creationId xmlns:a16="http://schemas.microsoft.com/office/drawing/2014/main" id="{036F4F5F-F50A-40AE-8F69-4B9AB2B8E895}"/>
                  </a:ext>
                </a:extLst>
              </p:cNvPr>
              <p:cNvSpPr/>
              <p:nvPr/>
            </p:nvSpPr>
            <p:spPr>
              <a:xfrm>
                <a:off x="4135322" y="1693158"/>
                <a:ext cx="1816101" cy="0"/>
              </a:xfrm>
              <a:custGeom>
                <a:avLst/>
                <a:gdLst/>
                <a:ahLst/>
                <a:cxnLst/>
                <a:rect l="l" t="t" r="r" b="b"/>
                <a:pathLst>
                  <a:path w="1816100">
                    <a:moveTo>
                      <a:pt x="0" y="0"/>
                    </a:moveTo>
                    <a:lnTo>
                      <a:pt x="1815604" y="0"/>
                    </a:lnTo>
                  </a:path>
                </a:pathLst>
              </a:custGeom>
              <a:ln w="6350">
                <a:solidFill>
                  <a:srgbClr val="082A3C"/>
                </a:solidFill>
              </a:ln>
            </p:spPr>
            <p:txBody>
              <a:bodyPr wrap="square" lIns="0" tIns="0" rIns="0" bIns="0" rtlCol="0"/>
              <a:lstStyle/>
              <a:p>
                <a:endParaRPr sz="1350" dirty="0">
                  <a:latin typeface="Franklin Gothic Book" panose="020B0503020102020204" pitchFamily="34" charset="0"/>
                </a:endParaRPr>
              </a:p>
            </p:txBody>
          </p:sp>
          <p:sp>
            <p:nvSpPr>
              <p:cNvPr id="20" name="object 25">
                <a:extLst>
                  <a:ext uri="{FF2B5EF4-FFF2-40B4-BE49-F238E27FC236}">
                    <a16:creationId xmlns:a16="http://schemas.microsoft.com/office/drawing/2014/main" id="{069F7DE7-CE8E-4F06-92B2-415CB12A2BE5}"/>
                  </a:ext>
                </a:extLst>
              </p:cNvPr>
              <p:cNvSpPr/>
              <p:nvPr/>
            </p:nvSpPr>
            <p:spPr>
              <a:xfrm>
                <a:off x="4135322" y="5672713"/>
                <a:ext cx="2622550" cy="0"/>
              </a:xfrm>
              <a:custGeom>
                <a:avLst/>
                <a:gdLst/>
                <a:ahLst/>
                <a:cxnLst/>
                <a:rect l="l" t="t" r="r" b="b"/>
                <a:pathLst>
                  <a:path w="2622550">
                    <a:moveTo>
                      <a:pt x="0" y="0"/>
                    </a:moveTo>
                    <a:lnTo>
                      <a:pt x="2622092" y="0"/>
                    </a:lnTo>
                  </a:path>
                </a:pathLst>
              </a:custGeom>
              <a:ln w="6350">
                <a:solidFill>
                  <a:srgbClr val="082A3C"/>
                </a:solidFill>
              </a:ln>
            </p:spPr>
            <p:txBody>
              <a:bodyPr wrap="square" lIns="0" tIns="0" rIns="0" bIns="0" rtlCol="0"/>
              <a:lstStyle/>
              <a:p>
                <a:endParaRPr sz="1350" dirty="0">
                  <a:latin typeface="Franklin Gothic Book" panose="020B0503020102020204" pitchFamily="34" charset="0"/>
                </a:endParaRPr>
              </a:p>
            </p:txBody>
          </p:sp>
          <p:sp>
            <p:nvSpPr>
              <p:cNvPr id="21" name="object 26">
                <a:extLst>
                  <a:ext uri="{FF2B5EF4-FFF2-40B4-BE49-F238E27FC236}">
                    <a16:creationId xmlns:a16="http://schemas.microsoft.com/office/drawing/2014/main" id="{C1E3B534-84B9-425F-A095-1111E9AC05DB}"/>
                  </a:ext>
                </a:extLst>
              </p:cNvPr>
              <p:cNvSpPr/>
              <p:nvPr/>
            </p:nvSpPr>
            <p:spPr>
              <a:xfrm>
                <a:off x="6191936" y="981176"/>
                <a:ext cx="127000" cy="669925"/>
              </a:xfrm>
              <a:custGeom>
                <a:avLst/>
                <a:gdLst/>
                <a:ahLst/>
                <a:cxnLst/>
                <a:rect l="l" t="t" r="r" b="b"/>
                <a:pathLst>
                  <a:path w="127000" h="669925">
                    <a:moveTo>
                      <a:pt x="18097" y="144830"/>
                    </a:moveTo>
                    <a:lnTo>
                      <a:pt x="0" y="144830"/>
                    </a:lnTo>
                    <a:lnTo>
                      <a:pt x="0" y="181038"/>
                    </a:lnTo>
                    <a:lnTo>
                      <a:pt x="18097" y="181038"/>
                    </a:lnTo>
                    <a:lnTo>
                      <a:pt x="18097" y="144830"/>
                    </a:lnTo>
                    <a:close/>
                  </a:path>
                  <a:path w="127000" h="669925">
                    <a:moveTo>
                      <a:pt x="36207" y="506907"/>
                    </a:moveTo>
                    <a:lnTo>
                      <a:pt x="18097" y="506907"/>
                    </a:lnTo>
                    <a:lnTo>
                      <a:pt x="0" y="506907"/>
                    </a:lnTo>
                    <a:lnTo>
                      <a:pt x="0" y="525030"/>
                    </a:lnTo>
                    <a:lnTo>
                      <a:pt x="18097" y="525030"/>
                    </a:lnTo>
                    <a:lnTo>
                      <a:pt x="36207" y="525030"/>
                    </a:lnTo>
                    <a:lnTo>
                      <a:pt x="36207" y="506907"/>
                    </a:lnTo>
                    <a:close/>
                  </a:path>
                  <a:path w="127000" h="669925">
                    <a:moveTo>
                      <a:pt x="36207" y="217246"/>
                    </a:moveTo>
                    <a:lnTo>
                      <a:pt x="18097" y="217246"/>
                    </a:lnTo>
                    <a:lnTo>
                      <a:pt x="18097" y="235343"/>
                    </a:lnTo>
                    <a:lnTo>
                      <a:pt x="36207" y="235343"/>
                    </a:lnTo>
                    <a:lnTo>
                      <a:pt x="36207" y="217246"/>
                    </a:lnTo>
                    <a:close/>
                  </a:path>
                  <a:path w="127000" h="669925">
                    <a:moveTo>
                      <a:pt x="36207" y="181038"/>
                    </a:moveTo>
                    <a:lnTo>
                      <a:pt x="18097" y="181038"/>
                    </a:lnTo>
                    <a:lnTo>
                      <a:pt x="18097" y="199136"/>
                    </a:lnTo>
                    <a:lnTo>
                      <a:pt x="36207" y="199136"/>
                    </a:lnTo>
                    <a:lnTo>
                      <a:pt x="36207" y="181038"/>
                    </a:lnTo>
                    <a:close/>
                  </a:path>
                  <a:path w="127000" h="669925">
                    <a:moveTo>
                      <a:pt x="72415" y="181038"/>
                    </a:moveTo>
                    <a:lnTo>
                      <a:pt x="54305" y="181038"/>
                    </a:lnTo>
                    <a:lnTo>
                      <a:pt x="54305" y="199136"/>
                    </a:lnTo>
                    <a:lnTo>
                      <a:pt x="72415" y="199136"/>
                    </a:lnTo>
                    <a:lnTo>
                      <a:pt x="72415" y="181038"/>
                    </a:lnTo>
                    <a:close/>
                  </a:path>
                  <a:path w="127000" h="669925">
                    <a:moveTo>
                      <a:pt x="90512" y="579323"/>
                    </a:moveTo>
                    <a:lnTo>
                      <a:pt x="72415" y="579323"/>
                    </a:lnTo>
                    <a:lnTo>
                      <a:pt x="54305" y="579323"/>
                    </a:lnTo>
                    <a:lnTo>
                      <a:pt x="36207" y="579323"/>
                    </a:lnTo>
                    <a:lnTo>
                      <a:pt x="36207" y="633653"/>
                    </a:lnTo>
                    <a:lnTo>
                      <a:pt x="54305" y="633653"/>
                    </a:lnTo>
                    <a:lnTo>
                      <a:pt x="72415" y="633653"/>
                    </a:lnTo>
                    <a:lnTo>
                      <a:pt x="90512" y="633653"/>
                    </a:lnTo>
                    <a:lnTo>
                      <a:pt x="90512" y="579323"/>
                    </a:lnTo>
                    <a:close/>
                  </a:path>
                  <a:path w="127000" h="669925">
                    <a:moveTo>
                      <a:pt x="90512" y="144830"/>
                    </a:moveTo>
                    <a:lnTo>
                      <a:pt x="72415" y="144830"/>
                    </a:lnTo>
                    <a:lnTo>
                      <a:pt x="72415" y="162953"/>
                    </a:lnTo>
                    <a:lnTo>
                      <a:pt x="90512" y="162953"/>
                    </a:lnTo>
                    <a:lnTo>
                      <a:pt x="90512" y="144830"/>
                    </a:lnTo>
                    <a:close/>
                  </a:path>
                  <a:path w="127000" h="669925">
                    <a:moveTo>
                      <a:pt x="90512" y="36207"/>
                    </a:moveTo>
                    <a:lnTo>
                      <a:pt x="72415" y="36207"/>
                    </a:lnTo>
                    <a:lnTo>
                      <a:pt x="54305" y="36207"/>
                    </a:lnTo>
                    <a:lnTo>
                      <a:pt x="36207" y="36207"/>
                    </a:lnTo>
                    <a:lnTo>
                      <a:pt x="36207" y="90538"/>
                    </a:lnTo>
                    <a:lnTo>
                      <a:pt x="54305" y="90538"/>
                    </a:lnTo>
                    <a:lnTo>
                      <a:pt x="72415" y="90538"/>
                    </a:lnTo>
                    <a:lnTo>
                      <a:pt x="90512" y="90538"/>
                    </a:lnTo>
                    <a:lnTo>
                      <a:pt x="90512" y="36207"/>
                    </a:lnTo>
                    <a:close/>
                  </a:path>
                  <a:path w="127000" h="669925">
                    <a:moveTo>
                      <a:pt x="108623" y="543115"/>
                    </a:moveTo>
                    <a:lnTo>
                      <a:pt x="108623" y="543115"/>
                    </a:lnTo>
                    <a:lnTo>
                      <a:pt x="0" y="543115"/>
                    </a:lnTo>
                    <a:lnTo>
                      <a:pt x="0" y="669861"/>
                    </a:lnTo>
                    <a:lnTo>
                      <a:pt x="108623" y="669861"/>
                    </a:lnTo>
                    <a:lnTo>
                      <a:pt x="108623" y="651738"/>
                    </a:lnTo>
                    <a:lnTo>
                      <a:pt x="18097" y="651738"/>
                    </a:lnTo>
                    <a:lnTo>
                      <a:pt x="18097" y="561213"/>
                    </a:lnTo>
                    <a:lnTo>
                      <a:pt x="108623" y="561213"/>
                    </a:lnTo>
                    <a:lnTo>
                      <a:pt x="108623" y="543115"/>
                    </a:lnTo>
                    <a:close/>
                  </a:path>
                  <a:path w="127000" h="669925">
                    <a:moveTo>
                      <a:pt x="108623" y="235343"/>
                    </a:moveTo>
                    <a:lnTo>
                      <a:pt x="90512" y="235343"/>
                    </a:lnTo>
                    <a:lnTo>
                      <a:pt x="90512" y="253453"/>
                    </a:lnTo>
                    <a:lnTo>
                      <a:pt x="108623" y="253453"/>
                    </a:lnTo>
                    <a:lnTo>
                      <a:pt x="108623" y="235343"/>
                    </a:lnTo>
                    <a:close/>
                  </a:path>
                  <a:path w="127000" h="669925">
                    <a:moveTo>
                      <a:pt x="126733" y="289661"/>
                    </a:moveTo>
                    <a:lnTo>
                      <a:pt x="108623" y="289661"/>
                    </a:lnTo>
                    <a:lnTo>
                      <a:pt x="90512" y="289661"/>
                    </a:lnTo>
                    <a:lnTo>
                      <a:pt x="90512" y="253453"/>
                    </a:lnTo>
                    <a:lnTo>
                      <a:pt x="72415" y="253453"/>
                    </a:lnTo>
                    <a:lnTo>
                      <a:pt x="72415" y="235343"/>
                    </a:lnTo>
                    <a:lnTo>
                      <a:pt x="90512" y="235343"/>
                    </a:lnTo>
                    <a:lnTo>
                      <a:pt x="90512" y="217246"/>
                    </a:lnTo>
                    <a:lnTo>
                      <a:pt x="72415" y="217246"/>
                    </a:lnTo>
                    <a:lnTo>
                      <a:pt x="54305" y="217246"/>
                    </a:lnTo>
                    <a:lnTo>
                      <a:pt x="54305" y="235343"/>
                    </a:lnTo>
                    <a:lnTo>
                      <a:pt x="36207" y="235343"/>
                    </a:lnTo>
                    <a:lnTo>
                      <a:pt x="36207" y="253453"/>
                    </a:lnTo>
                    <a:lnTo>
                      <a:pt x="18097" y="253453"/>
                    </a:lnTo>
                    <a:lnTo>
                      <a:pt x="0" y="253453"/>
                    </a:lnTo>
                    <a:lnTo>
                      <a:pt x="0" y="271576"/>
                    </a:lnTo>
                    <a:lnTo>
                      <a:pt x="18097" y="271576"/>
                    </a:lnTo>
                    <a:lnTo>
                      <a:pt x="18097" y="289661"/>
                    </a:lnTo>
                    <a:lnTo>
                      <a:pt x="0" y="289661"/>
                    </a:lnTo>
                    <a:lnTo>
                      <a:pt x="0" y="307784"/>
                    </a:lnTo>
                    <a:lnTo>
                      <a:pt x="18097" y="307784"/>
                    </a:lnTo>
                    <a:lnTo>
                      <a:pt x="18097" y="325869"/>
                    </a:lnTo>
                    <a:lnTo>
                      <a:pt x="0" y="325869"/>
                    </a:lnTo>
                    <a:lnTo>
                      <a:pt x="0" y="416407"/>
                    </a:lnTo>
                    <a:lnTo>
                      <a:pt x="18097" y="416407"/>
                    </a:lnTo>
                    <a:lnTo>
                      <a:pt x="36207" y="416382"/>
                    </a:lnTo>
                    <a:lnTo>
                      <a:pt x="36207" y="434492"/>
                    </a:lnTo>
                    <a:lnTo>
                      <a:pt x="18097" y="434492"/>
                    </a:lnTo>
                    <a:lnTo>
                      <a:pt x="0" y="434492"/>
                    </a:lnTo>
                    <a:lnTo>
                      <a:pt x="0" y="470700"/>
                    </a:lnTo>
                    <a:lnTo>
                      <a:pt x="18097" y="470700"/>
                    </a:lnTo>
                    <a:lnTo>
                      <a:pt x="36207" y="470700"/>
                    </a:lnTo>
                    <a:lnTo>
                      <a:pt x="36207" y="488810"/>
                    </a:lnTo>
                    <a:lnTo>
                      <a:pt x="54305" y="488810"/>
                    </a:lnTo>
                    <a:lnTo>
                      <a:pt x="54305" y="452602"/>
                    </a:lnTo>
                    <a:lnTo>
                      <a:pt x="36207" y="452602"/>
                    </a:lnTo>
                    <a:lnTo>
                      <a:pt x="36207" y="434505"/>
                    </a:lnTo>
                    <a:lnTo>
                      <a:pt x="54305" y="434505"/>
                    </a:lnTo>
                    <a:lnTo>
                      <a:pt x="54305" y="452602"/>
                    </a:lnTo>
                    <a:lnTo>
                      <a:pt x="72415" y="452602"/>
                    </a:lnTo>
                    <a:lnTo>
                      <a:pt x="72415" y="506907"/>
                    </a:lnTo>
                    <a:lnTo>
                      <a:pt x="54305" y="506907"/>
                    </a:lnTo>
                    <a:lnTo>
                      <a:pt x="54305" y="525030"/>
                    </a:lnTo>
                    <a:lnTo>
                      <a:pt x="72415" y="525030"/>
                    </a:lnTo>
                    <a:lnTo>
                      <a:pt x="90512" y="525018"/>
                    </a:lnTo>
                    <a:lnTo>
                      <a:pt x="108623" y="525030"/>
                    </a:lnTo>
                    <a:lnTo>
                      <a:pt x="108623" y="506907"/>
                    </a:lnTo>
                    <a:lnTo>
                      <a:pt x="90512" y="506907"/>
                    </a:lnTo>
                    <a:lnTo>
                      <a:pt x="90512" y="488810"/>
                    </a:lnTo>
                    <a:lnTo>
                      <a:pt x="108623" y="488810"/>
                    </a:lnTo>
                    <a:lnTo>
                      <a:pt x="108623" y="452615"/>
                    </a:lnTo>
                    <a:lnTo>
                      <a:pt x="126733" y="452615"/>
                    </a:lnTo>
                    <a:lnTo>
                      <a:pt x="126733" y="434492"/>
                    </a:lnTo>
                    <a:lnTo>
                      <a:pt x="108623" y="434492"/>
                    </a:lnTo>
                    <a:lnTo>
                      <a:pt x="108623" y="416382"/>
                    </a:lnTo>
                    <a:lnTo>
                      <a:pt x="126733" y="416382"/>
                    </a:lnTo>
                    <a:lnTo>
                      <a:pt x="126733" y="398284"/>
                    </a:lnTo>
                    <a:lnTo>
                      <a:pt x="108623" y="398284"/>
                    </a:lnTo>
                    <a:lnTo>
                      <a:pt x="108623" y="380199"/>
                    </a:lnTo>
                    <a:lnTo>
                      <a:pt x="126733" y="380199"/>
                    </a:lnTo>
                    <a:lnTo>
                      <a:pt x="126733" y="362077"/>
                    </a:lnTo>
                    <a:lnTo>
                      <a:pt x="108623" y="362077"/>
                    </a:lnTo>
                    <a:lnTo>
                      <a:pt x="108623" y="380187"/>
                    </a:lnTo>
                    <a:lnTo>
                      <a:pt x="90512" y="380187"/>
                    </a:lnTo>
                    <a:lnTo>
                      <a:pt x="90512" y="398297"/>
                    </a:lnTo>
                    <a:lnTo>
                      <a:pt x="90512" y="416394"/>
                    </a:lnTo>
                    <a:lnTo>
                      <a:pt x="72415" y="416394"/>
                    </a:lnTo>
                    <a:lnTo>
                      <a:pt x="54305" y="416394"/>
                    </a:lnTo>
                    <a:lnTo>
                      <a:pt x="54305" y="398284"/>
                    </a:lnTo>
                    <a:lnTo>
                      <a:pt x="72415" y="398284"/>
                    </a:lnTo>
                    <a:lnTo>
                      <a:pt x="90512" y="398297"/>
                    </a:lnTo>
                    <a:lnTo>
                      <a:pt x="90512" y="380187"/>
                    </a:lnTo>
                    <a:lnTo>
                      <a:pt x="72415" y="380187"/>
                    </a:lnTo>
                    <a:lnTo>
                      <a:pt x="72415" y="362077"/>
                    </a:lnTo>
                    <a:lnTo>
                      <a:pt x="54305" y="362077"/>
                    </a:lnTo>
                    <a:lnTo>
                      <a:pt x="54305" y="380187"/>
                    </a:lnTo>
                    <a:lnTo>
                      <a:pt x="36207" y="380187"/>
                    </a:lnTo>
                    <a:lnTo>
                      <a:pt x="36207" y="398284"/>
                    </a:lnTo>
                    <a:lnTo>
                      <a:pt x="18097" y="398284"/>
                    </a:lnTo>
                    <a:lnTo>
                      <a:pt x="18097" y="343992"/>
                    </a:lnTo>
                    <a:lnTo>
                      <a:pt x="36207" y="343992"/>
                    </a:lnTo>
                    <a:lnTo>
                      <a:pt x="36207" y="362077"/>
                    </a:lnTo>
                    <a:lnTo>
                      <a:pt x="54305" y="362077"/>
                    </a:lnTo>
                    <a:lnTo>
                      <a:pt x="54305" y="325869"/>
                    </a:lnTo>
                    <a:lnTo>
                      <a:pt x="36207" y="325869"/>
                    </a:lnTo>
                    <a:lnTo>
                      <a:pt x="36207" y="307759"/>
                    </a:lnTo>
                    <a:lnTo>
                      <a:pt x="54305" y="307759"/>
                    </a:lnTo>
                    <a:lnTo>
                      <a:pt x="54305" y="289661"/>
                    </a:lnTo>
                    <a:lnTo>
                      <a:pt x="72415" y="289661"/>
                    </a:lnTo>
                    <a:lnTo>
                      <a:pt x="72415" y="307759"/>
                    </a:lnTo>
                    <a:lnTo>
                      <a:pt x="54305" y="307759"/>
                    </a:lnTo>
                    <a:lnTo>
                      <a:pt x="54305" y="325869"/>
                    </a:lnTo>
                    <a:lnTo>
                      <a:pt x="72415" y="325869"/>
                    </a:lnTo>
                    <a:lnTo>
                      <a:pt x="90512" y="325869"/>
                    </a:lnTo>
                    <a:lnTo>
                      <a:pt x="90512" y="343966"/>
                    </a:lnTo>
                    <a:lnTo>
                      <a:pt x="72415" y="343966"/>
                    </a:lnTo>
                    <a:lnTo>
                      <a:pt x="72415" y="362077"/>
                    </a:lnTo>
                    <a:lnTo>
                      <a:pt x="90512" y="362077"/>
                    </a:lnTo>
                    <a:lnTo>
                      <a:pt x="108623" y="362077"/>
                    </a:lnTo>
                    <a:lnTo>
                      <a:pt x="108623" y="343966"/>
                    </a:lnTo>
                    <a:lnTo>
                      <a:pt x="126733" y="343966"/>
                    </a:lnTo>
                    <a:lnTo>
                      <a:pt x="126733" y="325869"/>
                    </a:lnTo>
                    <a:lnTo>
                      <a:pt x="108623" y="325869"/>
                    </a:lnTo>
                    <a:lnTo>
                      <a:pt x="108623" y="307784"/>
                    </a:lnTo>
                    <a:lnTo>
                      <a:pt x="126733" y="307784"/>
                    </a:lnTo>
                    <a:lnTo>
                      <a:pt x="126733" y="289661"/>
                    </a:lnTo>
                    <a:close/>
                  </a:path>
                  <a:path w="127000" h="669925">
                    <a:moveTo>
                      <a:pt x="126733" y="253453"/>
                    </a:moveTo>
                    <a:lnTo>
                      <a:pt x="108623" y="253453"/>
                    </a:lnTo>
                    <a:lnTo>
                      <a:pt x="108623" y="271576"/>
                    </a:lnTo>
                    <a:lnTo>
                      <a:pt x="126733" y="271576"/>
                    </a:lnTo>
                    <a:lnTo>
                      <a:pt x="126733" y="253453"/>
                    </a:lnTo>
                    <a:close/>
                  </a:path>
                  <a:path w="127000" h="669925">
                    <a:moveTo>
                      <a:pt x="126733" y="217246"/>
                    </a:moveTo>
                    <a:lnTo>
                      <a:pt x="108623" y="217246"/>
                    </a:lnTo>
                    <a:lnTo>
                      <a:pt x="108623" y="235343"/>
                    </a:lnTo>
                    <a:lnTo>
                      <a:pt x="126733" y="235343"/>
                    </a:lnTo>
                    <a:lnTo>
                      <a:pt x="126733" y="217246"/>
                    </a:lnTo>
                    <a:close/>
                  </a:path>
                  <a:path w="127000" h="669925">
                    <a:moveTo>
                      <a:pt x="126733" y="181038"/>
                    </a:moveTo>
                    <a:lnTo>
                      <a:pt x="108623" y="181038"/>
                    </a:lnTo>
                    <a:lnTo>
                      <a:pt x="90512" y="181038"/>
                    </a:lnTo>
                    <a:lnTo>
                      <a:pt x="90512" y="217246"/>
                    </a:lnTo>
                    <a:lnTo>
                      <a:pt x="108623" y="217246"/>
                    </a:lnTo>
                    <a:lnTo>
                      <a:pt x="108623" y="199136"/>
                    </a:lnTo>
                    <a:lnTo>
                      <a:pt x="126733" y="199136"/>
                    </a:lnTo>
                    <a:lnTo>
                      <a:pt x="126733" y="181038"/>
                    </a:lnTo>
                    <a:close/>
                  </a:path>
                  <a:path w="127000" h="669925">
                    <a:moveTo>
                      <a:pt x="126733" y="144830"/>
                    </a:moveTo>
                    <a:lnTo>
                      <a:pt x="108623" y="144830"/>
                    </a:lnTo>
                    <a:lnTo>
                      <a:pt x="108623" y="162953"/>
                    </a:lnTo>
                    <a:lnTo>
                      <a:pt x="126733" y="162953"/>
                    </a:lnTo>
                    <a:lnTo>
                      <a:pt x="126733" y="144830"/>
                    </a:lnTo>
                    <a:close/>
                  </a:path>
                  <a:path w="127000" h="669925">
                    <a:moveTo>
                      <a:pt x="126733" y="0"/>
                    </a:moveTo>
                    <a:lnTo>
                      <a:pt x="108623" y="0"/>
                    </a:lnTo>
                    <a:lnTo>
                      <a:pt x="108623" y="18097"/>
                    </a:lnTo>
                    <a:lnTo>
                      <a:pt x="108623" y="108623"/>
                    </a:lnTo>
                    <a:lnTo>
                      <a:pt x="18097" y="108623"/>
                    </a:lnTo>
                    <a:lnTo>
                      <a:pt x="18097" y="18097"/>
                    </a:lnTo>
                    <a:lnTo>
                      <a:pt x="108623" y="18097"/>
                    </a:lnTo>
                    <a:lnTo>
                      <a:pt x="108623" y="0"/>
                    </a:lnTo>
                    <a:lnTo>
                      <a:pt x="0" y="0"/>
                    </a:lnTo>
                    <a:lnTo>
                      <a:pt x="0" y="126746"/>
                    </a:lnTo>
                    <a:lnTo>
                      <a:pt x="126733" y="126746"/>
                    </a:lnTo>
                    <a:lnTo>
                      <a:pt x="126733"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22" name="object 27">
                <a:extLst>
                  <a:ext uri="{FF2B5EF4-FFF2-40B4-BE49-F238E27FC236}">
                    <a16:creationId xmlns:a16="http://schemas.microsoft.com/office/drawing/2014/main" id="{03509710-C130-4C9D-8F85-81859FFB2232}"/>
                  </a:ext>
                </a:extLst>
              </p:cNvPr>
              <p:cNvSpPr/>
              <p:nvPr/>
            </p:nvSpPr>
            <p:spPr>
              <a:xfrm>
                <a:off x="6300559" y="981176"/>
                <a:ext cx="181610" cy="669925"/>
              </a:xfrm>
              <a:custGeom>
                <a:avLst/>
                <a:gdLst/>
                <a:ahLst/>
                <a:cxnLst/>
                <a:rect l="l" t="t" r="r" b="b"/>
                <a:pathLst>
                  <a:path w="181610" h="669925">
                    <a:moveTo>
                      <a:pt x="18110" y="543115"/>
                    </a:moveTo>
                    <a:lnTo>
                      <a:pt x="0" y="543115"/>
                    </a:lnTo>
                    <a:lnTo>
                      <a:pt x="0" y="669861"/>
                    </a:lnTo>
                    <a:lnTo>
                      <a:pt x="18110" y="669861"/>
                    </a:lnTo>
                    <a:lnTo>
                      <a:pt x="18110" y="543115"/>
                    </a:lnTo>
                    <a:close/>
                  </a:path>
                  <a:path w="181610" h="669925">
                    <a:moveTo>
                      <a:pt x="36195" y="488810"/>
                    </a:moveTo>
                    <a:lnTo>
                      <a:pt x="18110" y="488810"/>
                    </a:lnTo>
                    <a:lnTo>
                      <a:pt x="18110" y="470700"/>
                    </a:lnTo>
                    <a:lnTo>
                      <a:pt x="0" y="470700"/>
                    </a:lnTo>
                    <a:lnTo>
                      <a:pt x="0" y="488823"/>
                    </a:lnTo>
                    <a:lnTo>
                      <a:pt x="18097" y="488823"/>
                    </a:lnTo>
                    <a:lnTo>
                      <a:pt x="18097" y="506907"/>
                    </a:lnTo>
                    <a:lnTo>
                      <a:pt x="0" y="506907"/>
                    </a:lnTo>
                    <a:lnTo>
                      <a:pt x="0" y="525030"/>
                    </a:lnTo>
                    <a:lnTo>
                      <a:pt x="18110" y="525030"/>
                    </a:lnTo>
                    <a:lnTo>
                      <a:pt x="36195" y="525018"/>
                    </a:lnTo>
                    <a:lnTo>
                      <a:pt x="36195" y="488810"/>
                    </a:lnTo>
                    <a:close/>
                  </a:path>
                  <a:path w="181610" h="669925">
                    <a:moveTo>
                      <a:pt x="36195" y="325869"/>
                    </a:moveTo>
                    <a:lnTo>
                      <a:pt x="18097" y="325869"/>
                    </a:lnTo>
                    <a:lnTo>
                      <a:pt x="18097" y="434492"/>
                    </a:lnTo>
                    <a:lnTo>
                      <a:pt x="0" y="434492"/>
                    </a:lnTo>
                    <a:lnTo>
                      <a:pt x="0" y="452615"/>
                    </a:lnTo>
                    <a:lnTo>
                      <a:pt x="18097" y="452615"/>
                    </a:lnTo>
                    <a:lnTo>
                      <a:pt x="36195" y="452615"/>
                    </a:lnTo>
                    <a:lnTo>
                      <a:pt x="36195" y="325869"/>
                    </a:lnTo>
                    <a:close/>
                  </a:path>
                  <a:path w="181610" h="669925">
                    <a:moveTo>
                      <a:pt x="36195" y="217246"/>
                    </a:moveTo>
                    <a:lnTo>
                      <a:pt x="18097" y="217246"/>
                    </a:lnTo>
                    <a:lnTo>
                      <a:pt x="18097" y="271576"/>
                    </a:lnTo>
                    <a:lnTo>
                      <a:pt x="36195" y="271576"/>
                    </a:lnTo>
                    <a:lnTo>
                      <a:pt x="36195" y="217246"/>
                    </a:lnTo>
                    <a:close/>
                  </a:path>
                  <a:path w="181610" h="669925">
                    <a:moveTo>
                      <a:pt x="36195" y="144830"/>
                    </a:moveTo>
                    <a:lnTo>
                      <a:pt x="18097" y="144830"/>
                    </a:lnTo>
                    <a:lnTo>
                      <a:pt x="18097" y="162953"/>
                    </a:lnTo>
                    <a:lnTo>
                      <a:pt x="36195" y="162953"/>
                    </a:lnTo>
                    <a:lnTo>
                      <a:pt x="36195" y="144830"/>
                    </a:lnTo>
                    <a:close/>
                  </a:path>
                  <a:path w="181610" h="669925">
                    <a:moveTo>
                      <a:pt x="54317" y="452602"/>
                    </a:moveTo>
                    <a:lnTo>
                      <a:pt x="36207" y="452602"/>
                    </a:lnTo>
                    <a:lnTo>
                      <a:pt x="36207" y="470712"/>
                    </a:lnTo>
                    <a:lnTo>
                      <a:pt x="54317" y="470712"/>
                    </a:lnTo>
                    <a:lnTo>
                      <a:pt x="54317" y="452602"/>
                    </a:lnTo>
                    <a:close/>
                  </a:path>
                  <a:path w="181610" h="669925">
                    <a:moveTo>
                      <a:pt x="72402" y="633641"/>
                    </a:moveTo>
                    <a:lnTo>
                      <a:pt x="54305" y="633641"/>
                    </a:lnTo>
                    <a:lnTo>
                      <a:pt x="54305" y="651738"/>
                    </a:lnTo>
                    <a:lnTo>
                      <a:pt x="36207" y="651738"/>
                    </a:lnTo>
                    <a:lnTo>
                      <a:pt x="36207" y="669861"/>
                    </a:lnTo>
                    <a:lnTo>
                      <a:pt x="54317" y="669861"/>
                    </a:lnTo>
                    <a:lnTo>
                      <a:pt x="72402" y="669848"/>
                    </a:lnTo>
                    <a:lnTo>
                      <a:pt x="72402" y="633641"/>
                    </a:lnTo>
                    <a:close/>
                  </a:path>
                  <a:path w="181610" h="669925">
                    <a:moveTo>
                      <a:pt x="72402" y="579323"/>
                    </a:moveTo>
                    <a:lnTo>
                      <a:pt x="54317" y="579323"/>
                    </a:lnTo>
                    <a:lnTo>
                      <a:pt x="36207" y="579323"/>
                    </a:lnTo>
                    <a:lnTo>
                      <a:pt x="36207" y="597446"/>
                    </a:lnTo>
                    <a:lnTo>
                      <a:pt x="54305" y="597446"/>
                    </a:lnTo>
                    <a:lnTo>
                      <a:pt x="54305" y="615530"/>
                    </a:lnTo>
                    <a:lnTo>
                      <a:pt x="72402" y="615530"/>
                    </a:lnTo>
                    <a:lnTo>
                      <a:pt x="72402" y="579323"/>
                    </a:lnTo>
                    <a:close/>
                  </a:path>
                  <a:path w="181610" h="669925">
                    <a:moveTo>
                      <a:pt x="72402" y="506907"/>
                    </a:moveTo>
                    <a:lnTo>
                      <a:pt x="54317" y="506907"/>
                    </a:lnTo>
                    <a:lnTo>
                      <a:pt x="54317" y="488810"/>
                    </a:lnTo>
                    <a:lnTo>
                      <a:pt x="36207" y="488810"/>
                    </a:lnTo>
                    <a:lnTo>
                      <a:pt x="36207" y="506907"/>
                    </a:lnTo>
                    <a:lnTo>
                      <a:pt x="54305" y="506907"/>
                    </a:lnTo>
                    <a:lnTo>
                      <a:pt x="54305" y="525018"/>
                    </a:lnTo>
                    <a:lnTo>
                      <a:pt x="36207" y="525018"/>
                    </a:lnTo>
                    <a:lnTo>
                      <a:pt x="36207" y="561225"/>
                    </a:lnTo>
                    <a:lnTo>
                      <a:pt x="54317" y="561225"/>
                    </a:lnTo>
                    <a:lnTo>
                      <a:pt x="54317" y="525030"/>
                    </a:lnTo>
                    <a:lnTo>
                      <a:pt x="72402" y="525030"/>
                    </a:lnTo>
                    <a:lnTo>
                      <a:pt x="72402" y="506907"/>
                    </a:lnTo>
                    <a:close/>
                  </a:path>
                  <a:path w="181610" h="669925">
                    <a:moveTo>
                      <a:pt x="72402" y="343966"/>
                    </a:moveTo>
                    <a:lnTo>
                      <a:pt x="54317" y="343966"/>
                    </a:lnTo>
                    <a:lnTo>
                      <a:pt x="54317" y="325869"/>
                    </a:lnTo>
                    <a:lnTo>
                      <a:pt x="36207" y="325869"/>
                    </a:lnTo>
                    <a:lnTo>
                      <a:pt x="36207" y="362077"/>
                    </a:lnTo>
                    <a:lnTo>
                      <a:pt x="54305" y="362077"/>
                    </a:lnTo>
                    <a:lnTo>
                      <a:pt x="54305" y="416382"/>
                    </a:lnTo>
                    <a:lnTo>
                      <a:pt x="72402" y="416382"/>
                    </a:lnTo>
                    <a:lnTo>
                      <a:pt x="72402" y="343966"/>
                    </a:lnTo>
                    <a:close/>
                  </a:path>
                  <a:path w="181610" h="669925">
                    <a:moveTo>
                      <a:pt x="72402" y="289661"/>
                    </a:moveTo>
                    <a:lnTo>
                      <a:pt x="54317" y="289661"/>
                    </a:lnTo>
                    <a:lnTo>
                      <a:pt x="36207" y="289661"/>
                    </a:lnTo>
                    <a:lnTo>
                      <a:pt x="36207" y="307784"/>
                    </a:lnTo>
                    <a:lnTo>
                      <a:pt x="54305" y="307784"/>
                    </a:lnTo>
                    <a:lnTo>
                      <a:pt x="72402" y="307784"/>
                    </a:lnTo>
                    <a:lnTo>
                      <a:pt x="72402" y="289661"/>
                    </a:lnTo>
                    <a:close/>
                  </a:path>
                  <a:path w="181610" h="669925">
                    <a:moveTo>
                      <a:pt x="72402" y="36207"/>
                    </a:moveTo>
                    <a:lnTo>
                      <a:pt x="54305" y="36207"/>
                    </a:lnTo>
                    <a:lnTo>
                      <a:pt x="54305" y="54305"/>
                    </a:lnTo>
                    <a:lnTo>
                      <a:pt x="36207" y="54305"/>
                    </a:lnTo>
                    <a:lnTo>
                      <a:pt x="36207" y="162928"/>
                    </a:lnTo>
                    <a:lnTo>
                      <a:pt x="54305" y="162928"/>
                    </a:lnTo>
                    <a:lnTo>
                      <a:pt x="54305" y="181038"/>
                    </a:lnTo>
                    <a:lnTo>
                      <a:pt x="36207" y="181038"/>
                    </a:lnTo>
                    <a:lnTo>
                      <a:pt x="36207" y="217246"/>
                    </a:lnTo>
                    <a:lnTo>
                      <a:pt x="54305" y="217246"/>
                    </a:lnTo>
                    <a:lnTo>
                      <a:pt x="54305" y="235343"/>
                    </a:lnTo>
                    <a:lnTo>
                      <a:pt x="36207" y="235343"/>
                    </a:lnTo>
                    <a:lnTo>
                      <a:pt x="36207" y="271551"/>
                    </a:lnTo>
                    <a:lnTo>
                      <a:pt x="54317" y="271551"/>
                    </a:lnTo>
                    <a:lnTo>
                      <a:pt x="54317" y="235343"/>
                    </a:lnTo>
                    <a:lnTo>
                      <a:pt x="72402" y="235343"/>
                    </a:lnTo>
                    <a:lnTo>
                      <a:pt x="72402" y="162928"/>
                    </a:lnTo>
                    <a:lnTo>
                      <a:pt x="54317" y="162928"/>
                    </a:lnTo>
                    <a:lnTo>
                      <a:pt x="54317" y="108623"/>
                    </a:lnTo>
                    <a:lnTo>
                      <a:pt x="72402" y="108623"/>
                    </a:lnTo>
                    <a:lnTo>
                      <a:pt x="72402" y="36207"/>
                    </a:lnTo>
                    <a:close/>
                  </a:path>
                  <a:path w="181610" h="669925">
                    <a:moveTo>
                      <a:pt x="72402" y="0"/>
                    </a:moveTo>
                    <a:lnTo>
                      <a:pt x="54317" y="0"/>
                    </a:lnTo>
                    <a:lnTo>
                      <a:pt x="36207" y="0"/>
                    </a:lnTo>
                    <a:lnTo>
                      <a:pt x="36207" y="18097"/>
                    </a:lnTo>
                    <a:lnTo>
                      <a:pt x="54305" y="18097"/>
                    </a:lnTo>
                    <a:lnTo>
                      <a:pt x="72402" y="18097"/>
                    </a:lnTo>
                    <a:lnTo>
                      <a:pt x="72402" y="0"/>
                    </a:lnTo>
                    <a:close/>
                  </a:path>
                  <a:path w="181610" h="669925">
                    <a:moveTo>
                      <a:pt x="90525" y="561225"/>
                    </a:moveTo>
                    <a:lnTo>
                      <a:pt x="72415" y="561225"/>
                    </a:lnTo>
                    <a:lnTo>
                      <a:pt x="72415" y="579335"/>
                    </a:lnTo>
                    <a:lnTo>
                      <a:pt x="90525" y="579335"/>
                    </a:lnTo>
                    <a:lnTo>
                      <a:pt x="90525" y="561225"/>
                    </a:lnTo>
                    <a:close/>
                  </a:path>
                  <a:path w="181610" h="669925">
                    <a:moveTo>
                      <a:pt x="108610" y="597433"/>
                    </a:moveTo>
                    <a:lnTo>
                      <a:pt x="90512" y="597433"/>
                    </a:lnTo>
                    <a:lnTo>
                      <a:pt x="90512" y="615530"/>
                    </a:lnTo>
                    <a:lnTo>
                      <a:pt x="72415" y="615530"/>
                    </a:lnTo>
                    <a:lnTo>
                      <a:pt x="72415" y="633653"/>
                    </a:lnTo>
                    <a:lnTo>
                      <a:pt x="90525" y="633653"/>
                    </a:lnTo>
                    <a:lnTo>
                      <a:pt x="108610" y="633641"/>
                    </a:lnTo>
                    <a:lnTo>
                      <a:pt x="108610" y="597433"/>
                    </a:lnTo>
                    <a:close/>
                  </a:path>
                  <a:path w="181610" h="669925">
                    <a:moveTo>
                      <a:pt x="108610" y="543115"/>
                    </a:moveTo>
                    <a:lnTo>
                      <a:pt x="90512" y="543115"/>
                    </a:lnTo>
                    <a:lnTo>
                      <a:pt x="90512" y="561213"/>
                    </a:lnTo>
                    <a:lnTo>
                      <a:pt x="108610" y="561213"/>
                    </a:lnTo>
                    <a:lnTo>
                      <a:pt x="108610" y="543115"/>
                    </a:lnTo>
                    <a:close/>
                  </a:path>
                  <a:path w="181610" h="669925">
                    <a:moveTo>
                      <a:pt x="108610" y="506907"/>
                    </a:moveTo>
                    <a:lnTo>
                      <a:pt x="90512" y="506907"/>
                    </a:lnTo>
                    <a:lnTo>
                      <a:pt x="90512" y="525030"/>
                    </a:lnTo>
                    <a:lnTo>
                      <a:pt x="108610" y="525030"/>
                    </a:lnTo>
                    <a:lnTo>
                      <a:pt x="108610" y="506907"/>
                    </a:lnTo>
                    <a:close/>
                  </a:path>
                  <a:path w="181610" h="669925">
                    <a:moveTo>
                      <a:pt x="108610" y="54305"/>
                    </a:moveTo>
                    <a:lnTo>
                      <a:pt x="90512" y="54305"/>
                    </a:lnTo>
                    <a:lnTo>
                      <a:pt x="90512" y="90512"/>
                    </a:lnTo>
                    <a:lnTo>
                      <a:pt x="72415" y="90512"/>
                    </a:lnTo>
                    <a:lnTo>
                      <a:pt x="72415" y="181038"/>
                    </a:lnTo>
                    <a:lnTo>
                      <a:pt x="90512" y="181038"/>
                    </a:lnTo>
                    <a:lnTo>
                      <a:pt x="90512" y="199136"/>
                    </a:lnTo>
                    <a:lnTo>
                      <a:pt x="72415" y="199136"/>
                    </a:lnTo>
                    <a:lnTo>
                      <a:pt x="72415" y="235343"/>
                    </a:lnTo>
                    <a:lnTo>
                      <a:pt x="90512" y="235343"/>
                    </a:lnTo>
                    <a:lnTo>
                      <a:pt x="90512" y="253453"/>
                    </a:lnTo>
                    <a:lnTo>
                      <a:pt x="72415" y="253453"/>
                    </a:lnTo>
                    <a:lnTo>
                      <a:pt x="72415" y="362077"/>
                    </a:lnTo>
                    <a:lnTo>
                      <a:pt x="90512" y="362077"/>
                    </a:lnTo>
                    <a:lnTo>
                      <a:pt x="90512" y="416394"/>
                    </a:lnTo>
                    <a:lnTo>
                      <a:pt x="72415" y="416394"/>
                    </a:lnTo>
                    <a:lnTo>
                      <a:pt x="72415" y="452602"/>
                    </a:lnTo>
                    <a:lnTo>
                      <a:pt x="90512" y="452602"/>
                    </a:lnTo>
                    <a:lnTo>
                      <a:pt x="90512" y="470712"/>
                    </a:lnTo>
                    <a:lnTo>
                      <a:pt x="108610" y="470712"/>
                    </a:lnTo>
                    <a:lnTo>
                      <a:pt x="108610" y="452602"/>
                    </a:lnTo>
                    <a:lnTo>
                      <a:pt x="90525" y="452602"/>
                    </a:lnTo>
                    <a:lnTo>
                      <a:pt x="90525" y="434492"/>
                    </a:lnTo>
                    <a:lnTo>
                      <a:pt x="108610" y="434492"/>
                    </a:lnTo>
                    <a:lnTo>
                      <a:pt x="108610" y="362077"/>
                    </a:lnTo>
                    <a:lnTo>
                      <a:pt x="90525" y="362077"/>
                    </a:lnTo>
                    <a:lnTo>
                      <a:pt x="90525" y="325869"/>
                    </a:lnTo>
                    <a:lnTo>
                      <a:pt x="108610" y="325869"/>
                    </a:lnTo>
                    <a:lnTo>
                      <a:pt x="108610" y="307759"/>
                    </a:lnTo>
                    <a:lnTo>
                      <a:pt x="90525" y="307759"/>
                    </a:lnTo>
                    <a:lnTo>
                      <a:pt x="90525" y="271576"/>
                    </a:lnTo>
                    <a:lnTo>
                      <a:pt x="108610" y="271576"/>
                    </a:lnTo>
                    <a:lnTo>
                      <a:pt x="108610" y="181038"/>
                    </a:lnTo>
                    <a:lnTo>
                      <a:pt x="90525" y="181038"/>
                    </a:lnTo>
                    <a:lnTo>
                      <a:pt x="90525" y="162928"/>
                    </a:lnTo>
                    <a:lnTo>
                      <a:pt x="108610" y="162928"/>
                    </a:lnTo>
                    <a:lnTo>
                      <a:pt x="108610" y="126720"/>
                    </a:lnTo>
                    <a:lnTo>
                      <a:pt x="90525" y="126720"/>
                    </a:lnTo>
                    <a:lnTo>
                      <a:pt x="90525" y="90512"/>
                    </a:lnTo>
                    <a:lnTo>
                      <a:pt x="108610" y="90512"/>
                    </a:lnTo>
                    <a:lnTo>
                      <a:pt x="108610" y="54305"/>
                    </a:lnTo>
                    <a:close/>
                  </a:path>
                  <a:path w="181610" h="669925">
                    <a:moveTo>
                      <a:pt x="126720" y="325869"/>
                    </a:moveTo>
                    <a:lnTo>
                      <a:pt x="108623" y="325869"/>
                    </a:lnTo>
                    <a:lnTo>
                      <a:pt x="108623" y="343966"/>
                    </a:lnTo>
                    <a:lnTo>
                      <a:pt x="126720" y="343966"/>
                    </a:lnTo>
                    <a:lnTo>
                      <a:pt x="126720" y="325869"/>
                    </a:lnTo>
                    <a:close/>
                  </a:path>
                  <a:path w="181610" h="669925">
                    <a:moveTo>
                      <a:pt x="126720" y="108623"/>
                    </a:moveTo>
                    <a:lnTo>
                      <a:pt x="108623" y="108623"/>
                    </a:lnTo>
                    <a:lnTo>
                      <a:pt x="108623" y="126746"/>
                    </a:lnTo>
                    <a:lnTo>
                      <a:pt x="126720" y="126746"/>
                    </a:lnTo>
                    <a:lnTo>
                      <a:pt x="126720" y="108623"/>
                    </a:lnTo>
                    <a:close/>
                  </a:path>
                  <a:path w="181610" h="669925">
                    <a:moveTo>
                      <a:pt x="144818" y="561225"/>
                    </a:moveTo>
                    <a:lnTo>
                      <a:pt x="126720" y="561225"/>
                    </a:lnTo>
                    <a:lnTo>
                      <a:pt x="126720" y="615530"/>
                    </a:lnTo>
                    <a:lnTo>
                      <a:pt x="108623" y="615530"/>
                    </a:lnTo>
                    <a:lnTo>
                      <a:pt x="108623" y="633653"/>
                    </a:lnTo>
                    <a:lnTo>
                      <a:pt x="126720" y="633653"/>
                    </a:lnTo>
                    <a:lnTo>
                      <a:pt x="126720" y="669848"/>
                    </a:lnTo>
                    <a:lnTo>
                      <a:pt x="144818" y="669848"/>
                    </a:lnTo>
                    <a:lnTo>
                      <a:pt x="144818" y="633641"/>
                    </a:lnTo>
                    <a:lnTo>
                      <a:pt x="126720" y="633641"/>
                    </a:lnTo>
                    <a:lnTo>
                      <a:pt x="126720" y="615543"/>
                    </a:lnTo>
                    <a:lnTo>
                      <a:pt x="144818" y="615543"/>
                    </a:lnTo>
                    <a:lnTo>
                      <a:pt x="144818" y="561225"/>
                    </a:lnTo>
                    <a:close/>
                  </a:path>
                  <a:path w="181610" h="669925">
                    <a:moveTo>
                      <a:pt x="144818" y="434492"/>
                    </a:moveTo>
                    <a:lnTo>
                      <a:pt x="126720" y="434492"/>
                    </a:lnTo>
                    <a:lnTo>
                      <a:pt x="126720" y="416394"/>
                    </a:lnTo>
                    <a:lnTo>
                      <a:pt x="108623" y="416394"/>
                    </a:lnTo>
                    <a:lnTo>
                      <a:pt x="108623" y="470712"/>
                    </a:lnTo>
                    <a:lnTo>
                      <a:pt x="126720" y="470712"/>
                    </a:lnTo>
                    <a:lnTo>
                      <a:pt x="126720" y="488810"/>
                    </a:lnTo>
                    <a:lnTo>
                      <a:pt x="108623" y="488810"/>
                    </a:lnTo>
                    <a:lnTo>
                      <a:pt x="108623" y="543128"/>
                    </a:lnTo>
                    <a:lnTo>
                      <a:pt x="126720" y="543128"/>
                    </a:lnTo>
                    <a:lnTo>
                      <a:pt x="144818" y="543115"/>
                    </a:lnTo>
                    <a:lnTo>
                      <a:pt x="144818" y="434492"/>
                    </a:lnTo>
                    <a:close/>
                  </a:path>
                  <a:path w="181610" h="669925">
                    <a:moveTo>
                      <a:pt x="144818" y="380187"/>
                    </a:moveTo>
                    <a:lnTo>
                      <a:pt x="126720" y="380187"/>
                    </a:lnTo>
                    <a:lnTo>
                      <a:pt x="126720" y="362077"/>
                    </a:lnTo>
                    <a:lnTo>
                      <a:pt x="108623" y="362077"/>
                    </a:lnTo>
                    <a:lnTo>
                      <a:pt x="108623" y="380199"/>
                    </a:lnTo>
                    <a:lnTo>
                      <a:pt x="126720" y="380199"/>
                    </a:lnTo>
                    <a:lnTo>
                      <a:pt x="126720" y="398297"/>
                    </a:lnTo>
                    <a:lnTo>
                      <a:pt x="144818" y="398297"/>
                    </a:lnTo>
                    <a:lnTo>
                      <a:pt x="144818" y="380187"/>
                    </a:lnTo>
                    <a:close/>
                  </a:path>
                  <a:path w="181610" h="669925">
                    <a:moveTo>
                      <a:pt x="144818" y="343966"/>
                    </a:moveTo>
                    <a:lnTo>
                      <a:pt x="126720" y="343966"/>
                    </a:lnTo>
                    <a:lnTo>
                      <a:pt x="126720" y="362077"/>
                    </a:lnTo>
                    <a:lnTo>
                      <a:pt x="144818" y="362077"/>
                    </a:lnTo>
                    <a:lnTo>
                      <a:pt x="144818" y="343966"/>
                    </a:lnTo>
                    <a:close/>
                  </a:path>
                  <a:path w="181610" h="669925">
                    <a:moveTo>
                      <a:pt x="144818" y="307759"/>
                    </a:moveTo>
                    <a:lnTo>
                      <a:pt x="126720" y="307759"/>
                    </a:lnTo>
                    <a:lnTo>
                      <a:pt x="126720" y="325869"/>
                    </a:lnTo>
                    <a:lnTo>
                      <a:pt x="144818" y="325869"/>
                    </a:lnTo>
                    <a:lnTo>
                      <a:pt x="144818" y="307759"/>
                    </a:lnTo>
                    <a:close/>
                  </a:path>
                  <a:path w="181610" h="669925">
                    <a:moveTo>
                      <a:pt x="144818" y="271551"/>
                    </a:moveTo>
                    <a:lnTo>
                      <a:pt x="126720" y="271551"/>
                    </a:lnTo>
                    <a:lnTo>
                      <a:pt x="126720" y="253453"/>
                    </a:lnTo>
                    <a:lnTo>
                      <a:pt x="108623" y="253453"/>
                    </a:lnTo>
                    <a:lnTo>
                      <a:pt x="108623" y="271576"/>
                    </a:lnTo>
                    <a:lnTo>
                      <a:pt x="126720" y="271576"/>
                    </a:lnTo>
                    <a:lnTo>
                      <a:pt x="126720" y="289648"/>
                    </a:lnTo>
                    <a:lnTo>
                      <a:pt x="144818" y="289648"/>
                    </a:lnTo>
                    <a:lnTo>
                      <a:pt x="144818" y="271551"/>
                    </a:lnTo>
                    <a:close/>
                  </a:path>
                  <a:path w="181610" h="669925">
                    <a:moveTo>
                      <a:pt x="144818" y="235343"/>
                    </a:moveTo>
                    <a:lnTo>
                      <a:pt x="126720" y="235343"/>
                    </a:lnTo>
                    <a:lnTo>
                      <a:pt x="126720" y="253453"/>
                    </a:lnTo>
                    <a:lnTo>
                      <a:pt x="144818" y="253453"/>
                    </a:lnTo>
                    <a:lnTo>
                      <a:pt x="144818" y="235343"/>
                    </a:lnTo>
                    <a:close/>
                  </a:path>
                  <a:path w="181610" h="669925">
                    <a:moveTo>
                      <a:pt x="144818" y="144830"/>
                    </a:moveTo>
                    <a:lnTo>
                      <a:pt x="126720" y="144830"/>
                    </a:lnTo>
                    <a:lnTo>
                      <a:pt x="108623" y="144830"/>
                    </a:lnTo>
                    <a:lnTo>
                      <a:pt x="108623" y="199161"/>
                    </a:lnTo>
                    <a:lnTo>
                      <a:pt x="126720" y="199161"/>
                    </a:lnTo>
                    <a:lnTo>
                      <a:pt x="144818" y="199161"/>
                    </a:lnTo>
                    <a:lnTo>
                      <a:pt x="144818" y="144830"/>
                    </a:lnTo>
                    <a:close/>
                  </a:path>
                  <a:path w="181610" h="669925">
                    <a:moveTo>
                      <a:pt x="144818" y="90512"/>
                    </a:moveTo>
                    <a:lnTo>
                      <a:pt x="126720" y="90512"/>
                    </a:lnTo>
                    <a:lnTo>
                      <a:pt x="126720" y="108623"/>
                    </a:lnTo>
                    <a:lnTo>
                      <a:pt x="144818" y="108623"/>
                    </a:lnTo>
                    <a:lnTo>
                      <a:pt x="144818" y="90512"/>
                    </a:lnTo>
                    <a:close/>
                  </a:path>
                  <a:path w="181610" h="669925">
                    <a:moveTo>
                      <a:pt x="144818" y="0"/>
                    </a:moveTo>
                    <a:lnTo>
                      <a:pt x="126720" y="0"/>
                    </a:lnTo>
                    <a:lnTo>
                      <a:pt x="108623" y="0"/>
                    </a:lnTo>
                    <a:lnTo>
                      <a:pt x="108623" y="36207"/>
                    </a:lnTo>
                    <a:lnTo>
                      <a:pt x="126720" y="36207"/>
                    </a:lnTo>
                    <a:lnTo>
                      <a:pt x="126720" y="72415"/>
                    </a:lnTo>
                    <a:lnTo>
                      <a:pt x="144818" y="72415"/>
                    </a:lnTo>
                    <a:lnTo>
                      <a:pt x="144818" y="0"/>
                    </a:lnTo>
                    <a:close/>
                  </a:path>
                  <a:path w="181610" h="669925">
                    <a:moveTo>
                      <a:pt x="162941" y="543115"/>
                    </a:moveTo>
                    <a:lnTo>
                      <a:pt x="144830" y="543115"/>
                    </a:lnTo>
                    <a:lnTo>
                      <a:pt x="144830" y="633653"/>
                    </a:lnTo>
                    <a:lnTo>
                      <a:pt x="162941" y="633653"/>
                    </a:lnTo>
                    <a:lnTo>
                      <a:pt x="162941" y="543115"/>
                    </a:lnTo>
                    <a:close/>
                  </a:path>
                  <a:path w="181610" h="669925">
                    <a:moveTo>
                      <a:pt x="162941" y="470700"/>
                    </a:moveTo>
                    <a:lnTo>
                      <a:pt x="144830" y="470700"/>
                    </a:lnTo>
                    <a:lnTo>
                      <a:pt x="144830" y="506907"/>
                    </a:lnTo>
                    <a:lnTo>
                      <a:pt x="162941" y="506907"/>
                    </a:lnTo>
                    <a:lnTo>
                      <a:pt x="162941" y="470700"/>
                    </a:lnTo>
                    <a:close/>
                  </a:path>
                  <a:path w="181610" h="669925">
                    <a:moveTo>
                      <a:pt x="162941" y="416394"/>
                    </a:moveTo>
                    <a:lnTo>
                      <a:pt x="144830" y="416394"/>
                    </a:lnTo>
                    <a:lnTo>
                      <a:pt x="144830" y="452602"/>
                    </a:lnTo>
                    <a:lnTo>
                      <a:pt x="162941" y="452602"/>
                    </a:lnTo>
                    <a:lnTo>
                      <a:pt x="162941" y="416394"/>
                    </a:lnTo>
                    <a:close/>
                  </a:path>
                  <a:path w="181610" h="669925">
                    <a:moveTo>
                      <a:pt x="162941" y="343966"/>
                    </a:moveTo>
                    <a:lnTo>
                      <a:pt x="144830" y="343966"/>
                    </a:lnTo>
                    <a:lnTo>
                      <a:pt x="144830" y="398284"/>
                    </a:lnTo>
                    <a:lnTo>
                      <a:pt x="162941" y="398284"/>
                    </a:lnTo>
                    <a:lnTo>
                      <a:pt x="162941" y="343966"/>
                    </a:lnTo>
                    <a:close/>
                  </a:path>
                  <a:path w="181610" h="669925">
                    <a:moveTo>
                      <a:pt x="162941" y="217246"/>
                    </a:moveTo>
                    <a:lnTo>
                      <a:pt x="144830" y="217246"/>
                    </a:lnTo>
                    <a:lnTo>
                      <a:pt x="144830" y="325869"/>
                    </a:lnTo>
                    <a:lnTo>
                      <a:pt x="162941" y="325869"/>
                    </a:lnTo>
                    <a:lnTo>
                      <a:pt x="162941" y="217246"/>
                    </a:lnTo>
                    <a:close/>
                  </a:path>
                  <a:path w="181610" h="669925">
                    <a:moveTo>
                      <a:pt x="181025" y="0"/>
                    </a:moveTo>
                    <a:lnTo>
                      <a:pt x="162928" y="0"/>
                    </a:lnTo>
                    <a:lnTo>
                      <a:pt x="162928" y="18097"/>
                    </a:lnTo>
                    <a:lnTo>
                      <a:pt x="144830" y="18097"/>
                    </a:lnTo>
                    <a:lnTo>
                      <a:pt x="144830" y="36207"/>
                    </a:lnTo>
                    <a:lnTo>
                      <a:pt x="162928" y="36207"/>
                    </a:lnTo>
                    <a:lnTo>
                      <a:pt x="162928" y="54305"/>
                    </a:lnTo>
                    <a:lnTo>
                      <a:pt x="144830" y="54305"/>
                    </a:lnTo>
                    <a:lnTo>
                      <a:pt x="144830" y="72415"/>
                    </a:lnTo>
                    <a:lnTo>
                      <a:pt x="162928" y="72415"/>
                    </a:lnTo>
                    <a:lnTo>
                      <a:pt x="162928" y="90512"/>
                    </a:lnTo>
                    <a:lnTo>
                      <a:pt x="144830" y="90512"/>
                    </a:lnTo>
                    <a:lnTo>
                      <a:pt x="144830" y="144830"/>
                    </a:lnTo>
                    <a:lnTo>
                      <a:pt x="162941" y="144830"/>
                    </a:lnTo>
                    <a:lnTo>
                      <a:pt x="162941" y="108623"/>
                    </a:lnTo>
                    <a:lnTo>
                      <a:pt x="181025" y="108623"/>
                    </a:lnTo>
                    <a:lnTo>
                      <a:pt x="181025"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23" name="object 28">
                <a:extLst>
                  <a:ext uri="{FF2B5EF4-FFF2-40B4-BE49-F238E27FC236}">
                    <a16:creationId xmlns:a16="http://schemas.microsoft.com/office/drawing/2014/main" id="{8786C543-9574-48E3-959E-0C6DC8759D52}"/>
                  </a:ext>
                </a:extLst>
              </p:cNvPr>
              <p:cNvSpPr/>
              <p:nvPr/>
            </p:nvSpPr>
            <p:spPr>
              <a:xfrm>
                <a:off x="6463487" y="981176"/>
                <a:ext cx="145415" cy="669925"/>
              </a:xfrm>
              <a:custGeom>
                <a:avLst/>
                <a:gdLst/>
                <a:ahLst/>
                <a:cxnLst/>
                <a:rect l="l" t="t" r="r" b="b"/>
                <a:pathLst>
                  <a:path w="145415" h="669925">
                    <a:moveTo>
                      <a:pt x="18097" y="651738"/>
                    </a:moveTo>
                    <a:lnTo>
                      <a:pt x="0" y="651738"/>
                    </a:lnTo>
                    <a:lnTo>
                      <a:pt x="0" y="669861"/>
                    </a:lnTo>
                    <a:lnTo>
                      <a:pt x="18097" y="669861"/>
                    </a:lnTo>
                    <a:lnTo>
                      <a:pt x="18097" y="651738"/>
                    </a:lnTo>
                    <a:close/>
                  </a:path>
                  <a:path w="145415" h="669925">
                    <a:moveTo>
                      <a:pt x="18097" y="579323"/>
                    </a:moveTo>
                    <a:lnTo>
                      <a:pt x="0" y="579323"/>
                    </a:lnTo>
                    <a:lnTo>
                      <a:pt x="0" y="597446"/>
                    </a:lnTo>
                    <a:lnTo>
                      <a:pt x="18097" y="597446"/>
                    </a:lnTo>
                    <a:lnTo>
                      <a:pt x="18097" y="579323"/>
                    </a:lnTo>
                    <a:close/>
                  </a:path>
                  <a:path w="145415" h="669925">
                    <a:moveTo>
                      <a:pt x="18097" y="525018"/>
                    </a:moveTo>
                    <a:lnTo>
                      <a:pt x="0" y="525018"/>
                    </a:lnTo>
                    <a:lnTo>
                      <a:pt x="0" y="561225"/>
                    </a:lnTo>
                    <a:lnTo>
                      <a:pt x="18097" y="561225"/>
                    </a:lnTo>
                    <a:lnTo>
                      <a:pt x="18097" y="525018"/>
                    </a:lnTo>
                    <a:close/>
                  </a:path>
                  <a:path w="145415" h="669925">
                    <a:moveTo>
                      <a:pt x="18097" y="470700"/>
                    </a:moveTo>
                    <a:lnTo>
                      <a:pt x="0" y="470700"/>
                    </a:lnTo>
                    <a:lnTo>
                      <a:pt x="0" y="506907"/>
                    </a:lnTo>
                    <a:lnTo>
                      <a:pt x="18097" y="506907"/>
                    </a:lnTo>
                    <a:lnTo>
                      <a:pt x="18097" y="470700"/>
                    </a:lnTo>
                    <a:close/>
                  </a:path>
                  <a:path w="145415" h="669925">
                    <a:moveTo>
                      <a:pt x="18097" y="362077"/>
                    </a:moveTo>
                    <a:lnTo>
                      <a:pt x="0" y="362077"/>
                    </a:lnTo>
                    <a:lnTo>
                      <a:pt x="0" y="434492"/>
                    </a:lnTo>
                    <a:lnTo>
                      <a:pt x="18097" y="434492"/>
                    </a:lnTo>
                    <a:lnTo>
                      <a:pt x="18097" y="362077"/>
                    </a:lnTo>
                    <a:close/>
                  </a:path>
                  <a:path w="145415" h="669925">
                    <a:moveTo>
                      <a:pt x="18097" y="235343"/>
                    </a:moveTo>
                    <a:lnTo>
                      <a:pt x="0" y="235343"/>
                    </a:lnTo>
                    <a:lnTo>
                      <a:pt x="0" y="271551"/>
                    </a:lnTo>
                    <a:lnTo>
                      <a:pt x="18097" y="271551"/>
                    </a:lnTo>
                    <a:lnTo>
                      <a:pt x="18097" y="235343"/>
                    </a:lnTo>
                    <a:close/>
                  </a:path>
                  <a:path w="145415" h="669925">
                    <a:moveTo>
                      <a:pt x="18097" y="181038"/>
                    </a:moveTo>
                    <a:lnTo>
                      <a:pt x="0" y="181038"/>
                    </a:lnTo>
                    <a:lnTo>
                      <a:pt x="0" y="217246"/>
                    </a:lnTo>
                    <a:lnTo>
                      <a:pt x="18097" y="217246"/>
                    </a:lnTo>
                    <a:lnTo>
                      <a:pt x="18097" y="181038"/>
                    </a:lnTo>
                    <a:close/>
                  </a:path>
                  <a:path w="145415" h="669925">
                    <a:moveTo>
                      <a:pt x="18097" y="0"/>
                    </a:moveTo>
                    <a:lnTo>
                      <a:pt x="0" y="0"/>
                    </a:lnTo>
                    <a:lnTo>
                      <a:pt x="0" y="108623"/>
                    </a:lnTo>
                    <a:lnTo>
                      <a:pt x="18097" y="108623"/>
                    </a:lnTo>
                    <a:lnTo>
                      <a:pt x="18097" y="0"/>
                    </a:lnTo>
                    <a:close/>
                  </a:path>
                  <a:path w="145415" h="669925">
                    <a:moveTo>
                      <a:pt x="36220" y="434492"/>
                    </a:moveTo>
                    <a:lnTo>
                      <a:pt x="18110" y="434492"/>
                    </a:lnTo>
                    <a:lnTo>
                      <a:pt x="18110" y="452615"/>
                    </a:lnTo>
                    <a:lnTo>
                      <a:pt x="36220" y="452615"/>
                    </a:lnTo>
                    <a:lnTo>
                      <a:pt x="36220" y="434492"/>
                    </a:lnTo>
                    <a:close/>
                  </a:path>
                  <a:path w="145415" h="669925">
                    <a:moveTo>
                      <a:pt x="54330" y="36207"/>
                    </a:moveTo>
                    <a:lnTo>
                      <a:pt x="36220" y="36207"/>
                    </a:lnTo>
                    <a:lnTo>
                      <a:pt x="36220" y="54330"/>
                    </a:lnTo>
                    <a:lnTo>
                      <a:pt x="54330" y="54330"/>
                    </a:lnTo>
                    <a:lnTo>
                      <a:pt x="54330" y="36207"/>
                    </a:lnTo>
                    <a:close/>
                  </a:path>
                  <a:path w="145415" h="669925">
                    <a:moveTo>
                      <a:pt x="72428" y="398284"/>
                    </a:moveTo>
                    <a:lnTo>
                      <a:pt x="54330" y="398284"/>
                    </a:lnTo>
                    <a:lnTo>
                      <a:pt x="54330" y="325869"/>
                    </a:lnTo>
                    <a:lnTo>
                      <a:pt x="36220" y="325869"/>
                    </a:lnTo>
                    <a:lnTo>
                      <a:pt x="36220" y="307759"/>
                    </a:lnTo>
                    <a:lnTo>
                      <a:pt x="18110" y="307759"/>
                    </a:lnTo>
                    <a:lnTo>
                      <a:pt x="18110" y="343966"/>
                    </a:lnTo>
                    <a:lnTo>
                      <a:pt x="36220" y="343966"/>
                    </a:lnTo>
                    <a:lnTo>
                      <a:pt x="36220" y="380187"/>
                    </a:lnTo>
                    <a:lnTo>
                      <a:pt x="18110" y="380187"/>
                    </a:lnTo>
                    <a:lnTo>
                      <a:pt x="18110" y="398297"/>
                    </a:lnTo>
                    <a:lnTo>
                      <a:pt x="36220" y="398297"/>
                    </a:lnTo>
                    <a:lnTo>
                      <a:pt x="54305" y="398284"/>
                    </a:lnTo>
                    <a:lnTo>
                      <a:pt x="54305" y="416382"/>
                    </a:lnTo>
                    <a:lnTo>
                      <a:pt x="72428" y="416382"/>
                    </a:lnTo>
                    <a:lnTo>
                      <a:pt x="72428" y="398284"/>
                    </a:lnTo>
                    <a:close/>
                  </a:path>
                  <a:path w="145415" h="669925">
                    <a:moveTo>
                      <a:pt x="90538" y="651738"/>
                    </a:moveTo>
                    <a:lnTo>
                      <a:pt x="72428" y="651738"/>
                    </a:lnTo>
                    <a:lnTo>
                      <a:pt x="72428" y="669861"/>
                    </a:lnTo>
                    <a:lnTo>
                      <a:pt x="90538" y="669861"/>
                    </a:lnTo>
                    <a:lnTo>
                      <a:pt x="90538" y="651738"/>
                    </a:lnTo>
                    <a:close/>
                  </a:path>
                  <a:path w="145415" h="669925">
                    <a:moveTo>
                      <a:pt x="108635" y="271551"/>
                    </a:moveTo>
                    <a:lnTo>
                      <a:pt x="90512" y="271551"/>
                    </a:lnTo>
                    <a:lnTo>
                      <a:pt x="90512" y="289648"/>
                    </a:lnTo>
                    <a:lnTo>
                      <a:pt x="108635" y="289648"/>
                    </a:lnTo>
                    <a:lnTo>
                      <a:pt x="108635" y="271551"/>
                    </a:lnTo>
                    <a:close/>
                  </a:path>
                  <a:path w="145415" h="669925">
                    <a:moveTo>
                      <a:pt x="108635" y="54305"/>
                    </a:moveTo>
                    <a:lnTo>
                      <a:pt x="90512" y="54305"/>
                    </a:lnTo>
                    <a:lnTo>
                      <a:pt x="90512" y="72415"/>
                    </a:lnTo>
                    <a:lnTo>
                      <a:pt x="108635" y="72415"/>
                    </a:lnTo>
                    <a:lnTo>
                      <a:pt x="108635" y="54305"/>
                    </a:lnTo>
                    <a:close/>
                  </a:path>
                  <a:path w="145415" h="669925">
                    <a:moveTo>
                      <a:pt x="108635" y="0"/>
                    </a:moveTo>
                    <a:lnTo>
                      <a:pt x="90538" y="0"/>
                    </a:lnTo>
                    <a:lnTo>
                      <a:pt x="72428" y="0"/>
                    </a:lnTo>
                    <a:lnTo>
                      <a:pt x="72428" y="36207"/>
                    </a:lnTo>
                    <a:lnTo>
                      <a:pt x="90538" y="36207"/>
                    </a:lnTo>
                    <a:lnTo>
                      <a:pt x="90538" y="18097"/>
                    </a:lnTo>
                    <a:lnTo>
                      <a:pt x="108635" y="18097"/>
                    </a:lnTo>
                    <a:lnTo>
                      <a:pt x="108635" y="0"/>
                    </a:lnTo>
                    <a:close/>
                  </a:path>
                  <a:path w="145415" h="669925">
                    <a:moveTo>
                      <a:pt x="126720" y="597433"/>
                    </a:moveTo>
                    <a:lnTo>
                      <a:pt x="108635" y="597433"/>
                    </a:lnTo>
                    <a:lnTo>
                      <a:pt x="90538" y="597433"/>
                    </a:lnTo>
                    <a:lnTo>
                      <a:pt x="90538" y="579335"/>
                    </a:lnTo>
                    <a:lnTo>
                      <a:pt x="108635" y="579335"/>
                    </a:lnTo>
                    <a:lnTo>
                      <a:pt x="108635" y="561225"/>
                    </a:lnTo>
                    <a:lnTo>
                      <a:pt x="90512" y="561225"/>
                    </a:lnTo>
                    <a:lnTo>
                      <a:pt x="90512" y="579323"/>
                    </a:lnTo>
                    <a:lnTo>
                      <a:pt x="72428" y="579323"/>
                    </a:lnTo>
                    <a:lnTo>
                      <a:pt x="72428" y="561225"/>
                    </a:lnTo>
                    <a:lnTo>
                      <a:pt x="54330" y="561225"/>
                    </a:lnTo>
                    <a:lnTo>
                      <a:pt x="54330" y="543128"/>
                    </a:lnTo>
                    <a:lnTo>
                      <a:pt x="72428" y="543128"/>
                    </a:lnTo>
                    <a:lnTo>
                      <a:pt x="72428" y="525018"/>
                    </a:lnTo>
                    <a:lnTo>
                      <a:pt x="54330" y="525018"/>
                    </a:lnTo>
                    <a:lnTo>
                      <a:pt x="54330" y="488810"/>
                    </a:lnTo>
                    <a:lnTo>
                      <a:pt x="36220" y="488810"/>
                    </a:lnTo>
                    <a:lnTo>
                      <a:pt x="18110" y="488810"/>
                    </a:lnTo>
                    <a:lnTo>
                      <a:pt x="18110" y="506907"/>
                    </a:lnTo>
                    <a:lnTo>
                      <a:pt x="36220" y="506907"/>
                    </a:lnTo>
                    <a:lnTo>
                      <a:pt x="36220" y="525018"/>
                    </a:lnTo>
                    <a:lnTo>
                      <a:pt x="54305" y="525018"/>
                    </a:lnTo>
                    <a:lnTo>
                      <a:pt x="54305" y="543115"/>
                    </a:lnTo>
                    <a:lnTo>
                      <a:pt x="36220" y="543115"/>
                    </a:lnTo>
                    <a:lnTo>
                      <a:pt x="36220" y="525018"/>
                    </a:lnTo>
                    <a:lnTo>
                      <a:pt x="18110" y="525018"/>
                    </a:lnTo>
                    <a:lnTo>
                      <a:pt x="18110" y="579335"/>
                    </a:lnTo>
                    <a:lnTo>
                      <a:pt x="36220" y="579335"/>
                    </a:lnTo>
                    <a:lnTo>
                      <a:pt x="54305" y="579323"/>
                    </a:lnTo>
                    <a:lnTo>
                      <a:pt x="54305" y="597433"/>
                    </a:lnTo>
                    <a:lnTo>
                      <a:pt x="36220" y="597433"/>
                    </a:lnTo>
                    <a:lnTo>
                      <a:pt x="18110" y="597433"/>
                    </a:lnTo>
                    <a:lnTo>
                      <a:pt x="18110" y="633641"/>
                    </a:lnTo>
                    <a:lnTo>
                      <a:pt x="36220" y="633641"/>
                    </a:lnTo>
                    <a:lnTo>
                      <a:pt x="36220" y="615530"/>
                    </a:lnTo>
                    <a:lnTo>
                      <a:pt x="54305" y="615530"/>
                    </a:lnTo>
                    <a:lnTo>
                      <a:pt x="54305" y="633641"/>
                    </a:lnTo>
                    <a:lnTo>
                      <a:pt x="36220" y="633641"/>
                    </a:lnTo>
                    <a:lnTo>
                      <a:pt x="36220" y="669848"/>
                    </a:lnTo>
                    <a:lnTo>
                      <a:pt x="54330" y="669848"/>
                    </a:lnTo>
                    <a:lnTo>
                      <a:pt x="54330" y="651738"/>
                    </a:lnTo>
                    <a:lnTo>
                      <a:pt x="72428" y="651738"/>
                    </a:lnTo>
                    <a:lnTo>
                      <a:pt x="72428" y="615530"/>
                    </a:lnTo>
                    <a:lnTo>
                      <a:pt x="54330" y="615530"/>
                    </a:lnTo>
                    <a:lnTo>
                      <a:pt x="54330" y="597433"/>
                    </a:lnTo>
                    <a:lnTo>
                      <a:pt x="72428" y="597433"/>
                    </a:lnTo>
                    <a:lnTo>
                      <a:pt x="72428" y="615530"/>
                    </a:lnTo>
                    <a:lnTo>
                      <a:pt x="90512" y="615530"/>
                    </a:lnTo>
                    <a:lnTo>
                      <a:pt x="90512" y="633641"/>
                    </a:lnTo>
                    <a:lnTo>
                      <a:pt x="108635" y="633641"/>
                    </a:lnTo>
                    <a:lnTo>
                      <a:pt x="108635" y="669848"/>
                    </a:lnTo>
                    <a:lnTo>
                      <a:pt x="126720" y="669848"/>
                    </a:lnTo>
                    <a:lnTo>
                      <a:pt x="126720" y="597433"/>
                    </a:lnTo>
                    <a:close/>
                  </a:path>
                  <a:path w="145415" h="669925">
                    <a:moveTo>
                      <a:pt x="126720" y="18097"/>
                    </a:moveTo>
                    <a:lnTo>
                      <a:pt x="108635" y="18097"/>
                    </a:lnTo>
                    <a:lnTo>
                      <a:pt x="108635" y="54305"/>
                    </a:lnTo>
                    <a:lnTo>
                      <a:pt x="126720" y="54305"/>
                    </a:lnTo>
                    <a:lnTo>
                      <a:pt x="126720" y="18097"/>
                    </a:lnTo>
                    <a:close/>
                  </a:path>
                  <a:path w="145415" h="669925">
                    <a:moveTo>
                      <a:pt x="144843" y="561225"/>
                    </a:moveTo>
                    <a:lnTo>
                      <a:pt x="126720" y="561225"/>
                    </a:lnTo>
                    <a:lnTo>
                      <a:pt x="126720" y="597433"/>
                    </a:lnTo>
                    <a:lnTo>
                      <a:pt x="144843" y="597433"/>
                    </a:lnTo>
                    <a:lnTo>
                      <a:pt x="144843" y="561225"/>
                    </a:lnTo>
                    <a:close/>
                  </a:path>
                  <a:path w="145415" h="669925">
                    <a:moveTo>
                      <a:pt x="144843" y="452602"/>
                    </a:moveTo>
                    <a:lnTo>
                      <a:pt x="126720" y="452602"/>
                    </a:lnTo>
                    <a:lnTo>
                      <a:pt x="126720" y="470700"/>
                    </a:lnTo>
                    <a:lnTo>
                      <a:pt x="108635" y="470700"/>
                    </a:lnTo>
                    <a:lnTo>
                      <a:pt x="108635" y="488810"/>
                    </a:lnTo>
                    <a:lnTo>
                      <a:pt x="90538" y="488810"/>
                    </a:lnTo>
                    <a:lnTo>
                      <a:pt x="90538" y="452615"/>
                    </a:lnTo>
                    <a:lnTo>
                      <a:pt x="108635" y="452615"/>
                    </a:lnTo>
                    <a:lnTo>
                      <a:pt x="108635" y="434492"/>
                    </a:lnTo>
                    <a:lnTo>
                      <a:pt x="90512" y="434492"/>
                    </a:lnTo>
                    <a:lnTo>
                      <a:pt x="90512" y="452602"/>
                    </a:lnTo>
                    <a:lnTo>
                      <a:pt x="72428" y="452602"/>
                    </a:lnTo>
                    <a:lnTo>
                      <a:pt x="54305" y="452602"/>
                    </a:lnTo>
                    <a:lnTo>
                      <a:pt x="54305" y="470712"/>
                    </a:lnTo>
                    <a:lnTo>
                      <a:pt x="72428" y="470712"/>
                    </a:lnTo>
                    <a:lnTo>
                      <a:pt x="72428" y="506920"/>
                    </a:lnTo>
                    <a:lnTo>
                      <a:pt x="90538" y="506920"/>
                    </a:lnTo>
                    <a:lnTo>
                      <a:pt x="108635" y="506907"/>
                    </a:lnTo>
                    <a:lnTo>
                      <a:pt x="108635" y="543115"/>
                    </a:lnTo>
                    <a:lnTo>
                      <a:pt x="126720" y="543115"/>
                    </a:lnTo>
                    <a:lnTo>
                      <a:pt x="126720" y="470712"/>
                    </a:lnTo>
                    <a:lnTo>
                      <a:pt x="144843" y="470712"/>
                    </a:lnTo>
                    <a:lnTo>
                      <a:pt x="144843" y="452602"/>
                    </a:lnTo>
                    <a:close/>
                  </a:path>
                  <a:path w="145415" h="669925">
                    <a:moveTo>
                      <a:pt x="144843" y="398284"/>
                    </a:moveTo>
                    <a:lnTo>
                      <a:pt x="126720" y="398284"/>
                    </a:lnTo>
                    <a:lnTo>
                      <a:pt x="108635" y="398284"/>
                    </a:lnTo>
                    <a:lnTo>
                      <a:pt x="108635" y="434492"/>
                    </a:lnTo>
                    <a:lnTo>
                      <a:pt x="126720" y="434492"/>
                    </a:lnTo>
                    <a:lnTo>
                      <a:pt x="126720" y="416382"/>
                    </a:lnTo>
                    <a:lnTo>
                      <a:pt x="144843" y="416382"/>
                    </a:lnTo>
                    <a:lnTo>
                      <a:pt x="144843" y="398284"/>
                    </a:lnTo>
                    <a:close/>
                  </a:path>
                  <a:path w="145415" h="669925">
                    <a:moveTo>
                      <a:pt x="144843" y="343966"/>
                    </a:moveTo>
                    <a:lnTo>
                      <a:pt x="126720" y="343966"/>
                    </a:lnTo>
                    <a:lnTo>
                      <a:pt x="126720" y="325869"/>
                    </a:lnTo>
                    <a:lnTo>
                      <a:pt x="108635" y="325869"/>
                    </a:lnTo>
                    <a:lnTo>
                      <a:pt x="108635" y="307759"/>
                    </a:lnTo>
                    <a:lnTo>
                      <a:pt x="90538" y="307759"/>
                    </a:lnTo>
                    <a:lnTo>
                      <a:pt x="90538" y="289661"/>
                    </a:lnTo>
                    <a:lnTo>
                      <a:pt x="72428" y="289661"/>
                    </a:lnTo>
                    <a:lnTo>
                      <a:pt x="72428" y="271551"/>
                    </a:lnTo>
                    <a:lnTo>
                      <a:pt x="54330" y="271551"/>
                    </a:lnTo>
                    <a:lnTo>
                      <a:pt x="54330" y="253453"/>
                    </a:lnTo>
                    <a:lnTo>
                      <a:pt x="36220" y="253453"/>
                    </a:lnTo>
                    <a:lnTo>
                      <a:pt x="36220" y="271551"/>
                    </a:lnTo>
                    <a:lnTo>
                      <a:pt x="18110" y="271551"/>
                    </a:lnTo>
                    <a:lnTo>
                      <a:pt x="18110" y="289648"/>
                    </a:lnTo>
                    <a:lnTo>
                      <a:pt x="36220" y="289648"/>
                    </a:lnTo>
                    <a:lnTo>
                      <a:pt x="54305" y="289661"/>
                    </a:lnTo>
                    <a:lnTo>
                      <a:pt x="54305" y="307759"/>
                    </a:lnTo>
                    <a:lnTo>
                      <a:pt x="72428" y="307759"/>
                    </a:lnTo>
                    <a:lnTo>
                      <a:pt x="72428" y="325869"/>
                    </a:lnTo>
                    <a:lnTo>
                      <a:pt x="90512" y="325869"/>
                    </a:lnTo>
                    <a:lnTo>
                      <a:pt x="90512" y="343966"/>
                    </a:lnTo>
                    <a:lnTo>
                      <a:pt x="108635" y="343966"/>
                    </a:lnTo>
                    <a:lnTo>
                      <a:pt x="108635" y="362077"/>
                    </a:lnTo>
                    <a:lnTo>
                      <a:pt x="90538" y="362077"/>
                    </a:lnTo>
                    <a:lnTo>
                      <a:pt x="72428" y="362077"/>
                    </a:lnTo>
                    <a:lnTo>
                      <a:pt x="72428" y="380199"/>
                    </a:lnTo>
                    <a:lnTo>
                      <a:pt x="90512" y="380199"/>
                    </a:lnTo>
                    <a:lnTo>
                      <a:pt x="108635" y="380199"/>
                    </a:lnTo>
                    <a:lnTo>
                      <a:pt x="126720" y="380199"/>
                    </a:lnTo>
                    <a:lnTo>
                      <a:pt x="144843" y="380174"/>
                    </a:lnTo>
                    <a:lnTo>
                      <a:pt x="144843" y="343966"/>
                    </a:lnTo>
                    <a:close/>
                  </a:path>
                  <a:path w="145415" h="669925">
                    <a:moveTo>
                      <a:pt x="144843" y="271551"/>
                    </a:moveTo>
                    <a:lnTo>
                      <a:pt x="126720" y="271551"/>
                    </a:lnTo>
                    <a:lnTo>
                      <a:pt x="126720" y="307759"/>
                    </a:lnTo>
                    <a:lnTo>
                      <a:pt x="144843" y="307759"/>
                    </a:lnTo>
                    <a:lnTo>
                      <a:pt x="144843" y="271551"/>
                    </a:lnTo>
                    <a:close/>
                  </a:path>
                  <a:path w="145415" h="669925">
                    <a:moveTo>
                      <a:pt x="144843" y="108623"/>
                    </a:moveTo>
                    <a:lnTo>
                      <a:pt x="126720" y="108623"/>
                    </a:lnTo>
                    <a:lnTo>
                      <a:pt x="126720" y="126720"/>
                    </a:lnTo>
                    <a:lnTo>
                      <a:pt x="108635" y="126720"/>
                    </a:lnTo>
                    <a:lnTo>
                      <a:pt x="108635" y="108623"/>
                    </a:lnTo>
                    <a:lnTo>
                      <a:pt x="90538" y="108623"/>
                    </a:lnTo>
                    <a:lnTo>
                      <a:pt x="90538" y="90512"/>
                    </a:lnTo>
                    <a:lnTo>
                      <a:pt x="72428" y="90512"/>
                    </a:lnTo>
                    <a:lnTo>
                      <a:pt x="72428" y="108623"/>
                    </a:lnTo>
                    <a:lnTo>
                      <a:pt x="90512" y="108623"/>
                    </a:lnTo>
                    <a:lnTo>
                      <a:pt x="90512" y="126720"/>
                    </a:lnTo>
                    <a:lnTo>
                      <a:pt x="72428" y="126720"/>
                    </a:lnTo>
                    <a:lnTo>
                      <a:pt x="72428" y="108623"/>
                    </a:lnTo>
                    <a:lnTo>
                      <a:pt x="54330" y="108623"/>
                    </a:lnTo>
                    <a:lnTo>
                      <a:pt x="54330" y="90512"/>
                    </a:lnTo>
                    <a:lnTo>
                      <a:pt x="72428" y="90512"/>
                    </a:lnTo>
                    <a:lnTo>
                      <a:pt x="72428" y="72415"/>
                    </a:lnTo>
                    <a:lnTo>
                      <a:pt x="54330" y="72415"/>
                    </a:lnTo>
                    <a:lnTo>
                      <a:pt x="36220" y="72415"/>
                    </a:lnTo>
                    <a:lnTo>
                      <a:pt x="36220" y="108623"/>
                    </a:lnTo>
                    <a:lnTo>
                      <a:pt x="54305" y="108623"/>
                    </a:lnTo>
                    <a:lnTo>
                      <a:pt x="54305" y="126746"/>
                    </a:lnTo>
                    <a:lnTo>
                      <a:pt x="72428" y="126746"/>
                    </a:lnTo>
                    <a:lnTo>
                      <a:pt x="72428" y="144818"/>
                    </a:lnTo>
                    <a:lnTo>
                      <a:pt x="90512" y="144818"/>
                    </a:lnTo>
                    <a:lnTo>
                      <a:pt x="90512" y="162928"/>
                    </a:lnTo>
                    <a:lnTo>
                      <a:pt x="72428" y="162928"/>
                    </a:lnTo>
                    <a:lnTo>
                      <a:pt x="54330" y="162928"/>
                    </a:lnTo>
                    <a:lnTo>
                      <a:pt x="36220" y="162928"/>
                    </a:lnTo>
                    <a:lnTo>
                      <a:pt x="36220" y="108623"/>
                    </a:lnTo>
                    <a:lnTo>
                      <a:pt x="18110" y="108623"/>
                    </a:lnTo>
                    <a:lnTo>
                      <a:pt x="18110" y="162953"/>
                    </a:lnTo>
                    <a:lnTo>
                      <a:pt x="36220" y="162953"/>
                    </a:lnTo>
                    <a:lnTo>
                      <a:pt x="36220" y="181038"/>
                    </a:lnTo>
                    <a:lnTo>
                      <a:pt x="54305" y="181038"/>
                    </a:lnTo>
                    <a:lnTo>
                      <a:pt x="54305" y="199136"/>
                    </a:lnTo>
                    <a:lnTo>
                      <a:pt x="36220" y="199136"/>
                    </a:lnTo>
                    <a:lnTo>
                      <a:pt x="18110" y="199136"/>
                    </a:lnTo>
                    <a:lnTo>
                      <a:pt x="18110" y="253453"/>
                    </a:lnTo>
                    <a:lnTo>
                      <a:pt x="36220" y="253453"/>
                    </a:lnTo>
                    <a:lnTo>
                      <a:pt x="36220" y="235343"/>
                    </a:lnTo>
                    <a:lnTo>
                      <a:pt x="54330" y="235343"/>
                    </a:lnTo>
                    <a:lnTo>
                      <a:pt x="54330" y="217246"/>
                    </a:lnTo>
                    <a:lnTo>
                      <a:pt x="72428" y="217246"/>
                    </a:lnTo>
                    <a:lnTo>
                      <a:pt x="90512" y="217246"/>
                    </a:lnTo>
                    <a:lnTo>
                      <a:pt x="90512" y="235343"/>
                    </a:lnTo>
                    <a:lnTo>
                      <a:pt x="108635" y="235343"/>
                    </a:lnTo>
                    <a:lnTo>
                      <a:pt x="108635" y="253453"/>
                    </a:lnTo>
                    <a:lnTo>
                      <a:pt x="126720" y="253453"/>
                    </a:lnTo>
                    <a:lnTo>
                      <a:pt x="126720" y="235343"/>
                    </a:lnTo>
                    <a:lnTo>
                      <a:pt x="144843" y="235343"/>
                    </a:lnTo>
                    <a:lnTo>
                      <a:pt x="144843" y="217246"/>
                    </a:lnTo>
                    <a:lnTo>
                      <a:pt x="126720" y="217246"/>
                    </a:lnTo>
                    <a:lnTo>
                      <a:pt x="126720" y="199136"/>
                    </a:lnTo>
                    <a:lnTo>
                      <a:pt x="144843" y="199136"/>
                    </a:lnTo>
                    <a:lnTo>
                      <a:pt x="144843" y="162928"/>
                    </a:lnTo>
                    <a:lnTo>
                      <a:pt x="126720" y="162928"/>
                    </a:lnTo>
                    <a:lnTo>
                      <a:pt x="108635" y="162928"/>
                    </a:lnTo>
                    <a:lnTo>
                      <a:pt x="108635" y="199136"/>
                    </a:lnTo>
                    <a:lnTo>
                      <a:pt x="90538" y="199136"/>
                    </a:lnTo>
                    <a:lnTo>
                      <a:pt x="90538" y="162953"/>
                    </a:lnTo>
                    <a:lnTo>
                      <a:pt x="108635" y="162953"/>
                    </a:lnTo>
                    <a:lnTo>
                      <a:pt x="108635" y="144818"/>
                    </a:lnTo>
                    <a:lnTo>
                      <a:pt x="126720" y="144818"/>
                    </a:lnTo>
                    <a:lnTo>
                      <a:pt x="126720" y="126746"/>
                    </a:lnTo>
                    <a:lnTo>
                      <a:pt x="144843" y="126746"/>
                    </a:lnTo>
                    <a:lnTo>
                      <a:pt x="144843" y="108623"/>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24" name="object 29">
                <a:extLst>
                  <a:ext uri="{FF2B5EF4-FFF2-40B4-BE49-F238E27FC236}">
                    <a16:creationId xmlns:a16="http://schemas.microsoft.com/office/drawing/2014/main" id="{61F7C819-4AC1-4DF6-A866-091D76E3F091}"/>
                  </a:ext>
                </a:extLst>
              </p:cNvPr>
              <p:cNvSpPr/>
              <p:nvPr/>
            </p:nvSpPr>
            <p:spPr>
              <a:xfrm>
                <a:off x="6590208" y="999273"/>
                <a:ext cx="36830" cy="652145"/>
              </a:xfrm>
              <a:custGeom>
                <a:avLst/>
                <a:gdLst/>
                <a:ahLst/>
                <a:cxnLst/>
                <a:rect l="l" t="t" r="r" b="b"/>
                <a:pathLst>
                  <a:path w="36829" h="652144">
                    <a:moveTo>
                      <a:pt x="36233" y="579335"/>
                    </a:moveTo>
                    <a:lnTo>
                      <a:pt x="18122" y="579335"/>
                    </a:lnTo>
                    <a:lnTo>
                      <a:pt x="18122" y="633641"/>
                    </a:lnTo>
                    <a:lnTo>
                      <a:pt x="0" y="633641"/>
                    </a:lnTo>
                    <a:lnTo>
                      <a:pt x="0" y="651764"/>
                    </a:lnTo>
                    <a:lnTo>
                      <a:pt x="18122" y="651764"/>
                    </a:lnTo>
                    <a:lnTo>
                      <a:pt x="36233" y="651751"/>
                    </a:lnTo>
                    <a:lnTo>
                      <a:pt x="36233" y="579335"/>
                    </a:lnTo>
                    <a:close/>
                  </a:path>
                  <a:path w="36829" h="652144">
                    <a:moveTo>
                      <a:pt x="36233" y="452602"/>
                    </a:moveTo>
                    <a:lnTo>
                      <a:pt x="18122" y="452602"/>
                    </a:lnTo>
                    <a:lnTo>
                      <a:pt x="18122" y="543128"/>
                    </a:lnTo>
                    <a:lnTo>
                      <a:pt x="0" y="543128"/>
                    </a:lnTo>
                    <a:lnTo>
                      <a:pt x="0" y="579335"/>
                    </a:lnTo>
                    <a:lnTo>
                      <a:pt x="18122" y="579335"/>
                    </a:lnTo>
                    <a:lnTo>
                      <a:pt x="18122" y="543140"/>
                    </a:lnTo>
                    <a:lnTo>
                      <a:pt x="36233" y="543140"/>
                    </a:lnTo>
                    <a:lnTo>
                      <a:pt x="36233" y="452602"/>
                    </a:lnTo>
                    <a:close/>
                  </a:path>
                  <a:path w="36829" h="652144">
                    <a:moveTo>
                      <a:pt x="36233" y="416394"/>
                    </a:moveTo>
                    <a:lnTo>
                      <a:pt x="18122" y="416394"/>
                    </a:lnTo>
                    <a:lnTo>
                      <a:pt x="18122" y="434517"/>
                    </a:lnTo>
                    <a:lnTo>
                      <a:pt x="36233" y="434517"/>
                    </a:lnTo>
                    <a:lnTo>
                      <a:pt x="36233" y="416394"/>
                    </a:lnTo>
                    <a:close/>
                  </a:path>
                  <a:path w="36829" h="652144">
                    <a:moveTo>
                      <a:pt x="36233" y="343979"/>
                    </a:moveTo>
                    <a:lnTo>
                      <a:pt x="18122" y="343979"/>
                    </a:lnTo>
                    <a:lnTo>
                      <a:pt x="18122" y="398310"/>
                    </a:lnTo>
                    <a:lnTo>
                      <a:pt x="36233" y="398310"/>
                    </a:lnTo>
                    <a:lnTo>
                      <a:pt x="36233" y="343979"/>
                    </a:lnTo>
                    <a:close/>
                  </a:path>
                  <a:path w="36829" h="652144">
                    <a:moveTo>
                      <a:pt x="36233" y="217246"/>
                    </a:moveTo>
                    <a:lnTo>
                      <a:pt x="18122" y="217246"/>
                    </a:lnTo>
                    <a:lnTo>
                      <a:pt x="18122" y="289661"/>
                    </a:lnTo>
                    <a:lnTo>
                      <a:pt x="36233" y="289661"/>
                    </a:lnTo>
                    <a:lnTo>
                      <a:pt x="36233" y="217246"/>
                    </a:lnTo>
                    <a:close/>
                  </a:path>
                  <a:path w="36829" h="652144">
                    <a:moveTo>
                      <a:pt x="36233" y="162941"/>
                    </a:moveTo>
                    <a:lnTo>
                      <a:pt x="18122" y="162941"/>
                    </a:lnTo>
                    <a:lnTo>
                      <a:pt x="18122" y="199148"/>
                    </a:lnTo>
                    <a:lnTo>
                      <a:pt x="36233" y="199148"/>
                    </a:lnTo>
                    <a:lnTo>
                      <a:pt x="36233" y="162941"/>
                    </a:lnTo>
                    <a:close/>
                  </a:path>
                  <a:path w="36829" h="652144">
                    <a:moveTo>
                      <a:pt x="36233" y="126733"/>
                    </a:moveTo>
                    <a:lnTo>
                      <a:pt x="18122" y="126733"/>
                    </a:lnTo>
                    <a:lnTo>
                      <a:pt x="18122" y="144856"/>
                    </a:lnTo>
                    <a:lnTo>
                      <a:pt x="36233" y="144856"/>
                    </a:lnTo>
                    <a:lnTo>
                      <a:pt x="36233" y="126733"/>
                    </a:lnTo>
                    <a:close/>
                  </a:path>
                  <a:path w="36829" h="652144">
                    <a:moveTo>
                      <a:pt x="36233" y="54317"/>
                    </a:moveTo>
                    <a:lnTo>
                      <a:pt x="18122" y="54317"/>
                    </a:lnTo>
                    <a:lnTo>
                      <a:pt x="18122" y="72415"/>
                    </a:lnTo>
                    <a:lnTo>
                      <a:pt x="36233" y="72415"/>
                    </a:lnTo>
                    <a:lnTo>
                      <a:pt x="36233" y="54317"/>
                    </a:lnTo>
                    <a:close/>
                  </a:path>
                  <a:path w="36829" h="652144">
                    <a:moveTo>
                      <a:pt x="36233" y="0"/>
                    </a:moveTo>
                    <a:lnTo>
                      <a:pt x="18122" y="0"/>
                    </a:lnTo>
                    <a:lnTo>
                      <a:pt x="18122" y="18110"/>
                    </a:lnTo>
                    <a:lnTo>
                      <a:pt x="36233" y="18110"/>
                    </a:lnTo>
                    <a:lnTo>
                      <a:pt x="36233"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25" name="object 30">
                <a:extLst>
                  <a:ext uri="{FF2B5EF4-FFF2-40B4-BE49-F238E27FC236}">
                    <a16:creationId xmlns:a16="http://schemas.microsoft.com/office/drawing/2014/main" id="{8616AD60-4672-4F2C-A94A-0984299F978C}"/>
                  </a:ext>
                </a:extLst>
              </p:cNvPr>
              <p:cNvSpPr/>
              <p:nvPr/>
            </p:nvSpPr>
            <p:spPr>
              <a:xfrm>
                <a:off x="6635476" y="999274"/>
                <a:ext cx="0" cy="633730"/>
              </a:xfrm>
              <a:custGeom>
                <a:avLst/>
                <a:gdLst/>
                <a:ahLst/>
                <a:cxnLst/>
                <a:rect l="l" t="t" r="r" b="b"/>
                <a:pathLst>
                  <a:path h="633730">
                    <a:moveTo>
                      <a:pt x="0" y="0"/>
                    </a:moveTo>
                    <a:lnTo>
                      <a:pt x="0" y="633641"/>
                    </a:lnTo>
                  </a:path>
                </a:pathLst>
              </a:custGeom>
              <a:ln w="18097">
                <a:solidFill>
                  <a:srgbClr val="231F20"/>
                </a:solidFill>
                <a:prstDash val="sysDot"/>
              </a:ln>
            </p:spPr>
            <p:txBody>
              <a:bodyPr wrap="square" lIns="0" tIns="0" rIns="0" bIns="0" rtlCol="0"/>
              <a:lstStyle/>
              <a:p>
                <a:endParaRPr sz="1350" dirty="0">
                  <a:latin typeface="Franklin Gothic Book" panose="020B0503020102020204" pitchFamily="34" charset="0"/>
                </a:endParaRPr>
              </a:p>
            </p:txBody>
          </p:sp>
          <p:sp>
            <p:nvSpPr>
              <p:cNvPr id="26" name="object 31">
                <a:extLst>
                  <a:ext uri="{FF2B5EF4-FFF2-40B4-BE49-F238E27FC236}">
                    <a16:creationId xmlns:a16="http://schemas.microsoft.com/office/drawing/2014/main" id="{C162F285-F42F-4614-ADB5-E84DD9D36D9D}"/>
                  </a:ext>
                </a:extLst>
              </p:cNvPr>
              <p:cNvSpPr/>
              <p:nvPr/>
            </p:nvSpPr>
            <p:spPr>
              <a:xfrm>
                <a:off x="6644538" y="981176"/>
                <a:ext cx="145415" cy="669925"/>
              </a:xfrm>
              <a:custGeom>
                <a:avLst/>
                <a:gdLst/>
                <a:ahLst/>
                <a:cxnLst/>
                <a:rect l="l" t="t" r="r" b="b"/>
                <a:pathLst>
                  <a:path w="145415" h="669925">
                    <a:moveTo>
                      <a:pt x="54317" y="633641"/>
                    </a:moveTo>
                    <a:lnTo>
                      <a:pt x="36207" y="633641"/>
                    </a:lnTo>
                    <a:lnTo>
                      <a:pt x="36207" y="597433"/>
                    </a:lnTo>
                    <a:lnTo>
                      <a:pt x="18097" y="597433"/>
                    </a:lnTo>
                    <a:lnTo>
                      <a:pt x="18097" y="615530"/>
                    </a:lnTo>
                    <a:lnTo>
                      <a:pt x="0" y="615530"/>
                    </a:lnTo>
                    <a:lnTo>
                      <a:pt x="0" y="633653"/>
                    </a:lnTo>
                    <a:lnTo>
                      <a:pt x="18097" y="633653"/>
                    </a:lnTo>
                    <a:lnTo>
                      <a:pt x="18097" y="651751"/>
                    </a:lnTo>
                    <a:lnTo>
                      <a:pt x="36207" y="651751"/>
                    </a:lnTo>
                    <a:lnTo>
                      <a:pt x="36207" y="669848"/>
                    </a:lnTo>
                    <a:lnTo>
                      <a:pt x="54317" y="669848"/>
                    </a:lnTo>
                    <a:lnTo>
                      <a:pt x="54317" y="633641"/>
                    </a:lnTo>
                    <a:close/>
                  </a:path>
                  <a:path w="145415" h="669925">
                    <a:moveTo>
                      <a:pt x="72390" y="452602"/>
                    </a:moveTo>
                    <a:lnTo>
                      <a:pt x="54317" y="452602"/>
                    </a:lnTo>
                    <a:lnTo>
                      <a:pt x="36207" y="452602"/>
                    </a:lnTo>
                    <a:lnTo>
                      <a:pt x="36207" y="470700"/>
                    </a:lnTo>
                    <a:lnTo>
                      <a:pt x="18110" y="470700"/>
                    </a:lnTo>
                    <a:lnTo>
                      <a:pt x="18110" y="452602"/>
                    </a:lnTo>
                    <a:lnTo>
                      <a:pt x="0" y="452602"/>
                    </a:lnTo>
                    <a:lnTo>
                      <a:pt x="0" y="488810"/>
                    </a:lnTo>
                    <a:lnTo>
                      <a:pt x="18097" y="488810"/>
                    </a:lnTo>
                    <a:lnTo>
                      <a:pt x="18097" y="506907"/>
                    </a:lnTo>
                    <a:lnTo>
                      <a:pt x="36207" y="506907"/>
                    </a:lnTo>
                    <a:lnTo>
                      <a:pt x="54305" y="506920"/>
                    </a:lnTo>
                    <a:lnTo>
                      <a:pt x="54305" y="525018"/>
                    </a:lnTo>
                    <a:lnTo>
                      <a:pt x="36207" y="525018"/>
                    </a:lnTo>
                    <a:lnTo>
                      <a:pt x="18110" y="525018"/>
                    </a:lnTo>
                    <a:lnTo>
                      <a:pt x="0" y="525018"/>
                    </a:lnTo>
                    <a:lnTo>
                      <a:pt x="0" y="543128"/>
                    </a:lnTo>
                    <a:lnTo>
                      <a:pt x="18097" y="543128"/>
                    </a:lnTo>
                    <a:lnTo>
                      <a:pt x="18097" y="561225"/>
                    </a:lnTo>
                    <a:lnTo>
                      <a:pt x="36207" y="561225"/>
                    </a:lnTo>
                    <a:lnTo>
                      <a:pt x="36207" y="543128"/>
                    </a:lnTo>
                    <a:lnTo>
                      <a:pt x="54305" y="543128"/>
                    </a:lnTo>
                    <a:lnTo>
                      <a:pt x="54305" y="615543"/>
                    </a:lnTo>
                    <a:lnTo>
                      <a:pt x="72390" y="615543"/>
                    </a:lnTo>
                    <a:lnTo>
                      <a:pt x="72390" y="488810"/>
                    </a:lnTo>
                    <a:lnTo>
                      <a:pt x="54317" y="488810"/>
                    </a:lnTo>
                    <a:lnTo>
                      <a:pt x="54317" y="470712"/>
                    </a:lnTo>
                    <a:lnTo>
                      <a:pt x="72390" y="470712"/>
                    </a:lnTo>
                    <a:lnTo>
                      <a:pt x="72390" y="452602"/>
                    </a:lnTo>
                    <a:close/>
                  </a:path>
                  <a:path w="145415" h="669925">
                    <a:moveTo>
                      <a:pt x="72390" y="162928"/>
                    </a:moveTo>
                    <a:lnTo>
                      <a:pt x="54317" y="162928"/>
                    </a:lnTo>
                    <a:lnTo>
                      <a:pt x="36207" y="162928"/>
                    </a:lnTo>
                    <a:lnTo>
                      <a:pt x="36207" y="144830"/>
                    </a:lnTo>
                    <a:lnTo>
                      <a:pt x="18097" y="144830"/>
                    </a:lnTo>
                    <a:lnTo>
                      <a:pt x="18097" y="162928"/>
                    </a:lnTo>
                    <a:lnTo>
                      <a:pt x="0" y="162928"/>
                    </a:lnTo>
                    <a:lnTo>
                      <a:pt x="0" y="181038"/>
                    </a:lnTo>
                    <a:lnTo>
                      <a:pt x="18097" y="181038"/>
                    </a:lnTo>
                    <a:lnTo>
                      <a:pt x="18097" y="199161"/>
                    </a:lnTo>
                    <a:lnTo>
                      <a:pt x="36207" y="199161"/>
                    </a:lnTo>
                    <a:lnTo>
                      <a:pt x="54305" y="199136"/>
                    </a:lnTo>
                    <a:lnTo>
                      <a:pt x="54305" y="217246"/>
                    </a:lnTo>
                    <a:lnTo>
                      <a:pt x="36207" y="217246"/>
                    </a:lnTo>
                    <a:lnTo>
                      <a:pt x="18097" y="217246"/>
                    </a:lnTo>
                    <a:lnTo>
                      <a:pt x="18097" y="253453"/>
                    </a:lnTo>
                    <a:lnTo>
                      <a:pt x="0" y="253453"/>
                    </a:lnTo>
                    <a:lnTo>
                      <a:pt x="0" y="271576"/>
                    </a:lnTo>
                    <a:lnTo>
                      <a:pt x="18097" y="271576"/>
                    </a:lnTo>
                    <a:lnTo>
                      <a:pt x="36207" y="271576"/>
                    </a:lnTo>
                    <a:lnTo>
                      <a:pt x="36207" y="307759"/>
                    </a:lnTo>
                    <a:lnTo>
                      <a:pt x="18097" y="307759"/>
                    </a:lnTo>
                    <a:lnTo>
                      <a:pt x="18097" y="325869"/>
                    </a:lnTo>
                    <a:lnTo>
                      <a:pt x="0" y="325869"/>
                    </a:lnTo>
                    <a:lnTo>
                      <a:pt x="0" y="343966"/>
                    </a:lnTo>
                    <a:lnTo>
                      <a:pt x="18097" y="343966"/>
                    </a:lnTo>
                    <a:lnTo>
                      <a:pt x="36207" y="343966"/>
                    </a:lnTo>
                    <a:lnTo>
                      <a:pt x="54305" y="343992"/>
                    </a:lnTo>
                    <a:lnTo>
                      <a:pt x="54305" y="380187"/>
                    </a:lnTo>
                    <a:lnTo>
                      <a:pt x="36207" y="380187"/>
                    </a:lnTo>
                    <a:lnTo>
                      <a:pt x="18097" y="380187"/>
                    </a:lnTo>
                    <a:lnTo>
                      <a:pt x="18097" y="398297"/>
                    </a:lnTo>
                    <a:lnTo>
                      <a:pt x="36207" y="398297"/>
                    </a:lnTo>
                    <a:lnTo>
                      <a:pt x="36207" y="434505"/>
                    </a:lnTo>
                    <a:lnTo>
                      <a:pt x="54317" y="434505"/>
                    </a:lnTo>
                    <a:lnTo>
                      <a:pt x="54317" y="416382"/>
                    </a:lnTo>
                    <a:lnTo>
                      <a:pt x="72390" y="416382"/>
                    </a:lnTo>
                    <a:lnTo>
                      <a:pt x="72390" y="343966"/>
                    </a:lnTo>
                    <a:lnTo>
                      <a:pt x="54317" y="343966"/>
                    </a:lnTo>
                    <a:lnTo>
                      <a:pt x="54317" y="325869"/>
                    </a:lnTo>
                    <a:lnTo>
                      <a:pt x="72390" y="325869"/>
                    </a:lnTo>
                    <a:lnTo>
                      <a:pt x="72390" y="307759"/>
                    </a:lnTo>
                    <a:lnTo>
                      <a:pt x="54317" y="307759"/>
                    </a:lnTo>
                    <a:lnTo>
                      <a:pt x="54317" y="289661"/>
                    </a:lnTo>
                    <a:lnTo>
                      <a:pt x="72390" y="289661"/>
                    </a:lnTo>
                    <a:lnTo>
                      <a:pt x="72390" y="235343"/>
                    </a:lnTo>
                    <a:lnTo>
                      <a:pt x="54317" y="235343"/>
                    </a:lnTo>
                    <a:lnTo>
                      <a:pt x="54317" y="217246"/>
                    </a:lnTo>
                    <a:lnTo>
                      <a:pt x="72390" y="217246"/>
                    </a:lnTo>
                    <a:lnTo>
                      <a:pt x="72390" y="199136"/>
                    </a:lnTo>
                    <a:lnTo>
                      <a:pt x="54317" y="199136"/>
                    </a:lnTo>
                    <a:lnTo>
                      <a:pt x="54317" y="181038"/>
                    </a:lnTo>
                    <a:lnTo>
                      <a:pt x="72390" y="181038"/>
                    </a:lnTo>
                    <a:lnTo>
                      <a:pt x="72390" y="162928"/>
                    </a:lnTo>
                    <a:close/>
                  </a:path>
                  <a:path w="145415" h="669925">
                    <a:moveTo>
                      <a:pt x="72390" y="108623"/>
                    </a:moveTo>
                    <a:lnTo>
                      <a:pt x="54305" y="108623"/>
                    </a:lnTo>
                    <a:lnTo>
                      <a:pt x="54305" y="126720"/>
                    </a:lnTo>
                    <a:lnTo>
                      <a:pt x="36207" y="126720"/>
                    </a:lnTo>
                    <a:lnTo>
                      <a:pt x="36207" y="144818"/>
                    </a:lnTo>
                    <a:lnTo>
                      <a:pt x="54317" y="144818"/>
                    </a:lnTo>
                    <a:lnTo>
                      <a:pt x="54317" y="126746"/>
                    </a:lnTo>
                    <a:lnTo>
                      <a:pt x="72390" y="126746"/>
                    </a:lnTo>
                    <a:lnTo>
                      <a:pt x="72390" y="108623"/>
                    </a:lnTo>
                    <a:close/>
                  </a:path>
                  <a:path w="145415" h="669925">
                    <a:moveTo>
                      <a:pt x="72390" y="0"/>
                    </a:moveTo>
                    <a:lnTo>
                      <a:pt x="54317" y="0"/>
                    </a:lnTo>
                    <a:lnTo>
                      <a:pt x="36207" y="0"/>
                    </a:lnTo>
                    <a:lnTo>
                      <a:pt x="36207" y="18097"/>
                    </a:lnTo>
                    <a:lnTo>
                      <a:pt x="54305" y="18097"/>
                    </a:lnTo>
                    <a:lnTo>
                      <a:pt x="54305" y="36207"/>
                    </a:lnTo>
                    <a:lnTo>
                      <a:pt x="36207" y="36207"/>
                    </a:lnTo>
                    <a:lnTo>
                      <a:pt x="36207" y="72415"/>
                    </a:lnTo>
                    <a:lnTo>
                      <a:pt x="36207" y="90512"/>
                    </a:lnTo>
                    <a:lnTo>
                      <a:pt x="18110" y="90512"/>
                    </a:lnTo>
                    <a:lnTo>
                      <a:pt x="18110" y="72415"/>
                    </a:lnTo>
                    <a:lnTo>
                      <a:pt x="36207" y="72415"/>
                    </a:lnTo>
                    <a:lnTo>
                      <a:pt x="36207" y="36207"/>
                    </a:lnTo>
                    <a:lnTo>
                      <a:pt x="18097" y="36207"/>
                    </a:lnTo>
                    <a:lnTo>
                      <a:pt x="18097" y="54305"/>
                    </a:lnTo>
                    <a:lnTo>
                      <a:pt x="0" y="54305"/>
                    </a:lnTo>
                    <a:lnTo>
                      <a:pt x="0" y="90512"/>
                    </a:lnTo>
                    <a:lnTo>
                      <a:pt x="18097" y="90512"/>
                    </a:lnTo>
                    <a:lnTo>
                      <a:pt x="18097" y="126720"/>
                    </a:lnTo>
                    <a:lnTo>
                      <a:pt x="36207" y="126720"/>
                    </a:lnTo>
                    <a:lnTo>
                      <a:pt x="36207" y="90538"/>
                    </a:lnTo>
                    <a:lnTo>
                      <a:pt x="54317" y="90538"/>
                    </a:lnTo>
                    <a:lnTo>
                      <a:pt x="72390" y="90512"/>
                    </a:lnTo>
                    <a:lnTo>
                      <a:pt x="72390" y="54305"/>
                    </a:lnTo>
                    <a:lnTo>
                      <a:pt x="54317" y="54305"/>
                    </a:lnTo>
                    <a:lnTo>
                      <a:pt x="54317" y="36207"/>
                    </a:lnTo>
                    <a:lnTo>
                      <a:pt x="72390" y="36207"/>
                    </a:lnTo>
                    <a:lnTo>
                      <a:pt x="72390" y="0"/>
                    </a:lnTo>
                    <a:close/>
                  </a:path>
                  <a:path w="145415" h="669925">
                    <a:moveTo>
                      <a:pt x="108623" y="543115"/>
                    </a:moveTo>
                    <a:lnTo>
                      <a:pt x="90512" y="543115"/>
                    </a:lnTo>
                    <a:lnTo>
                      <a:pt x="90512" y="561213"/>
                    </a:lnTo>
                    <a:lnTo>
                      <a:pt x="108623" y="561213"/>
                    </a:lnTo>
                    <a:lnTo>
                      <a:pt x="108623" y="543115"/>
                    </a:lnTo>
                    <a:close/>
                  </a:path>
                  <a:path w="145415" h="669925">
                    <a:moveTo>
                      <a:pt x="108623" y="289661"/>
                    </a:moveTo>
                    <a:lnTo>
                      <a:pt x="90525" y="289661"/>
                    </a:lnTo>
                    <a:lnTo>
                      <a:pt x="72415" y="289661"/>
                    </a:lnTo>
                    <a:lnTo>
                      <a:pt x="72415" y="325869"/>
                    </a:lnTo>
                    <a:lnTo>
                      <a:pt x="90525" y="325869"/>
                    </a:lnTo>
                    <a:lnTo>
                      <a:pt x="90525" y="307784"/>
                    </a:lnTo>
                    <a:lnTo>
                      <a:pt x="108623" y="307784"/>
                    </a:lnTo>
                    <a:lnTo>
                      <a:pt x="108623" y="289661"/>
                    </a:lnTo>
                    <a:close/>
                  </a:path>
                  <a:path w="145415" h="669925">
                    <a:moveTo>
                      <a:pt x="126733" y="651738"/>
                    </a:moveTo>
                    <a:lnTo>
                      <a:pt x="108623" y="651738"/>
                    </a:lnTo>
                    <a:lnTo>
                      <a:pt x="108623" y="669861"/>
                    </a:lnTo>
                    <a:lnTo>
                      <a:pt x="126733" y="669861"/>
                    </a:lnTo>
                    <a:lnTo>
                      <a:pt x="126733" y="651738"/>
                    </a:lnTo>
                    <a:close/>
                  </a:path>
                  <a:path w="145415" h="669925">
                    <a:moveTo>
                      <a:pt x="126733" y="579323"/>
                    </a:moveTo>
                    <a:lnTo>
                      <a:pt x="108623" y="579323"/>
                    </a:lnTo>
                    <a:lnTo>
                      <a:pt x="90525" y="579323"/>
                    </a:lnTo>
                    <a:lnTo>
                      <a:pt x="72415" y="579323"/>
                    </a:lnTo>
                    <a:lnTo>
                      <a:pt x="72415" y="597446"/>
                    </a:lnTo>
                    <a:lnTo>
                      <a:pt x="90512" y="597446"/>
                    </a:lnTo>
                    <a:lnTo>
                      <a:pt x="90512" y="615530"/>
                    </a:lnTo>
                    <a:lnTo>
                      <a:pt x="72415" y="615530"/>
                    </a:lnTo>
                    <a:lnTo>
                      <a:pt x="72415" y="651738"/>
                    </a:lnTo>
                    <a:lnTo>
                      <a:pt x="90525" y="651738"/>
                    </a:lnTo>
                    <a:lnTo>
                      <a:pt x="90525" y="633653"/>
                    </a:lnTo>
                    <a:lnTo>
                      <a:pt x="108623" y="633653"/>
                    </a:lnTo>
                    <a:lnTo>
                      <a:pt x="108623" y="615530"/>
                    </a:lnTo>
                    <a:lnTo>
                      <a:pt x="126733" y="615530"/>
                    </a:lnTo>
                    <a:lnTo>
                      <a:pt x="126733" y="579323"/>
                    </a:lnTo>
                    <a:close/>
                  </a:path>
                  <a:path w="145415" h="669925">
                    <a:moveTo>
                      <a:pt x="144805" y="380187"/>
                    </a:moveTo>
                    <a:lnTo>
                      <a:pt x="126733" y="380187"/>
                    </a:lnTo>
                    <a:lnTo>
                      <a:pt x="126733" y="362077"/>
                    </a:lnTo>
                    <a:lnTo>
                      <a:pt x="108623" y="362077"/>
                    </a:lnTo>
                    <a:lnTo>
                      <a:pt x="108623" y="343966"/>
                    </a:lnTo>
                    <a:lnTo>
                      <a:pt x="90512" y="343966"/>
                    </a:lnTo>
                    <a:lnTo>
                      <a:pt x="90512" y="362077"/>
                    </a:lnTo>
                    <a:lnTo>
                      <a:pt x="72415" y="362077"/>
                    </a:lnTo>
                    <a:lnTo>
                      <a:pt x="72415" y="398284"/>
                    </a:lnTo>
                    <a:lnTo>
                      <a:pt x="90525" y="398284"/>
                    </a:lnTo>
                    <a:lnTo>
                      <a:pt x="90525" y="380174"/>
                    </a:lnTo>
                    <a:lnTo>
                      <a:pt x="108623" y="380174"/>
                    </a:lnTo>
                    <a:lnTo>
                      <a:pt x="108623" y="434492"/>
                    </a:lnTo>
                    <a:lnTo>
                      <a:pt x="90525" y="434492"/>
                    </a:lnTo>
                    <a:lnTo>
                      <a:pt x="90525" y="416394"/>
                    </a:lnTo>
                    <a:lnTo>
                      <a:pt x="72415" y="416394"/>
                    </a:lnTo>
                    <a:lnTo>
                      <a:pt x="72415" y="470712"/>
                    </a:lnTo>
                    <a:lnTo>
                      <a:pt x="90525" y="470712"/>
                    </a:lnTo>
                    <a:lnTo>
                      <a:pt x="90525" y="452615"/>
                    </a:lnTo>
                    <a:lnTo>
                      <a:pt x="108623" y="452615"/>
                    </a:lnTo>
                    <a:lnTo>
                      <a:pt x="126720" y="452615"/>
                    </a:lnTo>
                    <a:lnTo>
                      <a:pt x="126720" y="470700"/>
                    </a:lnTo>
                    <a:lnTo>
                      <a:pt x="108623" y="470700"/>
                    </a:lnTo>
                    <a:lnTo>
                      <a:pt x="108623" y="488810"/>
                    </a:lnTo>
                    <a:lnTo>
                      <a:pt x="90512" y="488810"/>
                    </a:lnTo>
                    <a:lnTo>
                      <a:pt x="90512" y="506907"/>
                    </a:lnTo>
                    <a:lnTo>
                      <a:pt x="72415" y="506907"/>
                    </a:lnTo>
                    <a:lnTo>
                      <a:pt x="72415" y="525030"/>
                    </a:lnTo>
                    <a:lnTo>
                      <a:pt x="90525" y="525030"/>
                    </a:lnTo>
                    <a:lnTo>
                      <a:pt x="108623" y="525018"/>
                    </a:lnTo>
                    <a:lnTo>
                      <a:pt x="126733" y="525030"/>
                    </a:lnTo>
                    <a:lnTo>
                      <a:pt x="126733" y="470712"/>
                    </a:lnTo>
                    <a:lnTo>
                      <a:pt x="144805" y="470712"/>
                    </a:lnTo>
                    <a:lnTo>
                      <a:pt x="144805" y="452602"/>
                    </a:lnTo>
                    <a:lnTo>
                      <a:pt x="126733" y="452602"/>
                    </a:lnTo>
                    <a:lnTo>
                      <a:pt x="126733" y="434505"/>
                    </a:lnTo>
                    <a:lnTo>
                      <a:pt x="144805" y="434505"/>
                    </a:lnTo>
                    <a:lnTo>
                      <a:pt x="144805" y="380187"/>
                    </a:lnTo>
                    <a:close/>
                  </a:path>
                  <a:path w="145415" h="669925">
                    <a:moveTo>
                      <a:pt x="144805" y="307759"/>
                    </a:moveTo>
                    <a:lnTo>
                      <a:pt x="126720" y="307759"/>
                    </a:lnTo>
                    <a:lnTo>
                      <a:pt x="126720" y="325869"/>
                    </a:lnTo>
                    <a:lnTo>
                      <a:pt x="108623" y="325869"/>
                    </a:lnTo>
                    <a:lnTo>
                      <a:pt x="108623" y="343966"/>
                    </a:lnTo>
                    <a:lnTo>
                      <a:pt x="126720" y="343966"/>
                    </a:lnTo>
                    <a:lnTo>
                      <a:pt x="144805" y="343966"/>
                    </a:lnTo>
                    <a:lnTo>
                      <a:pt x="144805" y="307759"/>
                    </a:lnTo>
                    <a:close/>
                  </a:path>
                  <a:path w="145415" h="669925">
                    <a:moveTo>
                      <a:pt x="144805" y="235343"/>
                    </a:moveTo>
                    <a:lnTo>
                      <a:pt x="126720" y="235343"/>
                    </a:lnTo>
                    <a:lnTo>
                      <a:pt x="126720" y="253453"/>
                    </a:lnTo>
                    <a:lnTo>
                      <a:pt x="108623" y="253453"/>
                    </a:lnTo>
                    <a:lnTo>
                      <a:pt x="90525" y="253453"/>
                    </a:lnTo>
                    <a:lnTo>
                      <a:pt x="90525" y="235343"/>
                    </a:lnTo>
                    <a:lnTo>
                      <a:pt x="108623" y="235343"/>
                    </a:lnTo>
                    <a:lnTo>
                      <a:pt x="108623" y="217246"/>
                    </a:lnTo>
                    <a:lnTo>
                      <a:pt x="126733" y="217246"/>
                    </a:lnTo>
                    <a:lnTo>
                      <a:pt x="126733" y="199136"/>
                    </a:lnTo>
                    <a:lnTo>
                      <a:pt x="108623" y="199136"/>
                    </a:lnTo>
                    <a:lnTo>
                      <a:pt x="90512" y="199136"/>
                    </a:lnTo>
                    <a:lnTo>
                      <a:pt x="90512" y="217246"/>
                    </a:lnTo>
                    <a:lnTo>
                      <a:pt x="72415" y="217246"/>
                    </a:lnTo>
                    <a:lnTo>
                      <a:pt x="72415" y="253453"/>
                    </a:lnTo>
                    <a:lnTo>
                      <a:pt x="90512" y="253453"/>
                    </a:lnTo>
                    <a:lnTo>
                      <a:pt x="90512" y="271576"/>
                    </a:lnTo>
                    <a:lnTo>
                      <a:pt x="108623" y="271576"/>
                    </a:lnTo>
                    <a:lnTo>
                      <a:pt x="108623" y="289661"/>
                    </a:lnTo>
                    <a:lnTo>
                      <a:pt x="126720" y="289661"/>
                    </a:lnTo>
                    <a:lnTo>
                      <a:pt x="144805" y="289661"/>
                    </a:lnTo>
                    <a:lnTo>
                      <a:pt x="144805" y="235343"/>
                    </a:lnTo>
                    <a:close/>
                  </a:path>
                  <a:path w="145415" h="669925">
                    <a:moveTo>
                      <a:pt x="144805" y="144830"/>
                    </a:moveTo>
                    <a:lnTo>
                      <a:pt x="144805" y="144830"/>
                    </a:lnTo>
                    <a:lnTo>
                      <a:pt x="72415" y="144830"/>
                    </a:lnTo>
                    <a:lnTo>
                      <a:pt x="72415" y="162953"/>
                    </a:lnTo>
                    <a:lnTo>
                      <a:pt x="90512" y="162953"/>
                    </a:lnTo>
                    <a:lnTo>
                      <a:pt x="108623" y="162953"/>
                    </a:lnTo>
                    <a:lnTo>
                      <a:pt x="108623" y="181038"/>
                    </a:lnTo>
                    <a:lnTo>
                      <a:pt x="126720" y="181038"/>
                    </a:lnTo>
                    <a:lnTo>
                      <a:pt x="144805" y="181038"/>
                    </a:lnTo>
                    <a:lnTo>
                      <a:pt x="144805" y="144830"/>
                    </a:lnTo>
                    <a:close/>
                  </a:path>
                  <a:path w="145415" h="669925">
                    <a:moveTo>
                      <a:pt x="144805" y="36207"/>
                    </a:moveTo>
                    <a:lnTo>
                      <a:pt x="126720" y="36207"/>
                    </a:lnTo>
                    <a:lnTo>
                      <a:pt x="126720" y="90538"/>
                    </a:lnTo>
                    <a:lnTo>
                      <a:pt x="144805" y="90538"/>
                    </a:lnTo>
                    <a:lnTo>
                      <a:pt x="144805" y="36207"/>
                    </a:lnTo>
                    <a:close/>
                  </a:path>
                  <a:path w="145415" h="669925">
                    <a:moveTo>
                      <a:pt x="144805" y="0"/>
                    </a:moveTo>
                    <a:lnTo>
                      <a:pt x="126733" y="0"/>
                    </a:lnTo>
                    <a:lnTo>
                      <a:pt x="108623" y="0"/>
                    </a:lnTo>
                    <a:lnTo>
                      <a:pt x="90512" y="0"/>
                    </a:lnTo>
                    <a:lnTo>
                      <a:pt x="90512" y="126746"/>
                    </a:lnTo>
                    <a:lnTo>
                      <a:pt x="108623" y="126746"/>
                    </a:lnTo>
                    <a:lnTo>
                      <a:pt x="126720" y="126746"/>
                    </a:lnTo>
                    <a:lnTo>
                      <a:pt x="144805" y="126746"/>
                    </a:lnTo>
                    <a:lnTo>
                      <a:pt x="144805" y="108623"/>
                    </a:lnTo>
                    <a:lnTo>
                      <a:pt x="126733" y="108623"/>
                    </a:lnTo>
                    <a:lnTo>
                      <a:pt x="108623" y="108623"/>
                    </a:lnTo>
                    <a:lnTo>
                      <a:pt x="108623" y="18097"/>
                    </a:lnTo>
                    <a:lnTo>
                      <a:pt x="126720" y="18097"/>
                    </a:lnTo>
                    <a:lnTo>
                      <a:pt x="144805" y="18097"/>
                    </a:lnTo>
                    <a:lnTo>
                      <a:pt x="144805"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27" name="object 32">
                <a:extLst>
                  <a:ext uri="{FF2B5EF4-FFF2-40B4-BE49-F238E27FC236}">
                    <a16:creationId xmlns:a16="http://schemas.microsoft.com/office/drawing/2014/main" id="{36AD9AC7-8EC3-48AA-931D-F63DE068DF0A}"/>
                  </a:ext>
                </a:extLst>
              </p:cNvPr>
              <p:cNvSpPr/>
              <p:nvPr/>
            </p:nvSpPr>
            <p:spPr>
              <a:xfrm>
                <a:off x="6771259" y="981176"/>
                <a:ext cx="90805" cy="669925"/>
              </a:xfrm>
              <a:custGeom>
                <a:avLst/>
                <a:gdLst/>
                <a:ahLst/>
                <a:cxnLst/>
                <a:rect l="l" t="t" r="r" b="b"/>
                <a:pathLst>
                  <a:path w="90804" h="669925">
                    <a:moveTo>
                      <a:pt x="18084" y="633641"/>
                    </a:moveTo>
                    <a:lnTo>
                      <a:pt x="0" y="633641"/>
                    </a:lnTo>
                    <a:lnTo>
                      <a:pt x="0" y="651751"/>
                    </a:lnTo>
                    <a:lnTo>
                      <a:pt x="18084" y="651751"/>
                    </a:lnTo>
                    <a:lnTo>
                      <a:pt x="18084" y="633641"/>
                    </a:lnTo>
                    <a:close/>
                  </a:path>
                  <a:path w="90804" h="669925">
                    <a:moveTo>
                      <a:pt x="18084" y="506907"/>
                    </a:moveTo>
                    <a:lnTo>
                      <a:pt x="0" y="506907"/>
                    </a:lnTo>
                    <a:lnTo>
                      <a:pt x="0" y="597446"/>
                    </a:lnTo>
                    <a:lnTo>
                      <a:pt x="18084" y="597446"/>
                    </a:lnTo>
                    <a:lnTo>
                      <a:pt x="18084" y="506907"/>
                    </a:lnTo>
                    <a:close/>
                  </a:path>
                  <a:path w="90804" h="669925">
                    <a:moveTo>
                      <a:pt x="18084" y="452602"/>
                    </a:moveTo>
                    <a:lnTo>
                      <a:pt x="0" y="452602"/>
                    </a:lnTo>
                    <a:lnTo>
                      <a:pt x="0" y="470712"/>
                    </a:lnTo>
                    <a:lnTo>
                      <a:pt x="18084" y="470712"/>
                    </a:lnTo>
                    <a:lnTo>
                      <a:pt x="18084" y="452602"/>
                    </a:lnTo>
                    <a:close/>
                  </a:path>
                  <a:path w="90804" h="669925">
                    <a:moveTo>
                      <a:pt x="36220" y="144830"/>
                    </a:moveTo>
                    <a:lnTo>
                      <a:pt x="18110" y="144830"/>
                    </a:lnTo>
                    <a:lnTo>
                      <a:pt x="18110" y="162953"/>
                    </a:lnTo>
                    <a:lnTo>
                      <a:pt x="36220" y="162953"/>
                    </a:lnTo>
                    <a:lnTo>
                      <a:pt x="36220" y="144830"/>
                    </a:lnTo>
                    <a:close/>
                  </a:path>
                  <a:path w="90804" h="669925">
                    <a:moveTo>
                      <a:pt x="54317" y="36207"/>
                    </a:moveTo>
                    <a:lnTo>
                      <a:pt x="36220" y="36207"/>
                    </a:lnTo>
                    <a:lnTo>
                      <a:pt x="18110" y="36207"/>
                    </a:lnTo>
                    <a:lnTo>
                      <a:pt x="18110" y="90538"/>
                    </a:lnTo>
                    <a:lnTo>
                      <a:pt x="36207" y="90538"/>
                    </a:lnTo>
                    <a:lnTo>
                      <a:pt x="54317" y="90538"/>
                    </a:lnTo>
                    <a:lnTo>
                      <a:pt x="54317" y="36207"/>
                    </a:lnTo>
                    <a:close/>
                  </a:path>
                  <a:path w="90804" h="669925">
                    <a:moveTo>
                      <a:pt x="72428" y="398284"/>
                    </a:moveTo>
                    <a:lnTo>
                      <a:pt x="54317" y="398284"/>
                    </a:lnTo>
                    <a:lnTo>
                      <a:pt x="36220" y="398284"/>
                    </a:lnTo>
                    <a:lnTo>
                      <a:pt x="18110" y="398284"/>
                    </a:lnTo>
                    <a:lnTo>
                      <a:pt x="18110" y="416382"/>
                    </a:lnTo>
                    <a:lnTo>
                      <a:pt x="36207" y="416382"/>
                    </a:lnTo>
                    <a:lnTo>
                      <a:pt x="36207" y="434492"/>
                    </a:lnTo>
                    <a:lnTo>
                      <a:pt x="18110" y="434492"/>
                    </a:lnTo>
                    <a:lnTo>
                      <a:pt x="18110" y="470700"/>
                    </a:lnTo>
                    <a:lnTo>
                      <a:pt x="36207" y="470700"/>
                    </a:lnTo>
                    <a:lnTo>
                      <a:pt x="54317" y="470700"/>
                    </a:lnTo>
                    <a:lnTo>
                      <a:pt x="54317" y="416382"/>
                    </a:lnTo>
                    <a:lnTo>
                      <a:pt x="72428" y="416382"/>
                    </a:lnTo>
                    <a:lnTo>
                      <a:pt x="72428" y="398284"/>
                    </a:lnTo>
                    <a:close/>
                  </a:path>
                  <a:path w="90804" h="669925">
                    <a:moveTo>
                      <a:pt x="72428" y="343966"/>
                    </a:moveTo>
                    <a:lnTo>
                      <a:pt x="54317" y="343966"/>
                    </a:lnTo>
                    <a:lnTo>
                      <a:pt x="36220" y="343966"/>
                    </a:lnTo>
                    <a:lnTo>
                      <a:pt x="36220" y="325869"/>
                    </a:lnTo>
                    <a:lnTo>
                      <a:pt x="18110" y="325869"/>
                    </a:lnTo>
                    <a:lnTo>
                      <a:pt x="18110" y="343966"/>
                    </a:lnTo>
                    <a:lnTo>
                      <a:pt x="36207" y="343966"/>
                    </a:lnTo>
                    <a:lnTo>
                      <a:pt x="36207" y="380174"/>
                    </a:lnTo>
                    <a:lnTo>
                      <a:pt x="54317" y="380174"/>
                    </a:lnTo>
                    <a:lnTo>
                      <a:pt x="54317" y="362077"/>
                    </a:lnTo>
                    <a:lnTo>
                      <a:pt x="72428" y="362077"/>
                    </a:lnTo>
                    <a:lnTo>
                      <a:pt x="72428" y="343966"/>
                    </a:lnTo>
                    <a:close/>
                  </a:path>
                  <a:path w="90804" h="669925">
                    <a:moveTo>
                      <a:pt x="90500" y="579323"/>
                    </a:moveTo>
                    <a:lnTo>
                      <a:pt x="72428" y="579323"/>
                    </a:lnTo>
                    <a:lnTo>
                      <a:pt x="72428" y="561225"/>
                    </a:lnTo>
                    <a:lnTo>
                      <a:pt x="54317" y="561225"/>
                    </a:lnTo>
                    <a:lnTo>
                      <a:pt x="36220" y="561225"/>
                    </a:lnTo>
                    <a:lnTo>
                      <a:pt x="18110" y="561225"/>
                    </a:lnTo>
                    <a:lnTo>
                      <a:pt x="18110" y="597433"/>
                    </a:lnTo>
                    <a:lnTo>
                      <a:pt x="36207" y="597433"/>
                    </a:lnTo>
                    <a:lnTo>
                      <a:pt x="36207" y="615530"/>
                    </a:lnTo>
                    <a:lnTo>
                      <a:pt x="18110" y="615530"/>
                    </a:lnTo>
                    <a:lnTo>
                      <a:pt x="18110" y="633653"/>
                    </a:lnTo>
                    <a:lnTo>
                      <a:pt x="36207" y="633653"/>
                    </a:lnTo>
                    <a:lnTo>
                      <a:pt x="36207" y="669848"/>
                    </a:lnTo>
                    <a:lnTo>
                      <a:pt x="54317" y="669848"/>
                    </a:lnTo>
                    <a:lnTo>
                      <a:pt x="72415" y="669848"/>
                    </a:lnTo>
                    <a:lnTo>
                      <a:pt x="90500" y="669861"/>
                    </a:lnTo>
                    <a:lnTo>
                      <a:pt x="90500" y="651738"/>
                    </a:lnTo>
                    <a:lnTo>
                      <a:pt x="72428" y="651738"/>
                    </a:lnTo>
                    <a:lnTo>
                      <a:pt x="72428" y="633641"/>
                    </a:lnTo>
                    <a:lnTo>
                      <a:pt x="54317" y="633641"/>
                    </a:lnTo>
                    <a:lnTo>
                      <a:pt x="36220" y="633641"/>
                    </a:lnTo>
                    <a:lnTo>
                      <a:pt x="36220" y="615543"/>
                    </a:lnTo>
                    <a:lnTo>
                      <a:pt x="54317" y="615543"/>
                    </a:lnTo>
                    <a:lnTo>
                      <a:pt x="54317" y="597433"/>
                    </a:lnTo>
                    <a:lnTo>
                      <a:pt x="72415" y="597433"/>
                    </a:lnTo>
                    <a:lnTo>
                      <a:pt x="72415" y="615530"/>
                    </a:lnTo>
                    <a:lnTo>
                      <a:pt x="90500" y="615530"/>
                    </a:lnTo>
                    <a:lnTo>
                      <a:pt x="90500" y="579323"/>
                    </a:lnTo>
                    <a:close/>
                  </a:path>
                  <a:path w="90804" h="669925">
                    <a:moveTo>
                      <a:pt x="90500" y="506907"/>
                    </a:moveTo>
                    <a:lnTo>
                      <a:pt x="72428" y="506907"/>
                    </a:lnTo>
                    <a:lnTo>
                      <a:pt x="72428" y="488810"/>
                    </a:lnTo>
                    <a:lnTo>
                      <a:pt x="54317" y="488810"/>
                    </a:lnTo>
                    <a:lnTo>
                      <a:pt x="36207" y="488810"/>
                    </a:lnTo>
                    <a:lnTo>
                      <a:pt x="36207" y="525018"/>
                    </a:lnTo>
                    <a:lnTo>
                      <a:pt x="54317" y="525018"/>
                    </a:lnTo>
                    <a:lnTo>
                      <a:pt x="54317" y="506907"/>
                    </a:lnTo>
                    <a:lnTo>
                      <a:pt x="72415" y="506907"/>
                    </a:lnTo>
                    <a:lnTo>
                      <a:pt x="72415" y="525018"/>
                    </a:lnTo>
                    <a:lnTo>
                      <a:pt x="54317" y="525018"/>
                    </a:lnTo>
                    <a:lnTo>
                      <a:pt x="54317" y="543128"/>
                    </a:lnTo>
                    <a:lnTo>
                      <a:pt x="72428" y="543128"/>
                    </a:lnTo>
                    <a:lnTo>
                      <a:pt x="72428" y="525030"/>
                    </a:lnTo>
                    <a:lnTo>
                      <a:pt x="90500" y="525030"/>
                    </a:lnTo>
                    <a:lnTo>
                      <a:pt x="90500" y="506907"/>
                    </a:lnTo>
                    <a:close/>
                  </a:path>
                  <a:path w="90804" h="669925">
                    <a:moveTo>
                      <a:pt x="90500" y="416394"/>
                    </a:moveTo>
                    <a:lnTo>
                      <a:pt x="72415" y="416394"/>
                    </a:lnTo>
                    <a:lnTo>
                      <a:pt x="72415" y="452602"/>
                    </a:lnTo>
                    <a:lnTo>
                      <a:pt x="90500" y="452602"/>
                    </a:lnTo>
                    <a:lnTo>
                      <a:pt x="90500" y="416394"/>
                    </a:lnTo>
                    <a:close/>
                  </a:path>
                  <a:path w="90804" h="669925">
                    <a:moveTo>
                      <a:pt x="90500" y="271551"/>
                    </a:moveTo>
                    <a:lnTo>
                      <a:pt x="72415" y="271551"/>
                    </a:lnTo>
                    <a:lnTo>
                      <a:pt x="72415" y="289648"/>
                    </a:lnTo>
                    <a:lnTo>
                      <a:pt x="90500" y="289648"/>
                    </a:lnTo>
                    <a:lnTo>
                      <a:pt x="90500" y="271551"/>
                    </a:lnTo>
                    <a:close/>
                  </a:path>
                  <a:path w="90804" h="669925">
                    <a:moveTo>
                      <a:pt x="90500" y="217246"/>
                    </a:moveTo>
                    <a:lnTo>
                      <a:pt x="72428" y="217246"/>
                    </a:lnTo>
                    <a:lnTo>
                      <a:pt x="72428" y="199136"/>
                    </a:lnTo>
                    <a:lnTo>
                      <a:pt x="54317" y="199136"/>
                    </a:lnTo>
                    <a:lnTo>
                      <a:pt x="54317" y="181038"/>
                    </a:lnTo>
                    <a:lnTo>
                      <a:pt x="36220" y="181038"/>
                    </a:lnTo>
                    <a:lnTo>
                      <a:pt x="18110" y="181038"/>
                    </a:lnTo>
                    <a:lnTo>
                      <a:pt x="18110" y="199136"/>
                    </a:lnTo>
                    <a:lnTo>
                      <a:pt x="36207" y="199136"/>
                    </a:lnTo>
                    <a:lnTo>
                      <a:pt x="36207" y="217246"/>
                    </a:lnTo>
                    <a:lnTo>
                      <a:pt x="18110" y="217246"/>
                    </a:lnTo>
                    <a:lnTo>
                      <a:pt x="18110" y="271576"/>
                    </a:lnTo>
                    <a:lnTo>
                      <a:pt x="36207" y="271576"/>
                    </a:lnTo>
                    <a:lnTo>
                      <a:pt x="36207" y="289661"/>
                    </a:lnTo>
                    <a:lnTo>
                      <a:pt x="18110" y="289661"/>
                    </a:lnTo>
                    <a:lnTo>
                      <a:pt x="18110" y="307784"/>
                    </a:lnTo>
                    <a:lnTo>
                      <a:pt x="36207" y="307784"/>
                    </a:lnTo>
                    <a:lnTo>
                      <a:pt x="54317" y="307784"/>
                    </a:lnTo>
                    <a:lnTo>
                      <a:pt x="54317" y="325869"/>
                    </a:lnTo>
                    <a:lnTo>
                      <a:pt x="72428" y="325869"/>
                    </a:lnTo>
                    <a:lnTo>
                      <a:pt x="72428" y="289661"/>
                    </a:lnTo>
                    <a:lnTo>
                      <a:pt x="54317" y="289661"/>
                    </a:lnTo>
                    <a:lnTo>
                      <a:pt x="54317" y="253453"/>
                    </a:lnTo>
                    <a:lnTo>
                      <a:pt x="36220" y="253453"/>
                    </a:lnTo>
                    <a:lnTo>
                      <a:pt x="36220" y="235369"/>
                    </a:lnTo>
                    <a:lnTo>
                      <a:pt x="54317" y="235369"/>
                    </a:lnTo>
                    <a:lnTo>
                      <a:pt x="54317" y="253453"/>
                    </a:lnTo>
                    <a:lnTo>
                      <a:pt x="72428" y="253453"/>
                    </a:lnTo>
                    <a:lnTo>
                      <a:pt x="72428" y="235343"/>
                    </a:lnTo>
                    <a:lnTo>
                      <a:pt x="90500" y="235343"/>
                    </a:lnTo>
                    <a:lnTo>
                      <a:pt x="90500" y="217246"/>
                    </a:lnTo>
                    <a:close/>
                  </a:path>
                  <a:path w="90804" h="669925">
                    <a:moveTo>
                      <a:pt x="90500" y="144830"/>
                    </a:moveTo>
                    <a:lnTo>
                      <a:pt x="72415" y="144830"/>
                    </a:lnTo>
                    <a:lnTo>
                      <a:pt x="72415" y="162928"/>
                    </a:lnTo>
                    <a:lnTo>
                      <a:pt x="54317" y="162928"/>
                    </a:lnTo>
                    <a:lnTo>
                      <a:pt x="54317" y="181038"/>
                    </a:lnTo>
                    <a:lnTo>
                      <a:pt x="72428" y="181038"/>
                    </a:lnTo>
                    <a:lnTo>
                      <a:pt x="72428" y="162953"/>
                    </a:lnTo>
                    <a:lnTo>
                      <a:pt x="90500" y="162953"/>
                    </a:lnTo>
                    <a:lnTo>
                      <a:pt x="90500" y="144830"/>
                    </a:lnTo>
                    <a:close/>
                  </a:path>
                  <a:path w="90804" h="669925">
                    <a:moveTo>
                      <a:pt x="90500" y="0"/>
                    </a:moveTo>
                    <a:lnTo>
                      <a:pt x="90500" y="0"/>
                    </a:lnTo>
                    <a:lnTo>
                      <a:pt x="18110" y="0"/>
                    </a:lnTo>
                    <a:lnTo>
                      <a:pt x="18110" y="18097"/>
                    </a:lnTo>
                    <a:lnTo>
                      <a:pt x="36207" y="18097"/>
                    </a:lnTo>
                    <a:lnTo>
                      <a:pt x="54317" y="18097"/>
                    </a:lnTo>
                    <a:lnTo>
                      <a:pt x="72415" y="18097"/>
                    </a:lnTo>
                    <a:lnTo>
                      <a:pt x="72415" y="108623"/>
                    </a:lnTo>
                    <a:lnTo>
                      <a:pt x="54317" y="108623"/>
                    </a:lnTo>
                    <a:lnTo>
                      <a:pt x="36220" y="108623"/>
                    </a:lnTo>
                    <a:lnTo>
                      <a:pt x="18110" y="108623"/>
                    </a:lnTo>
                    <a:lnTo>
                      <a:pt x="18110" y="126746"/>
                    </a:lnTo>
                    <a:lnTo>
                      <a:pt x="90500" y="126746"/>
                    </a:lnTo>
                    <a:lnTo>
                      <a:pt x="90500"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grpSp>
        <p:sp>
          <p:nvSpPr>
            <p:cNvPr id="28" name="object 33">
              <a:extLst>
                <a:ext uri="{FF2B5EF4-FFF2-40B4-BE49-F238E27FC236}">
                  <a16:creationId xmlns:a16="http://schemas.microsoft.com/office/drawing/2014/main" id="{5899B2AC-022F-4096-A698-DB75140AFB5E}"/>
                </a:ext>
              </a:extLst>
            </p:cNvPr>
            <p:cNvSpPr txBox="1"/>
            <p:nvPr/>
          </p:nvSpPr>
          <p:spPr>
            <a:xfrm>
              <a:off x="3140937" y="481214"/>
              <a:ext cx="2452688" cy="2234460"/>
            </a:xfrm>
            <a:prstGeom prst="rect">
              <a:avLst/>
            </a:prstGeom>
            <a:ln w="38100">
              <a:solidFill>
                <a:srgbClr val="9F6129"/>
              </a:solidFill>
            </a:ln>
          </p:spPr>
          <p:txBody>
            <a:bodyPr vert="horz" wrap="square" lIns="0" tIns="0" rIns="0" bIns="0" rtlCol="0">
              <a:spAutoFit/>
            </a:bodyPr>
            <a:lstStyle/>
            <a:p>
              <a:pPr>
                <a:lnSpc>
                  <a:spcPct val="100000"/>
                </a:lnSpc>
              </a:pPr>
              <a:endParaRPr sz="700" dirty="0">
                <a:latin typeface="Franklin Gothic Book" panose="020B0503020102020204" pitchFamily="34" charset="0"/>
                <a:cs typeface="Times New Roman"/>
              </a:endParaRPr>
            </a:p>
            <a:p>
              <a:pPr>
                <a:lnSpc>
                  <a:spcPct val="100000"/>
                </a:lnSpc>
              </a:pPr>
              <a:endParaRPr sz="700" dirty="0">
                <a:latin typeface="Franklin Gothic Book" panose="020B0503020102020204" pitchFamily="34" charset="0"/>
                <a:cs typeface="Times New Roman"/>
              </a:endParaRPr>
            </a:p>
            <a:p>
              <a:pPr>
                <a:lnSpc>
                  <a:spcPct val="100000"/>
                </a:lnSpc>
              </a:pPr>
              <a:endParaRPr sz="700" dirty="0">
                <a:latin typeface="Franklin Gothic Book" panose="020B0503020102020204" pitchFamily="34" charset="0"/>
                <a:cs typeface="Times New Roman"/>
              </a:endParaRPr>
            </a:p>
            <a:p>
              <a:pPr>
                <a:lnSpc>
                  <a:spcPct val="100000"/>
                </a:lnSpc>
              </a:pPr>
              <a:endParaRPr sz="700" dirty="0">
                <a:latin typeface="Franklin Gothic Book" panose="020B0503020102020204" pitchFamily="34" charset="0"/>
                <a:cs typeface="Times New Roman"/>
              </a:endParaRPr>
            </a:p>
            <a:p>
              <a:pPr>
                <a:lnSpc>
                  <a:spcPct val="100000"/>
                </a:lnSpc>
              </a:pPr>
              <a:endParaRPr sz="700" dirty="0">
                <a:latin typeface="Franklin Gothic Book" panose="020B0503020102020204" pitchFamily="34" charset="0"/>
                <a:cs typeface="Times New Roman"/>
              </a:endParaRPr>
            </a:p>
            <a:p>
              <a:pPr>
                <a:lnSpc>
                  <a:spcPct val="100000"/>
                </a:lnSpc>
              </a:pPr>
              <a:endParaRPr sz="700" dirty="0">
                <a:latin typeface="Franklin Gothic Book" panose="020B0503020102020204" pitchFamily="34" charset="0"/>
                <a:cs typeface="Times New Roman"/>
              </a:endParaRPr>
            </a:p>
            <a:p>
              <a:pPr>
                <a:lnSpc>
                  <a:spcPct val="100000"/>
                </a:lnSpc>
              </a:pPr>
              <a:endParaRPr sz="700" dirty="0">
                <a:latin typeface="Franklin Gothic Book" panose="020B0503020102020204" pitchFamily="34" charset="0"/>
                <a:cs typeface="Times New Roman"/>
              </a:endParaRPr>
            </a:p>
            <a:p>
              <a:pPr>
                <a:spcBef>
                  <a:spcPts val="11"/>
                </a:spcBef>
              </a:pPr>
              <a:endParaRPr sz="700" dirty="0">
                <a:latin typeface="Franklin Gothic Book" panose="020B0503020102020204" pitchFamily="34" charset="0"/>
                <a:cs typeface="Times New Roman"/>
              </a:endParaRPr>
            </a:p>
            <a:p>
              <a:pPr marL="100013" marR="200025"/>
              <a:r>
                <a:rPr sz="720" spc="-11" dirty="0">
                  <a:solidFill>
                    <a:srgbClr val="231F20"/>
                  </a:solidFill>
                  <a:latin typeface="Calibri"/>
                  <a:cs typeface="Calibri"/>
                </a:rPr>
                <a:t>TxDOT </a:t>
              </a:r>
              <a:r>
                <a:rPr sz="720" dirty="0">
                  <a:solidFill>
                    <a:srgbClr val="231F20"/>
                  </a:solidFill>
                  <a:latin typeface="Calibri"/>
                  <a:cs typeface="Calibri"/>
                </a:rPr>
                <a:t>is </a:t>
              </a:r>
              <a:r>
                <a:rPr sz="720" spc="-8" dirty="0">
                  <a:solidFill>
                    <a:srgbClr val="231F20"/>
                  </a:solidFill>
                  <a:latin typeface="Calibri"/>
                  <a:cs typeface="Calibri"/>
                </a:rPr>
                <a:t>committed </a:t>
              </a:r>
              <a:r>
                <a:rPr sz="720" spc="-4" dirty="0">
                  <a:solidFill>
                    <a:srgbClr val="231F20"/>
                  </a:solidFill>
                  <a:latin typeface="Calibri"/>
                  <a:cs typeface="Calibri"/>
                </a:rPr>
                <a:t>to your </a:t>
              </a:r>
              <a:r>
                <a:rPr sz="720" dirty="0">
                  <a:solidFill>
                    <a:srgbClr val="231F20"/>
                  </a:solidFill>
                  <a:latin typeface="Calibri"/>
                  <a:cs typeface="Calibri"/>
                </a:rPr>
                <a:t>safety </a:t>
              </a:r>
              <a:r>
                <a:rPr sz="720" spc="-4" dirty="0">
                  <a:solidFill>
                    <a:srgbClr val="231F20"/>
                  </a:solidFill>
                  <a:latin typeface="Calibri"/>
                  <a:cs typeface="Calibri"/>
                </a:rPr>
                <a:t>and to the </a:t>
              </a:r>
              <a:r>
                <a:rPr sz="720" dirty="0">
                  <a:solidFill>
                    <a:srgbClr val="231F20"/>
                  </a:solidFill>
                  <a:latin typeface="Calibri"/>
                  <a:cs typeface="Calibri"/>
                </a:rPr>
                <a:t>reliability  of </a:t>
              </a:r>
              <a:r>
                <a:rPr sz="720" spc="-4" dirty="0">
                  <a:solidFill>
                    <a:srgbClr val="231F20"/>
                  </a:solidFill>
                  <a:latin typeface="Calibri"/>
                  <a:cs typeface="Calibri"/>
                </a:rPr>
                <a:t>the information </a:t>
              </a:r>
              <a:r>
                <a:rPr sz="720" dirty="0">
                  <a:solidFill>
                    <a:srgbClr val="231F20"/>
                  </a:solidFill>
                  <a:latin typeface="Calibri"/>
                  <a:cs typeface="Calibri"/>
                </a:rPr>
                <a:t>contained on </a:t>
              </a:r>
              <a:r>
                <a:rPr sz="720" spc="-4" dirty="0">
                  <a:solidFill>
                    <a:srgbClr val="231F20"/>
                  </a:solidFill>
                  <a:latin typeface="Calibri"/>
                  <a:cs typeface="Calibri"/>
                </a:rPr>
                <a:t>this site. While </a:t>
              </a:r>
              <a:r>
                <a:rPr sz="720" dirty="0">
                  <a:solidFill>
                    <a:srgbClr val="231F20"/>
                  </a:solidFill>
                  <a:latin typeface="Calibri"/>
                  <a:cs typeface="Calibri"/>
                </a:rPr>
                <a:t>road  conditions can </a:t>
              </a:r>
              <a:r>
                <a:rPr sz="720" spc="-4" dirty="0">
                  <a:solidFill>
                    <a:srgbClr val="231F20"/>
                  </a:solidFill>
                  <a:latin typeface="Calibri"/>
                  <a:cs typeface="Calibri"/>
                </a:rPr>
                <a:t>change </a:t>
              </a:r>
              <a:r>
                <a:rPr sz="720" spc="-8" dirty="0">
                  <a:solidFill>
                    <a:srgbClr val="231F20"/>
                  </a:solidFill>
                  <a:latin typeface="Calibri"/>
                  <a:cs typeface="Calibri"/>
                </a:rPr>
                <a:t>rapidly, DriveTexas.org </a:t>
              </a:r>
              <a:r>
                <a:rPr sz="720" dirty="0">
                  <a:solidFill>
                    <a:srgbClr val="231F20"/>
                  </a:solidFill>
                  <a:latin typeface="Calibri"/>
                  <a:cs typeface="Calibri"/>
                </a:rPr>
                <a:t>is an  industry </a:t>
              </a:r>
              <a:r>
                <a:rPr sz="720" spc="-4" dirty="0">
                  <a:solidFill>
                    <a:srgbClr val="231F20"/>
                  </a:solidFill>
                  <a:latin typeface="Calibri"/>
                  <a:cs typeface="Calibri"/>
                </a:rPr>
                <a:t>leader in </a:t>
              </a:r>
              <a:r>
                <a:rPr sz="720" dirty="0">
                  <a:solidFill>
                    <a:srgbClr val="231F20"/>
                  </a:solidFill>
                  <a:latin typeface="Calibri"/>
                  <a:cs typeface="Calibri"/>
                </a:rPr>
                <a:t>providing some of </a:t>
              </a:r>
              <a:r>
                <a:rPr sz="720" spc="-4" dirty="0">
                  <a:solidFill>
                    <a:srgbClr val="231F20"/>
                  </a:solidFill>
                  <a:latin typeface="Calibri"/>
                  <a:cs typeface="Calibri"/>
                </a:rPr>
                <a:t>the </a:t>
              </a:r>
              <a:r>
                <a:rPr sz="720" dirty="0">
                  <a:solidFill>
                    <a:srgbClr val="231F20"/>
                  </a:solidFill>
                  <a:latin typeface="Calibri"/>
                  <a:cs typeface="Calibri"/>
                </a:rPr>
                <a:t>most accurate  </a:t>
              </a:r>
              <a:r>
                <a:rPr sz="720" spc="-4" dirty="0">
                  <a:solidFill>
                    <a:srgbClr val="231F20"/>
                  </a:solidFill>
                  <a:latin typeface="Calibri"/>
                  <a:cs typeface="Calibri"/>
                </a:rPr>
                <a:t>and </a:t>
              </a:r>
              <a:r>
                <a:rPr sz="720" spc="4" dirty="0">
                  <a:solidFill>
                    <a:srgbClr val="231F20"/>
                  </a:solidFill>
                  <a:latin typeface="Calibri"/>
                  <a:cs typeface="Calibri"/>
                </a:rPr>
                <a:t>up-to-date </a:t>
              </a:r>
              <a:r>
                <a:rPr sz="720" dirty="0">
                  <a:solidFill>
                    <a:srgbClr val="231F20"/>
                  </a:solidFill>
                  <a:latin typeface="Calibri"/>
                  <a:cs typeface="Calibri"/>
                </a:rPr>
                <a:t>travel-related </a:t>
              </a:r>
              <a:r>
                <a:rPr sz="720" spc="-4" dirty="0">
                  <a:solidFill>
                    <a:srgbClr val="231F20"/>
                  </a:solidFill>
                  <a:latin typeface="Calibri"/>
                  <a:cs typeface="Calibri"/>
                </a:rPr>
                <a:t>information currently  available to </a:t>
              </a:r>
              <a:r>
                <a:rPr sz="720" dirty="0">
                  <a:solidFill>
                    <a:srgbClr val="231F20"/>
                  </a:solidFill>
                  <a:latin typeface="Calibri"/>
                  <a:cs typeface="Calibri"/>
                </a:rPr>
                <a:t>drivers in </a:t>
              </a:r>
              <a:r>
                <a:rPr sz="720" spc="-8" dirty="0">
                  <a:solidFill>
                    <a:srgbClr val="231F20"/>
                  </a:solidFill>
                  <a:latin typeface="Calibri"/>
                  <a:cs typeface="Calibri"/>
                </a:rPr>
                <a:t>Texas. </a:t>
              </a:r>
              <a:r>
                <a:rPr sz="720" spc="-4" dirty="0">
                  <a:solidFill>
                    <a:srgbClr val="231F20"/>
                  </a:solidFill>
                  <a:latin typeface="Calibri"/>
                  <a:cs typeface="Calibri"/>
                </a:rPr>
                <a:t>Information presented  </a:t>
              </a:r>
              <a:r>
                <a:rPr sz="720" dirty="0">
                  <a:solidFill>
                    <a:srgbClr val="231F20"/>
                  </a:solidFill>
                  <a:latin typeface="Calibri"/>
                  <a:cs typeface="Calibri"/>
                </a:rPr>
                <a:t>here is as close </a:t>
              </a:r>
              <a:r>
                <a:rPr sz="720" spc="-4" dirty="0">
                  <a:solidFill>
                    <a:srgbClr val="231F20"/>
                  </a:solidFill>
                  <a:latin typeface="Calibri"/>
                  <a:cs typeface="Calibri"/>
                </a:rPr>
                <a:t>to real time as possible. </a:t>
              </a:r>
              <a:r>
                <a:rPr sz="720" dirty="0">
                  <a:solidFill>
                    <a:srgbClr val="231F20"/>
                  </a:solidFill>
                  <a:latin typeface="Calibri"/>
                  <a:cs typeface="Calibri"/>
                </a:rPr>
                <a:t>For</a:t>
              </a:r>
              <a:r>
                <a:rPr sz="720" spc="-19" dirty="0">
                  <a:solidFill>
                    <a:srgbClr val="231F20"/>
                  </a:solidFill>
                  <a:latin typeface="Calibri"/>
                  <a:cs typeface="Calibri"/>
                </a:rPr>
                <a:t> </a:t>
              </a:r>
              <a:r>
                <a:rPr sz="720" dirty="0">
                  <a:solidFill>
                    <a:srgbClr val="231F20"/>
                  </a:solidFill>
                  <a:latin typeface="Calibri"/>
                  <a:cs typeface="Calibri"/>
                </a:rPr>
                <a:t>those</a:t>
              </a:r>
              <a:r>
                <a:rPr lang="en-US" sz="720" dirty="0">
                  <a:solidFill>
                    <a:srgbClr val="231F20"/>
                  </a:solidFill>
                  <a:latin typeface="Calibri"/>
                  <a:cs typeface="Calibri"/>
                </a:rPr>
                <a:t> </a:t>
              </a:r>
              <a:r>
                <a:rPr sz="720" dirty="0">
                  <a:solidFill>
                    <a:srgbClr val="231F20"/>
                  </a:solidFill>
                  <a:latin typeface="Calibri"/>
                  <a:cs typeface="Calibri"/>
                </a:rPr>
                <a:t>who use </a:t>
              </a:r>
              <a:r>
                <a:rPr sz="720" spc="-4" dirty="0">
                  <a:solidFill>
                    <a:srgbClr val="231F20"/>
                  </a:solidFill>
                  <a:latin typeface="Calibri"/>
                  <a:cs typeface="Calibri"/>
                </a:rPr>
                <a:t>our </a:t>
              </a:r>
              <a:r>
                <a:rPr sz="720" dirty="0">
                  <a:solidFill>
                    <a:srgbClr val="231F20"/>
                  </a:solidFill>
                  <a:latin typeface="Calibri"/>
                  <a:cs typeface="Calibri"/>
                </a:rPr>
                <a:t>roads, </a:t>
              </a:r>
              <a:r>
                <a:rPr sz="720" spc="-4" dirty="0">
                  <a:solidFill>
                    <a:srgbClr val="231F20"/>
                  </a:solidFill>
                  <a:latin typeface="Calibri"/>
                  <a:cs typeface="Calibri"/>
                </a:rPr>
                <a:t>please </a:t>
              </a:r>
              <a:r>
                <a:rPr sz="720" dirty="0">
                  <a:solidFill>
                    <a:srgbClr val="231F20"/>
                  </a:solidFill>
                  <a:latin typeface="Calibri"/>
                  <a:cs typeface="Calibri"/>
                </a:rPr>
                <a:t>do not use </a:t>
              </a:r>
              <a:r>
                <a:rPr sz="720" spc="-4" dirty="0">
                  <a:solidFill>
                    <a:srgbClr val="231F20"/>
                  </a:solidFill>
                  <a:latin typeface="Calibri"/>
                  <a:cs typeface="Calibri"/>
                </a:rPr>
                <a:t>this site while  </a:t>
              </a:r>
              <a:r>
                <a:rPr sz="720" dirty="0">
                  <a:solidFill>
                    <a:srgbClr val="231F20"/>
                  </a:solidFill>
                  <a:latin typeface="Calibri"/>
                  <a:cs typeface="Calibri"/>
                </a:rPr>
                <a:t>operating a </a:t>
              </a:r>
              <a:r>
                <a:rPr sz="720" spc="-4" dirty="0">
                  <a:solidFill>
                    <a:srgbClr val="231F20"/>
                  </a:solidFill>
                  <a:latin typeface="Calibri"/>
                  <a:cs typeface="Calibri"/>
                </a:rPr>
                <a:t>motor</a:t>
              </a:r>
              <a:r>
                <a:rPr sz="720" spc="-8" dirty="0">
                  <a:solidFill>
                    <a:srgbClr val="231F20"/>
                  </a:solidFill>
                  <a:latin typeface="Calibri"/>
                  <a:cs typeface="Calibri"/>
                </a:rPr>
                <a:t> </a:t>
              </a:r>
              <a:r>
                <a:rPr sz="720" spc="-4" dirty="0">
                  <a:solidFill>
                    <a:srgbClr val="231F20"/>
                  </a:solidFill>
                  <a:latin typeface="Calibri"/>
                  <a:cs typeface="Calibri"/>
                </a:rPr>
                <a:t>vehicle.</a:t>
              </a:r>
              <a:endParaRPr sz="720" dirty="0">
                <a:latin typeface="Calibri"/>
                <a:cs typeface="Calibri"/>
              </a:endParaRPr>
            </a:p>
            <a:p>
              <a:pPr>
                <a:spcBef>
                  <a:spcPts val="30"/>
                </a:spcBef>
              </a:pPr>
              <a:endParaRPr sz="720" dirty="0">
                <a:latin typeface="Calibri"/>
                <a:cs typeface="Calibri"/>
              </a:endParaRPr>
            </a:p>
            <a:p>
              <a:pPr marL="100013"/>
              <a:r>
                <a:rPr sz="720" b="1" dirty="0">
                  <a:solidFill>
                    <a:srgbClr val="231F20"/>
                  </a:solidFill>
                  <a:latin typeface="Calibri"/>
                  <a:cs typeface="Calibri"/>
                </a:rPr>
                <a:t>Be Safe. Drive </a:t>
              </a:r>
              <a:r>
                <a:rPr sz="720" b="1" spc="4" dirty="0">
                  <a:solidFill>
                    <a:srgbClr val="231F20"/>
                  </a:solidFill>
                  <a:latin typeface="Calibri"/>
                  <a:cs typeface="Calibri"/>
                </a:rPr>
                <a:t>Smart. </a:t>
              </a:r>
              <a:r>
                <a:rPr sz="720" b="1" dirty="0">
                  <a:solidFill>
                    <a:srgbClr val="231F20"/>
                  </a:solidFill>
                  <a:latin typeface="Calibri"/>
                  <a:cs typeface="Calibri"/>
                </a:rPr>
                <a:t>Thank</a:t>
              </a:r>
              <a:r>
                <a:rPr sz="720" b="1" spc="-26" dirty="0">
                  <a:solidFill>
                    <a:srgbClr val="231F20"/>
                  </a:solidFill>
                  <a:latin typeface="Calibri"/>
                  <a:cs typeface="Calibri"/>
                </a:rPr>
                <a:t> </a:t>
              </a:r>
              <a:r>
                <a:rPr sz="720" b="1" spc="-8" dirty="0">
                  <a:solidFill>
                    <a:srgbClr val="231F20"/>
                  </a:solidFill>
                  <a:latin typeface="Calibri"/>
                  <a:cs typeface="Calibri"/>
                </a:rPr>
                <a:t>you!</a:t>
              </a:r>
              <a:endParaRPr sz="720" dirty="0">
                <a:latin typeface="Calibri"/>
                <a:cs typeface="Calibri"/>
              </a:endParaRPr>
            </a:p>
          </p:txBody>
        </p:sp>
        <p:sp>
          <p:nvSpPr>
            <p:cNvPr id="29" name="object 34">
              <a:extLst>
                <a:ext uri="{FF2B5EF4-FFF2-40B4-BE49-F238E27FC236}">
                  <a16:creationId xmlns:a16="http://schemas.microsoft.com/office/drawing/2014/main" id="{A7CC8A0B-9EAA-4623-B70E-518DC707E9B3}"/>
                </a:ext>
              </a:extLst>
            </p:cNvPr>
            <p:cNvSpPr txBox="1"/>
            <p:nvPr/>
          </p:nvSpPr>
          <p:spPr>
            <a:xfrm>
              <a:off x="5763859" y="3555774"/>
              <a:ext cx="1433036" cy="175600"/>
            </a:xfrm>
            <a:prstGeom prst="rect">
              <a:avLst/>
            </a:prstGeom>
          </p:spPr>
          <p:txBody>
            <a:bodyPr vert="horz" wrap="square" lIns="0" tIns="9525" rIns="0" bIns="0" rtlCol="0">
              <a:spAutoFit/>
            </a:bodyPr>
            <a:lstStyle/>
            <a:p>
              <a:pPr marL="9525">
                <a:spcBef>
                  <a:spcPts val="75"/>
                </a:spcBef>
              </a:pPr>
              <a:r>
                <a:rPr sz="1000" spc="11" dirty="0">
                  <a:solidFill>
                    <a:srgbClr val="082A3C"/>
                  </a:solidFill>
                  <a:latin typeface="Franklin Gothic Demi"/>
                  <a:cs typeface="Franklin Gothic Demi"/>
                </a:rPr>
                <a:t>TEXAS</a:t>
              </a:r>
              <a:r>
                <a:rPr sz="1000" spc="-30" dirty="0">
                  <a:solidFill>
                    <a:srgbClr val="082A3C"/>
                  </a:solidFill>
                  <a:latin typeface="Franklin Gothic Demi"/>
                  <a:cs typeface="Franklin Gothic Demi"/>
                </a:rPr>
                <a:t> </a:t>
              </a:r>
              <a:r>
                <a:rPr sz="1000" spc="-8" dirty="0">
                  <a:solidFill>
                    <a:srgbClr val="082A3C"/>
                  </a:solidFill>
                  <a:latin typeface="Franklin Gothic Demi"/>
                  <a:cs typeface="Franklin Gothic Demi"/>
                </a:rPr>
                <a:t>DEPARTMENT</a:t>
              </a:r>
              <a:endParaRPr sz="1000" dirty="0">
                <a:latin typeface="Franklin Gothic Demi"/>
                <a:cs typeface="Franklin Gothic Demi"/>
              </a:endParaRPr>
            </a:p>
          </p:txBody>
        </p:sp>
        <p:sp>
          <p:nvSpPr>
            <p:cNvPr id="30" name="object 35">
              <a:extLst>
                <a:ext uri="{FF2B5EF4-FFF2-40B4-BE49-F238E27FC236}">
                  <a16:creationId xmlns:a16="http://schemas.microsoft.com/office/drawing/2014/main" id="{D38DC8ED-39CF-4409-9EBA-6B1045ABDCFB}"/>
                </a:ext>
              </a:extLst>
            </p:cNvPr>
            <p:cNvSpPr txBox="1"/>
            <p:nvPr/>
          </p:nvSpPr>
          <p:spPr>
            <a:xfrm>
              <a:off x="5763860" y="3700879"/>
              <a:ext cx="1783557" cy="355332"/>
            </a:xfrm>
            <a:prstGeom prst="rect">
              <a:avLst/>
            </a:prstGeom>
          </p:spPr>
          <p:txBody>
            <a:bodyPr vert="horz" wrap="square" lIns="0" tIns="9525" rIns="0" bIns="0" rtlCol="0">
              <a:spAutoFit/>
            </a:bodyPr>
            <a:lstStyle/>
            <a:p>
              <a:pPr marL="9525">
                <a:lnSpc>
                  <a:spcPts val="1320"/>
                </a:lnSpc>
                <a:spcBef>
                  <a:spcPts val="75"/>
                </a:spcBef>
              </a:pPr>
              <a:r>
                <a:rPr sz="1000" spc="-4" dirty="0">
                  <a:solidFill>
                    <a:srgbClr val="082A3C"/>
                  </a:solidFill>
                  <a:latin typeface="Franklin Gothic Demi"/>
                  <a:cs typeface="Franklin Gothic Demi"/>
                </a:rPr>
                <a:t>OF</a:t>
              </a:r>
              <a:r>
                <a:rPr sz="1000" spc="-11" dirty="0">
                  <a:solidFill>
                    <a:srgbClr val="082A3C"/>
                  </a:solidFill>
                  <a:latin typeface="Franklin Gothic Demi"/>
                  <a:cs typeface="Franklin Gothic Demi"/>
                </a:rPr>
                <a:t> TRANSPORTATION</a:t>
              </a:r>
              <a:endParaRPr sz="1000" dirty="0">
                <a:latin typeface="Franklin Gothic Demi"/>
                <a:cs typeface="Franklin Gothic Demi"/>
              </a:endParaRPr>
            </a:p>
            <a:p>
              <a:pPr marL="9525">
                <a:lnSpc>
                  <a:spcPts val="1320"/>
                </a:lnSpc>
              </a:pPr>
              <a:r>
                <a:rPr sz="1000" spc="-15" dirty="0">
                  <a:solidFill>
                    <a:srgbClr val="9F6129"/>
                  </a:solidFill>
                  <a:latin typeface="Franklin Gothic Demi Cond"/>
                  <a:cs typeface="Franklin Gothic Demi Cond"/>
                </a:rPr>
                <a:t>2021-2022 </a:t>
              </a:r>
              <a:r>
                <a:rPr sz="1000" spc="-4" dirty="0">
                  <a:solidFill>
                    <a:srgbClr val="9F6129"/>
                  </a:solidFill>
                  <a:latin typeface="Franklin Gothic Demi Cond"/>
                  <a:cs typeface="Franklin Gothic Demi Cond"/>
                </a:rPr>
                <a:t>Educational</a:t>
              </a:r>
              <a:r>
                <a:rPr sz="1000" spc="-26" dirty="0">
                  <a:solidFill>
                    <a:srgbClr val="9F6129"/>
                  </a:solidFill>
                  <a:latin typeface="Franklin Gothic Demi Cond"/>
                  <a:cs typeface="Franklin Gothic Demi Cond"/>
                </a:rPr>
                <a:t> </a:t>
              </a:r>
              <a:r>
                <a:rPr sz="1000" spc="-4" dirty="0">
                  <a:solidFill>
                    <a:srgbClr val="9F6129"/>
                  </a:solidFill>
                  <a:latin typeface="Franklin Gothic Demi Cond"/>
                  <a:cs typeface="Franklin Gothic Demi Cond"/>
                </a:rPr>
                <a:t>Series</a:t>
              </a:r>
              <a:endParaRPr sz="1000" dirty="0">
                <a:latin typeface="Franklin Gothic Demi Cond"/>
                <a:cs typeface="Franklin Gothic Demi Cond"/>
              </a:endParaRPr>
            </a:p>
          </p:txBody>
        </p:sp>
        <p:sp>
          <p:nvSpPr>
            <p:cNvPr id="31" name="object 36">
              <a:extLst>
                <a:ext uri="{FF2B5EF4-FFF2-40B4-BE49-F238E27FC236}">
                  <a16:creationId xmlns:a16="http://schemas.microsoft.com/office/drawing/2014/main" id="{C077AF52-CAC5-407F-8876-EB41AB08E27D}"/>
                </a:ext>
              </a:extLst>
            </p:cNvPr>
            <p:cNvSpPr txBox="1"/>
            <p:nvPr/>
          </p:nvSpPr>
          <p:spPr>
            <a:xfrm>
              <a:off x="5763860" y="4123219"/>
              <a:ext cx="2055971" cy="355867"/>
            </a:xfrm>
            <a:prstGeom prst="rect">
              <a:avLst/>
            </a:prstGeom>
          </p:spPr>
          <p:txBody>
            <a:bodyPr vert="horz" wrap="square" lIns="0" tIns="9525" rIns="0" bIns="0" rtlCol="0">
              <a:spAutoFit/>
            </a:bodyPr>
            <a:lstStyle/>
            <a:p>
              <a:pPr marL="9525" marR="3810" algn="just">
                <a:spcBef>
                  <a:spcPts val="75"/>
                </a:spcBef>
              </a:pPr>
              <a:r>
                <a:rPr sz="750" spc="-11" dirty="0">
                  <a:solidFill>
                    <a:srgbClr val="231F20"/>
                  </a:solidFill>
                  <a:latin typeface="Calibri"/>
                  <a:cs typeface="Calibri"/>
                </a:rPr>
                <a:t>TxDOT’s </a:t>
              </a:r>
              <a:r>
                <a:rPr sz="750" dirty="0">
                  <a:solidFill>
                    <a:srgbClr val="231F20"/>
                  </a:solidFill>
                  <a:latin typeface="Calibri"/>
                  <a:cs typeface="Calibri"/>
                </a:rPr>
                <a:t>complete </a:t>
              </a:r>
              <a:r>
                <a:rPr sz="750" spc="-11" dirty="0">
                  <a:solidFill>
                    <a:srgbClr val="231F20"/>
                  </a:solidFill>
                  <a:latin typeface="Calibri"/>
                  <a:cs typeface="Calibri"/>
                </a:rPr>
                <a:t>2021-2022 </a:t>
              </a:r>
              <a:r>
                <a:rPr sz="750" spc="-4" dirty="0">
                  <a:solidFill>
                    <a:srgbClr val="231F20"/>
                  </a:solidFill>
                  <a:latin typeface="Calibri"/>
                  <a:cs typeface="Calibri"/>
                </a:rPr>
                <a:t>Educational </a:t>
              </a:r>
              <a:r>
                <a:rPr sz="750" dirty="0">
                  <a:solidFill>
                    <a:srgbClr val="231F20"/>
                  </a:solidFill>
                  <a:latin typeface="Calibri"/>
                  <a:cs typeface="Calibri"/>
                </a:rPr>
                <a:t>Series </a:t>
              </a:r>
              <a:r>
                <a:rPr sz="750" spc="-4" dirty="0">
                  <a:solidFill>
                    <a:srgbClr val="231F20"/>
                  </a:solidFill>
                  <a:latin typeface="Calibri"/>
                  <a:cs typeface="Calibri"/>
                </a:rPr>
                <a:t>that  </a:t>
              </a:r>
              <a:r>
                <a:rPr sz="750" dirty="0">
                  <a:solidFill>
                    <a:srgbClr val="231F20"/>
                  </a:solidFill>
                  <a:latin typeface="Calibri"/>
                  <a:cs typeface="Calibri"/>
                </a:rPr>
                <a:t>focuses on a range of transportation issues affecting  </a:t>
              </a:r>
              <a:r>
                <a:rPr sz="750" spc="-11" dirty="0">
                  <a:solidFill>
                    <a:srgbClr val="231F20"/>
                  </a:solidFill>
                  <a:latin typeface="Calibri"/>
                  <a:cs typeface="Calibri"/>
                </a:rPr>
                <a:t>TxDOT </a:t>
              </a:r>
              <a:r>
                <a:rPr sz="750" dirty="0">
                  <a:solidFill>
                    <a:srgbClr val="231F20"/>
                  </a:solidFill>
                  <a:latin typeface="Calibri"/>
                  <a:cs typeface="Calibri"/>
                </a:rPr>
                <a:t>and </a:t>
              </a:r>
              <a:r>
                <a:rPr sz="750" spc="-4" dirty="0">
                  <a:solidFill>
                    <a:srgbClr val="231F20"/>
                  </a:solidFill>
                  <a:latin typeface="Calibri"/>
                  <a:cs typeface="Calibri"/>
                </a:rPr>
                <a:t>the </a:t>
              </a:r>
              <a:r>
                <a:rPr sz="750" dirty="0">
                  <a:solidFill>
                    <a:srgbClr val="231F20"/>
                  </a:solidFill>
                  <a:latin typeface="Calibri"/>
                  <a:cs typeface="Calibri"/>
                </a:rPr>
                <a:t>state of</a:t>
              </a:r>
              <a:r>
                <a:rPr sz="750" spc="-4" dirty="0">
                  <a:solidFill>
                    <a:srgbClr val="231F20"/>
                  </a:solidFill>
                  <a:latin typeface="Calibri"/>
                  <a:cs typeface="Calibri"/>
                </a:rPr>
                <a:t> </a:t>
              </a:r>
              <a:r>
                <a:rPr sz="750" spc="-8" dirty="0">
                  <a:solidFill>
                    <a:srgbClr val="231F20"/>
                  </a:solidFill>
                  <a:latin typeface="Calibri"/>
                  <a:cs typeface="Calibri"/>
                </a:rPr>
                <a:t>Texas.</a:t>
              </a:r>
              <a:endParaRPr sz="750" dirty="0">
                <a:latin typeface="Calibri"/>
                <a:cs typeface="Calibri"/>
              </a:endParaRPr>
            </a:p>
          </p:txBody>
        </p:sp>
        <p:sp>
          <p:nvSpPr>
            <p:cNvPr id="32" name="object 37">
              <a:extLst>
                <a:ext uri="{FF2B5EF4-FFF2-40B4-BE49-F238E27FC236}">
                  <a16:creationId xmlns:a16="http://schemas.microsoft.com/office/drawing/2014/main" id="{7A920AB0-76E3-461E-9F84-A6A46CA9BDF5}"/>
                </a:ext>
              </a:extLst>
            </p:cNvPr>
            <p:cNvSpPr txBox="1"/>
            <p:nvPr/>
          </p:nvSpPr>
          <p:spPr>
            <a:xfrm>
              <a:off x="3143795" y="2888021"/>
              <a:ext cx="2446972" cy="1815223"/>
            </a:xfrm>
            <a:prstGeom prst="rect">
              <a:avLst/>
            </a:prstGeom>
            <a:ln w="45720">
              <a:solidFill>
                <a:srgbClr val="082A3C"/>
              </a:solidFill>
            </a:ln>
          </p:spPr>
          <p:txBody>
            <a:bodyPr vert="horz" wrap="square" lIns="0" tIns="0" rIns="0" bIns="0" rtlCol="0">
              <a:spAutoFit/>
            </a:bodyPr>
            <a:lstStyle/>
            <a:p>
              <a:pPr>
                <a:lnSpc>
                  <a:spcPct val="100000"/>
                </a:lnSpc>
              </a:pPr>
              <a:endParaRPr sz="1350" dirty="0">
                <a:latin typeface="Franklin Gothic Book" panose="020B0503020102020204" pitchFamily="34" charset="0"/>
                <a:cs typeface="Times New Roman"/>
              </a:endParaRPr>
            </a:p>
            <a:p>
              <a:pPr>
                <a:lnSpc>
                  <a:spcPct val="100000"/>
                </a:lnSpc>
              </a:pPr>
              <a:endParaRPr sz="1350" dirty="0">
                <a:latin typeface="Franklin Gothic Book" panose="020B0503020102020204" pitchFamily="34" charset="0"/>
                <a:cs typeface="Times New Roman"/>
              </a:endParaRPr>
            </a:p>
            <a:p>
              <a:pPr>
                <a:lnSpc>
                  <a:spcPct val="100000"/>
                </a:lnSpc>
              </a:pPr>
              <a:endParaRPr sz="1350" dirty="0">
                <a:latin typeface="Franklin Gothic Book" panose="020B0503020102020204" pitchFamily="34" charset="0"/>
                <a:cs typeface="Times New Roman"/>
              </a:endParaRPr>
            </a:p>
            <a:p>
              <a:pPr>
                <a:spcBef>
                  <a:spcPts val="4"/>
                </a:spcBef>
              </a:pPr>
              <a:endParaRPr sz="1000" dirty="0">
                <a:latin typeface="Franklin Gothic Book" panose="020B0503020102020204" pitchFamily="34" charset="0"/>
                <a:cs typeface="Times New Roman"/>
              </a:endParaRPr>
            </a:p>
            <a:p>
              <a:pPr marL="97154" marR="911543">
                <a:lnSpc>
                  <a:spcPts val="1350"/>
                </a:lnSpc>
              </a:pPr>
              <a:r>
                <a:rPr sz="1000" spc="11" dirty="0">
                  <a:solidFill>
                    <a:srgbClr val="082A3C"/>
                  </a:solidFill>
                  <a:latin typeface="Franklin Gothic Demi"/>
                  <a:cs typeface="Franklin Gothic Demi"/>
                </a:rPr>
                <a:t>TEXAS</a:t>
              </a:r>
              <a:r>
                <a:rPr lang="en-US" sz="1000" spc="11" dirty="0">
                  <a:solidFill>
                    <a:srgbClr val="082A3C"/>
                  </a:solidFill>
                  <a:latin typeface="Franklin Gothic Demi"/>
                  <a:cs typeface="Franklin Gothic Demi"/>
                </a:rPr>
                <a:t> </a:t>
              </a:r>
              <a:r>
                <a:rPr sz="1000" spc="-8" dirty="0">
                  <a:solidFill>
                    <a:srgbClr val="082A3C"/>
                  </a:solidFill>
                  <a:latin typeface="Franklin Gothic Demi"/>
                  <a:cs typeface="Franklin Gothic Demi"/>
                </a:rPr>
                <a:t>DEP</a:t>
              </a:r>
              <a:r>
                <a:rPr lang="en-US" sz="1000" spc="-8" dirty="0">
                  <a:solidFill>
                    <a:srgbClr val="082A3C"/>
                  </a:solidFill>
                  <a:latin typeface="Franklin Gothic Demi"/>
                  <a:cs typeface="Franklin Gothic Demi"/>
                </a:rPr>
                <a:t>ARTMENT</a:t>
              </a:r>
              <a:r>
                <a:rPr sz="1000" spc="-8" dirty="0">
                  <a:solidFill>
                    <a:srgbClr val="082A3C"/>
                  </a:solidFill>
                  <a:latin typeface="Franklin Gothic Demi"/>
                  <a:cs typeface="Franklin Gothic Demi"/>
                </a:rPr>
                <a:t>  </a:t>
              </a:r>
              <a:r>
                <a:rPr sz="1000" spc="-4" dirty="0">
                  <a:solidFill>
                    <a:srgbClr val="082A3C"/>
                  </a:solidFill>
                  <a:latin typeface="Franklin Gothic Demi"/>
                  <a:cs typeface="Franklin Gothic Demi"/>
                </a:rPr>
                <a:t>OF</a:t>
              </a:r>
              <a:r>
                <a:rPr sz="1000" spc="-49" dirty="0">
                  <a:solidFill>
                    <a:srgbClr val="082A3C"/>
                  </a:solidFill>
                  <a:latin typeface="Franklin Gothic Demi"/>
                  <a:cs typeface="Franklin Gothic Demi"/>
                </a:rPr>
                <a:t> </a:t>
              </a:r>
              <a:r>
                <a:rPr sz="1000" spc="-11" dirty="0">
                  <a:solidFill>
                    <a:srgbClr val="082A3C"/>
                  </a:solidFill>
                  <a:latin typeface="Franklin Gothic Demi"/>
                  <a:cs typeface="Franklin Gothic Demi"/>
                </a:rPr>
                <a:t>TRANSPORTATION</a:t>
              </a:r>
              <a:endParaRPr sz="1000" dirty="0">
                <a:latin typeface="Franklin Gothic Demi"/>
                <a:cs typeface="Franklin Gothic Demi"/>
              </a:endParaRPr>
            </a:p>
            <a:p>
              <a:pPr marL="97154">
                <a:lnSpc>
                  <a:spcPts val="1170"/>
                </a:lnSpc>
              </a:pPr>
              <a:r>
                <a:rPr sz="1000" spc="-4" dirty="0">
                  <a:solidFill>
                    <a:srgbClr val="9F6129"/>
                  </a:solidFill>
                  <a:latin typeface="Franklin Gothic Demi Cond"/>
                  <a:cs typeface="Franklin Gothic Demi Cond"/>
                </a:rPr>
                <a:t>Government</a:t>
              </a:r>
              <a:r>
                <a:rPr sz="1000" spc="-8" dirty="0">
                  <a:solidFill>
                    <a:srgbClr val="9F6129"/>
                  </a:solidFill>
                  <a:latin typeface="Franklin Gothic Demi Cond"/>
                  <a:cs typeface="Franklin Gothic Demi Cond"/>
                </a:rPr>
                <a:t> </a:t>
              </a:r>
              <a:r>
                <a:rPr sz="1000" dirty="0">
                  <a:solidFill>
                    <a:srgbClr val="9F6129"/>
                  </a:solidFill>
                  <a:latin typeface="Franklin Gothic Demi Cond"/>
                  <a:cs typeface="Franklin Gothic Demi Cond"/>
                </a:rPr>
                <a:t>Affair</a:t>
              </a:r>
              <a:r>
                <a:rPr lang="en-US" sz="1000" dirty="0">
                  <a:solidFill>
                    <a:srgbClr val="9F6129"/>
                  </a:solidFill>
                  <a:latin typeface="Franklin Gothic Demi Cond"/>
                  <a:cs typeface="Franklin Gothic Demi Cond"/>
                </a:rPr>
                <a:t>s</a:t>
              </a:r>
              <a:endParaRPr sz="1000" dirty="0">
                <a:latin typeface="Franklin Gothic Demi Cond"/>
                <a:cs typeface="Franklin Gothic Demi Cond"/>
              </a:endParaRPr>
            </a:p>
            <a:p>
              <a:pPr marL="97154" marR="168116" algn="just">
                <a:spcBef>
                  <a:spcPts val="4"/>
                </a:spcBef>
              </a:pPr>
              <a:endParaRPr lang="en-US" sz="650" spc="-11" dirty="0">
                <a:solidFill>
                  <a:srgbClr val="231F20"/>
                </a:solidFill>
                <a:latin typeface="Calibri"/>
                <a:cs typeface="Calibri"/>
              </a:endParaRPr>
            </a:p>
            <a:p>
              <a:pPr marL="97154" marR="168116" algn="just">
                <a:spcBef>
                  <a:spcPts val="4"/>
                </a:spcBef>
              </a:pPr>
              <a:r>
                <a:rPr sz="650" spc="-11" dirty="0">
                  <a:solidFill>
                    <a:srgbClr val="231F20"/>
                  </a:solidFill>
                  <a:latin typeface="Calibri"/>
                  <a:cs typeface="Calibri"/>
                </a:rPr>
                <a:t>TxDOT’s </a:t>
              </a:r>
              <a:r>
                <a:rPr sz="650" spc="-4" dirty="0">
                  <a:solidFill>
                    <a:srgbClr val="231F20"/>
                  </a:solidFill>
                  <a:latin typeface="Calibri"/>
                  <a:cs typeface="Calibri"/>
                </a:rPr>
                <a:t>Government Affairs </a:t>
              </a:r>
              <a:r>
                <a:rPr sz="650" dirty="0">
                  <a:solidFill>
                    <a:srgbClr val="231F20"/>
                  </a:solidFill>
                  <a:latin typeface="Calibri"/>
                  <a:cs typeface="Calibri"/>
                </a:rPr>
                <a:t>Division works closely with  </a:t>
              </a:r>
              <a:r>
                <a:rPr sz="650" spc="-4" dirty="0">
                  <a:solidFill>
                    <a:srgbClr val="231F20"/>
                  </a:solidFill>
                  <a:latin typeface="Calibri"/>
                  <a:cs typeface="Calibri"/>
                </a:rPr>
                <a:t>government </a:t>
              </a:r>
              <a:r>
                <a:rPr sz="650" dirty="0">
                  <a:solidFill>
                    <a:srgbClr val="231F20"/>
                  </a:solidFill>
                  <a:latin typeface="Calibri"/>
                  <a:cs typeface="Calibri"/>
                </a:rPr>
                <a:t>on both </a:t>
              </a:r>
              <a:r>
                <a:rPr sz="650" spc="-4" dirty="0">
                  <a:solidFill>
                    <a:srgbClr val="231F20"/>
                  </a:solidFill>
                  <a:latin typeface="Calibri"/>
                  <a:cs typeface="Calibri"/>
                </a:rPr>
                <a:t>the </a:t>
              </a:r>
              <a:r>
                <a:rPr sz="650" dirty="0">
                  <a:solidFill>
                    <a:srgbClr val="231F20"/>
                  </a:solidFill>
                  <a:latin typeface="Calibri"/>
                  <a:cs typeface="Calibri"/>
                </a:rPr>
                <a:t>state </a:t>
              </a:r>
              <a:r>
                <a:rPr sz="650" spc="-4" dirty="0">
                  <a:solidFill>
                    <a:srgbClr val="231F20"/>
                  </a:solidFill>
                  <a:latin typeface="Calibri"/>
                  <a:cs typeface="Calibri"/>
                </a:rPr>
                <a:t>and federal levels </a:t>
              </a:r>
              <a:r>
                <a:rPr sz="650" dirty="0">
                  <a:solidFill>
                    <a:srgbClr val="231F20"/>
                  </a:solidFill>
                  <a:latin typeface="Calibri"/>
                  <a:cs typeface="Calibri"/>
                </a:rPr>
                <a:t>though  </a:t>
              </a:r>
              <a:r>
                <a:rPr sz="650" spc="-4" dirty="0">
                  <a:solidFill>
                    <a:srgbClr val="231F20"/>
                  </a:solidFill>
                  <a:latin typeface="Calibri"/>
                  <a:cs typeface="Calibri"/>
                </a:rPr>
                <a:t>the State Legislative Affairs </a:t>
              </a:r>
              <a:r>
                <a:rPr sz="650" dirty="0">
                  <a:solidFill>
                    <a:srgbClr val="231F20"/>
                  </a:solidFill>
                  <a:latin typeface="Calibri"/>
                  <a:cs typeface="Calibri"/>
                </a:rPr>
                <a:t>and Federal </a:t>
              </a:r>
              <a:r>
                <a:rPr sz="650" spc="-4" dirty="0">
                  <a:solidFill>
                    <a:srgbClr val="231F20"/>
                  </a:solidFill>
                  <a:latin typeface="Calibri"/>
                  <a:cs typeface="Calibri"/>
                </a:rPr>
                <a:t>Affairs</a:t>
              </a:r>
              <a:r>
                <a:rPr sz="650" spc="41" dirty="0">
                  <a:solidFill>
                    <a:srgbClr val="231F20"/>
                  </a:solidFill>
                  <a:latin typeface="Calibri"/>
                  <a:cs typeface="Calibri"/>
                </a:rPr>
                <a:t> </a:t>
              </a:r>
              <a:r>
                <a:rPr sz="650" dirty="0">
                  <a:solidFill>
                    <a:srgbClr val="231F20"/>
                  </a:solidFill>
                  <a:latin typeface="Calibri"/>
                  <a:cs typeface="Calibri"/>
                </a:rPr>
                <a:t>sections.</a:t>
              </a:r>
              <a:endParaRPr sz="650" dirty="0">
                <a:latin typeface="Calibri"/>
                <a:cs typeface="Calibri"/>
              </a:endParaRPr>
            </a:p>
          </p:txBody>
        </p:sp>
        <p:grpSp>
          <p:nvGrpSpPr>
            <p:cNvPr id="33" name="object 38">
              <a:extLst>
                <a:ext uri="{FF2B5EF4-FFF2-40B4-BE49-F238E27FC236}">
                  <a16:creationId xmlns:a16="http://schemas.microsoft.com/office/drawing/2014/main" id="{88367858-59C5-42C1-A88B-C979CB658225}"/>
                </a:ext>
              </a:extLst>
            </p:cNvPr>
            <p:cNvGrpSpPr/>
            <p:nvPr/>
          </p:nvGrpSpPr>
          <p:grpSpPr>
            <a:xfrm>
              <a:off x="4866781" y="681819"/>
              <a:ext cx="499110" cy="499110"/>
              <a:chOff x="2911741" y="1130312"/>
              <a:chExt cx="665480" cy="665480"/>
            </a:xfrm>
          </p:grpSpPr>
          <p:sp>
            <p:nvSpPr>
              <p:cNvPr id="34" name="object 39">
                <a:extLst>
                  <a:ext uri="{FF2B5EF4-FFF2-40B4-BE49-F238E27FC236}">
                    <a16:creationId xmlns:a16="http://schemas.microsoft.com/office/drawing/2014/main" id="{AA10CDC8-9078-400E-A601-1A0C18B09DE9}"/>
                  </a:ext>
                </a:extLst>
              </p:cNvPr>
              <p:cNvSpPr/>
              <p:nvPr/>
            </p:nvSpPr>
            <p:spPr>
              <a:xfrm>
                <a:off x="2911741" y="1130312"/>
                <a:ext cx="121285" cy="665480"/>
              </a:xfrm>
              <a:custGeom>
                <a:avLst/>
                <a:gdLst/>
                <a:ahLst/>
                <a:cxnLst/>
                <a:rect l="l" t="t" r="r" b="b"/>
                <a:pathLst>
                  <a:path w="121285" h="665480">
                    <a:moveTo>
                      <a:pt x="20142" y="524116"/>
                    </a:moveTo>
                    <a:lnTo>
                      <a:pt x="0" y="524116"/>
                    </a:lnTo>
                    <a:lnTo>
                      <a:pt x="0" y="624903"/>
                    </a:lnTo>
                    <a:lnTo>
                      <a:pt x="0" y="665213"/>
                    </a:lnTo>
                    <a:lnTo>
                      <a:pt x="20142" y="665213"/>
                    </a:lnTo>
                    <a:lnTo>
                      <a:pt x="20142" y="624903"/>
                    </a:lnTo>
                    <a:lnTo>
                      <a:pt x="20142" y="524116"/>
                    </a:lnTo>
                    <a:close/>
                  </a:path>
                  <a:path w="121285" h="665480">
                    <a:moveTo>
                      <a:pt x="20142" y="483793"/>
                    </a:moveTo>
                    <a:lnTo>
                      <a:pt x="0" y="483793"/>
                    </a:lnTo>
                    <a:lnTo>
                      <a:pt x="0" y="503948"/>
                    </a:lnTo>
                    <a:lnTo>
                      <a:pt x="20142" y="503948"/>
                    </a:lnTo>
                    <a:lnTo>
                      <a:pt x="20142" y="483793"/>
                    </a:lnTo>
                    <a:close/>
                  </a:path>
                  <a:path w="121285" h="665480">
                    <a:moveTo>
                      <a:pt x="20142" y="443484"/>
                    </a:moveTo>
                    <a:lnTo>
                      <a:pt x="0" y="443484"/>
                    </a:lnTo>
                    <a:lnTo>
                      <a:pt x="0" y="463638"/>
                    </a:lnTo>
                    <a:lnTo>
                      <a:pt x="20142" y="463638"/>
                    </a:lnTo>
                    <a:lnTo>
                      <a:pt x="20142" y="443484"/>
                    </a:lnTo>
                    <a:close/>
                  </a:path>
                  <a:path w="121285" h="665480">
                    <a:moveTo>
                      <a:pt x="20142" y="403161"/>
                    </a:moveTo>
                    <a:lnTo>
                      <a:pt x="0" y="403161"/>
                    </a:lnTo>
                    <a:lnTo>
                      <a:pt x="0" y="423316"/>
                    </a:lnTo>
                    <a:lnTo>
                      <a:pt x="20142" y="423316"/>
                    </a:lnTo>
                    <a:lnTo>
                      <a:pt x="20142" y="403161"/>
                    </a:lnTo>
                    <a:close/>
                  </a:path>
                  <a:path w="121285" h="665480">
                    <a:moveTo>
                      <a:pt x="20142" y="342696"/>
                    </a:moveTo>
                    <a:lnTo>
                      <a:pt x="0" y="342696"/>
                    </a:lnTo>
                    <a:lnTo>
                      <a:pt x="0" y="383006"/>
                    </a:lnTo>
                    <a:lnTo>
                      <a:pt x="20142" y="383006"/>
                    </a:lnTo>
                    <a:lnTo>
                      <a:pt x="20142" y="342696"/>
                    </a:lnTo>
                    <a:close/>
                  </a:path>
                  <a:path w="121285" h="665480">
                    <a:moveTo>
                      <a:pt x="20142" y="161264"/>
                    </a:moveTo>
                    <a:lnTo>
                      <a:pt x="0" y="161264"/>
                    </a:lnTo>
                    <a:lnTo>
                      <a:pt x="0" y="241896"/>
                    </a:lnTo>
                    <a:lnTo>
                      <a:pt x="20142" y="241896"/>
                    </a:lnTo>
                    <a:lnTo>
                      <a:pt x="20142" y="161264"/>
                    </a:lnTo>
                    <a:close/>
                  </a:path>
                  <a:path w="121285" h="665480">
                    <a:moveTo>
                      <a:pt x="20142" y="0"/>
                    </a:moveTo>
                    <a:lnTo>
                      <a:pt x="0" y="0"/>
                    </a:lnTo>
                    <a:lnTo>
                      <a:pt x="0" y="60477"/>
                    </a:lnTo>
                    <a:lnTo>
                      <a:pt x="0" y="141122"/>
                    </a:lnTo>
                    <a:lnTo>
                      <a:pt x="20142" y="141122"/>
                    </a:lnTo>
                    <a:lnTo>
                      <a:pt x="20142" y="60477"/>
                    </a:lnTo>
                    <a:lnTo>
                      <a:pt x="20142" y="0"/>
                    </a:lnTo>
                    <a:close/>
                  </a:path>
                  <a:path w="121285" h="665480">
                    <a:moveTo>
                      <a:pt x="40322" y="463638"/>
                    </a:moveTo>
                    <a:lnTo>
                      <a:pt x="20167" y="463638"/>
                    </a:lnTo>
                    <a:lnTo>
                      <a:pt x="20167" y="483793"/>
                    </a:lnTo>
                    <a:lnTo>
                      <a:pt x="40322" y="483793"/>
                    </a:lnTo>
                    <a:lnTo>
                      <a:pt x="40322" y="463638"/>
                    </a:lnTo>
                    <a:close/>
                  </a:path>
                  <a:path w="121285" h="665480">
                    <a:moveTo>
                      <a:pt x="60477" y="241896"/>
                    </a:moveTo>
                    <a:lnTo>
                      <a:pt x="40322" y="241896"/>
                    </a:lnTo>
                    <a:lnTo>
                      <a:pt x="20167" y="241896"/>
                    </a:lnTo>
                    <a:lnTo>
                      <a:pt x="20167" y="262051"/>
                    </a:lnTo>
                    <a:lnTo>
                      <a:pt x="40322" y="262051"/>
                    </a:lnTo>
                    <a:lnTo>
                      <a:pt x="60477" y="262051"/>
                    </a:lnTo>
                    <a:lnTo>
                      <a:pt x="60477" y="241896"/>
                    </a:lnTo>
                    <a:close/>
                  </a:path>
                  <a:path w="121285" h="665480">
                    <a:moveTo>
                      <a:pt x="60477" y="161264"/>
                    </a:moveTo>
                    <a:lnTo>
                      <a:pt x="40322" y="161264"/>
                    </a:lnTo>
                    <a:lnTo>
                      <a:pt x="40322" y="181432"/>
                    </a:lnTo>
                    <a:lnTo>
                      <a:pt x="20167" y="181432"/>
                    </a:lnTo>
                    <a:lnTo>
                      <a:pt x="20167" y="221754"/>
                    </a:lnTo>
                    <a:lnTo>
                      <a:pt x="40322" y="221754"/>
                    </a:lnTo>
                    <a:lnTo>
                      <a:pt x="40322" y="201574"/>
                    </a:lnTo>
                    <a:lnTo>
                      <a:pt x="60477" y="201574"/>
                    </a:lnTo>
                    <a:lnTo>
                      <a:pt x="60477" y="161264"/>
                    </a:lnTo>
                    <a:close/>
                  </a:path>
                  <a:path w="121285" h="665480">
                    <a:moveTo>
                      <a:pt x="80619" y="645071"/>
                    </a:moveTo>
                    <a:lnTo>
                      <a:pt x="60477" y="645071"/>
                    </a:lnTo>
                    <a:lnTo>
                      <a:pt x="40322" y="645071"/>
                    </a:lnTo>
                    <a:lnTo>
                      <a:pt x="20167" y="645071"/>
                    </a:lnTo>
                    <a:lnTo>
                      <a:pt x="20167" y="665226"/>
                    </a:lnTo>
                    <a:lnTo>
                      <a:pt x="40322" y="665226"/>
                    </a:lnTo>
                    <a:lnTo>
                      <a:pt x="60477" y="665226"/>
                    </a:lnTo>
                    <a:lnTo>
                      <a:pt x="80619" y="665226"/>
                    </a:lnTo>
                    <a:lnTo>
                      <a:pt x="80619" y="645071"/>
                    </a:lnTo>
                    <a:close/>
                  </a:path>
                  <a:path w="121285" h="665480">
                    <a:moveTo>
                      <a:pt x="80619" y="564438"/>
                    </a:moveTo>
                    <a:lnTo>
                      <a:pt x="60477" y="564438"/>
                    </a:lnTo>
                    <a:lnTo>
                      <a:pt x="40322" y="564438"/>
                    </a:lnTo>
                    <a:lnTo>
                      <a:pt x="40322" y="624928"/>
                    </a:lnTo>
                    <a:lnTo>
                      <a:pt x="60477" y="624928"/>
                    </a:lnTo>
                    <a:lnTo>
                      <a:pt x="80619" y="624928"/>
                    </a:lnTo>
                    <a:lnTo>
                      <a:pt x="80619" y="564438"/>
                    </a:lnTo>
                    <a:close/>
                  </a:path>
                  <a:path w="121285" h="665480">
                    <a:moveTo>
                      <a:pt x="80619" y="524116"/>
                    </a:moveTo>
                    <a:lnTo>
                      <a:pt x="60477" y="524116"/>
                    </a:lnTo>
                    <a:lnTo>
                      <a:pt x="40322" y="524116"/>
                    </a:lnTo>
                    <a:lnTo>
                      <a:pt x="20167" y="524116"/>
                    </a:lnTo>
                    <a:lnTo>
                      <a:pt x="20167" y="544271"/>
                    </a:lnTo>
                    <a:lnTo>
                      <a:pt x="40322" y="544271"/>
                    </a:lnTo>
                    <a:lnTo>
                      <a:pt x="60477" y="544271"/>
                    </a:lnTo>
                    <a:lnTo>
                      <a:pt x="80619" y="544271"/>
                    </a:lnTo>
                    <a:lnTo>
                      <a:pt x="80619" y="524116"/>
                    </a:lnTo>
                    <a:close/>
                  </a:path>
                  <a:path w="121285" h="665480">
                    <a:moveTo>
                      <a:pt x="80619" y="483793"/>
                    </a:moveTo>
                    <a:lnTo>
                      <a:pt x="60477" y="483793"/>
                    </a:lnTo>
                    <a:lnTo>
                      <a:pt x="60477" y="503948"/>
                    </a:lnTo>
                    <a:lnTo>
                      <a:pt x="80619" y="503948"/>
                    </a:lnTo>
                    <a:lnTo>
                      <a:pt x="80619" y="483793"/>
                    </a:lnTo>
                    <a:close/>
                  </a:path>
                  <a:path w="121285" h="665480">
                    <a:moveTo>
                      <a:pt x="80619" y="423329"/>
                    </a:moveTo>
                    <a:lnTo>
                      <a:pt x="60477" y="423329"/>
                    </a:lnTo>
                    <a:lnTo>
                      <a:pt x="60477" y="403161"/>
                    </a:lnTo>
                    <a:lnTo>
                      <a:pt x="40322" y="403161"/>
                    </a:lnTo>
                    <a:lnTo>
                      <a:pt x="40322" y="443471"/>
                    </a:lnTo>
                    <a:lnTo>
                      <a:pt x="60477" y="443471"/>
                    </a:lnTo>
                    <a:lnTo>
                      <a:pt x="60477" y="463638"/>
                    </a:lnTo>
                    <a:lnTo>
                      <a:pt x="80619" y="463638"/>
                    </a:lnTo>
                    <a:lnTo>
                      <a:pt x="80619" y="443484"/>
                    </a:lnTo>
                    <a:lnTo>
                      <a:pt x="80619" y="423329"/>
                    </a:lnTo>
                    <a:close/>
                  </a:path>
                  <a:path w="121285" h="665480">
                    <a:moveTo>
                      <a:pt x="80619" y="302374"/>
                    </a:moveTo>
                    <a:lnTo>
                      <a:pt x="60477" y="302374"/>
                    </a:lnTo>
                    <a:lnTo>
                      <a:pt x="60477" y="282219"/>
                    </a:lnTo>
                    <a:lnTo>
                      <a:pt x="40322" y="282219"/>
                    </a:lnTo>
                    <a:lnTo>
                      <a:pt x="40322" y="322529"/>
                    </a:lnTo>
                    <a:lnTo>
                      <a:pt x="20167" y="322529"/>
                    </a:lnTo>
                    <a:lnTo>
                      <a:pt x="20167" y="342684"/>
                    </a:lnTo>
                    <a:lnTo>
                      <a:pt x="40322" y="342684"/>
                    </a:lnTo>
                    <a:lnTo>
                      <a:pt x="40322" y="362851"/>
                    </a:lnTo>
                    <a:lnTo>
                      <a:pt x="20167" y="362851"/>
                    </a:lnTo>
                    <a:lnTo>
                      <a:pt x="20167" y="383006"/>
                    </a:lnTo>
                    <a:lnTo>
                      <a:pt x="40322" y="383006"/>
                    </a:lnTo>
                    <a:lnTo>
                      <a:pt x="60477" y="383006"/>
                    </a:lnTo>
                    <a:lnTo>
                      <a:pt x="80619" y="383006"/>
                    </a:lnTo>
                    <a:lnTo>
                      <a:pt x="80619" y="342696"/>
                    </a:lnTo>
                    <a:lnTo>
                      <a:pt x="60477" y="342696"/>
                    </a:lnTo>
                    <a:lnTo>
                      <a:pt x="60477" y="322529"/>
                    </a:lnTo>
                    <a:lnTo>
                      <a:pt x="80619" y="322529"/>
                    </a:lnTo>
                    <a:lnTo>
                      <a:pt x="80619" y="302374"/>
                    </a:lnTo>
                    <a:close/>
                  </a:path>
                  <a:path w="121285" h="665480">
                    <a:moveTo>
                      <a:pt x="80619" y="262064"/>
                    </a:moveTo>
                    <a:lnTo>
                      <a:pt x="60477" y="262064"/>
                    </a:lnTo>
                    <a:lnTo>
                      <a:pt x="60477" y="282219"/>
                    </a:lnTo>
                    <a:lnTo>
                      <a:pt x="80619" y="282219"/>
                    </a:lnTo>
                    <a:lnTo>
                      <a:pt x="80619" y="262064"/>
                    </a:lnTo>
                    <a:close/>
                  </a:path>
                  <a:path w="121285" h="665480">
                    <a:moveTo>
                      <a:pt x="80619" y="201587"/>
                    </a:moveTo>
                    <a:lnTo>
                      <a:pt x="60477" y="201587"/>
                    </a:lnTo>
                    <a:lnTo>
                      <a:pt x="60477" y="221742"/>
                    </a:lnTo>
                    <a:lnTo>
                      <a:pt x="80619" y="221742"/>
                    </a:lnTo>
                    <a:lnTo>
                      <a:pt x="80619" y="201587"/>
                    </a:lnTo>
                    <a:close/>
                  </a:path>
                  <a:path w="121285" h="665480">
                    <a:moveTo>
                      <a:pt x="80619" y="120954"/>
                    </a:moveTo>
                    <a:lnTo>
                      <a:pt x="60477" y="120954"/>
                    </a:lnTo>
                    <a:lnTo>
                      <a:pt x="40322" y="120954"/>
                    </a:lnTo>
                    <a:lnTo>
                      <a:pt x="20167" y="120954"/>
                    </a:lnTo>
                    <a:lnTo>
                      <a:pt x="20167" y="141109"/>
                    </a:lnTo>
                    <a:lnTo>
                      <a:pt x="40322" y="141109"/>
                    </a:lnTo>
                    <a:lnTo>
                      <a:pt x="60477" y="141109"/>
                    </a:lnTo>
                    <a:lnTo>
                      <a:pt x="80619" y="141109"/>
                    </a:lnTo>
                    <a:lnTo>
                      <a:pt x="80619" y="120954"/>
                    </a:lnTo>
                    <a:close/>
                  </a:path>
                  <a:path w="121285" h="665480">
                    <a:moveTo>
                      <a:pt x="80619" y="40322"/>
                    </a:moveTo>
                    <a:lnTo>
                      <a:pt x="60477" y="40322"/>
                    </a:lnTo>
                    <a:lnTo>
                      <a:pt x="40322" y="40322"/>
                    </a:lnTo>
                    <a:lnTo>
                      <a:pt x="40322" y="60477"/>
                    </a:lnTo>
                    <a:lnTo>
                      <a:pt x="40322" y="100799"/>
                    </a:lnTo>
                    <a:lnTo>
                      <a:pt x="60477" y="100799"/>
                    </a:lnTo>
                    <a:lnTo>
                      <a:pt x="80619" y="100799"/>
                    </a:lnTo>
                    <a:lnTo>
                      <a:pt x="80619" y="60477"/>
                    </a:lnTo>
                    <a:lnTo>
                      <a:pt x="80619" y="40322"/>
                    </a:lnTo>
                    <a:close/>
                  </a:path>
                  <a:path w="121285" h="665480">
                    <a:moveTo>
                      <a:pt x="80619" y="0"/>
                    </a:moveTo>
                    <a:lnTo>
                      <a:pt x="60477" y="0"/>
                    </a:lnTo>
                    <a:lnTo>
                      <a:pt x="40322" y="0"/>
                    </a:lnTo>
                    <a:lnTo>
                      <a:pt x="20167" y="0"/>
                    </a:lnTo>
                    <a:lnTo>
                      <a:pt x="20167" y="20154"/>
                    </a:lnTo>
                    <a:lnTo>
                      <a:pt x="40322" y="20154"/>
                    </a:lnTo>
                    <a:lnTo>
                      <a:pt x="60477" y="20154"/>
                    </a:lnTo>
                    <a:lnTo>
                      <a:pt x="80619" y="20154"/>
                    </a:lnTo>
                    <a:lnTo>
                      <a:pt x="80619" y="0"/>
                    </a:lnTo>
                    <a:close/>
                  </a:path>
                  <a:path w="121285" h="665480">
                    <a:moveTo>
                      <a:pt x="100787" y="645071"/>
                    </a:moveTo>
                    <a:lnTo>
                      <a:pt x="80632" y="645071"/>
                    </a:lnTo>
                    <a:lnTo>
                      <a:pt x="80632" y="665226"/>
                    </a:lnTo>
                    <a:lnTo>
                      <a:pt x="100787" y="665226"/>
                    </a:lnTo>
                    <a:lnTo>
                      <a:pt x="100787" y="645071"/>
                    </a:lnTo>
                    <a:close/>
                  </a:path>
                  <a:path w="121285" h="665480">
                    <a:moveTo>
                      <a:pt x="100787" y="564438"/>
                    </a:moveTo>
                    <a:lnTo>
                      <a:pt x="80632" y="564438"/>
                    </a:lnTo>
                    <a:lnTo>
                      <a:pt x="80632" y="624928"/>
                    </a:lnTo>
                    <a:lnTo>
                      <a:pt x="100787" y="624928"/>
                    </a:lnTo>
                    <a:lnTo>
                      <a:pt x="100787" y="564438"/>
                    </a:lnTo>
                    <a:close/>
                  </a:path>
                  <a:path w="121285" h="665480">
                    <a:moveTo>
                      <a:pt x="100787" y="524116"/>
                    </a:moveTo>
                    <a:lnTo>
                      <a:pt x="80632" y="524116"/>
                    </a:lnTo>
                    <a:lnTo>
                      <a:pt x="80632" y="544271"/>
                    </a:lnTo>
                    <a:lnTo>
                      <a:pt x="100787" y="544271"/>
                    </a:lnTo>
                    <a:lnTo>
                      <a:pt x="100787" y="524116"/>
                    </a:lnTo>
                    <a:close/>
                  </a:path>
                  <a:path w="121285" h="665480">
                    <a:moveTo>
                      <a:pt x="100787" y="483793"/>
                    </a:moveTo>
                    <a:lnTo>
                      <a:pt x="80632" y="483793"/>
                    </a:lnTo>
                    <a:lnTo>
                      <a:pt x="80632" y="503948"/>
                    </a:lnTo>
                    <a:lnTo>
                      <a:pt x="100787" y="503948"/>
                    </a:lnTo>
                    <a:lnTo>
                      <a:pt x="100787" y="483793"/>
                    </a:lnTo>
                    <a:close/>
                  </a:path>
                  <a:path w="121285" h="665480">
                    <a:moveTo>
                      <a:pt x="100787" y="362851"/>
                    </a:moveTo>
                    <a:lnTo>
                      <a:pt x="80632" y="362851"/>
                    </a:lnTo>
                    <a:lnTo>
                      <a:pt x="80632" y="443484"/>
                    </a:lnTo>
                    <a:lnTo>
                      <a:pt x="100787" y="443484"/>
                    </a:lnTo>
                    <a:lnTo>
                      <a:pt x="100787" y="362851"/>
                    </a:lnTo>
                    <a:close/>
                  </a:path>
                  <a:path w="121285" h="665480">
                    <a:moveTo>
                      <a:pt x="100787" y="322529"/>
                    </a:moveTo>
                    <a:lnTo>
                      <a:pt x="80632" y="322529"/>
                    </a:lnTo>
                    <a:lnTo>
                      <a:pt x="80632" y="342684"/>
                    </a:lnTo>
                    <a:lnTo>
                      <a:pt x="100787" y="342684"/>
                    </a:lnTo>
                    <a:lnTo>
                      <a:pt x="100787" y="322529"/>
                    </a:lnTo>
                    <a:close/>
                  </a:path>
                  <a:path w="121285" h="665480">
                    <a:moveTo>
                      <a:pt x="100787" y="221742"/>
                    </a:moveTo>
                    <a:lnTo>
                      <a:pt x="80632" y="221742"/>
                    </a:lnTo>
                    <a:lnTo>
                      <a:pt x="80632" y="262051"/>
                    </a:lnTo>
                    <a:lnTo>
                      <a:pt x="100787" y="262051"/>
                    </a:lnTo>
                    <a:lnTo>
                      <a:pt x="100787" y="221742"/>
                    </a:lnTo>
                    <a:close/>
                  </a:path>
                  <a:path w="121285" h="665480">
                    <a:moveTo>
                      <a:pt x="100787" y="161264"/>
                    </a:moveTo>
                    <a:lnTo>
                      <a:pt x="80632" y="161264"/>
                    </a:lnTo>
                    <a:lnTo>
                      <a:pt x="80632" y="181419"/>
                    </a:lnTo>
                    <a:lnTo>
                      <a:pt x="100787" y="181419"/>
                    </a:lnTo>
                    <a:lnTo>
                      <a:pt x="100787" y="161264"/>
                    </a:lnTo>
                    <a:close/>
                  </a:path>
                  <a:path w="121285" h="665480">
                    <a:moveTo>
                      <a:pt x="100787" y="120954"/>
                    </a:moveTo>
                    <a:lnTo>
                      <a:pt x="80632" y="120954"/>
                    </a:lnTo>
                    <a:lnTo>
                      <a:pt x="80632" y="141109"/>
                    </a:lnTo>
                    <a:lnTo>
                      <a:pt x="100787" y="141109"/>
                    </a:lnTo>
                    <a:lnTo>
                      <a:pt x="100787" y="120954"/>
                    </a:lnTo>
                    <a:close/>
                  </a:path>
                  <a:path w="121285" h="665480">
                    <a:moveTo>
                      <a:pt x="100787" y="40322"/>
                    </a:moveTo>
                    <a:lnTo>
                      <a:pt x="80632" y="40322"/>
                    </a:lnTo>
                    <a:lnTo>
                      <a:pt x="80632" y="60477"/>
                    </a:lnTo>
                    <a:lnTo>
                      <a:pt x="80632" y="100799"/>
                    </a:lnTo>
                    <a:lnTo>
                      <a:pt x="100787" y="100799"/>
                    </a:lnTo>
                    <a:lnTo>
                      <a:pt x="100787" y="60477"/>
                    </a:lnTo>
                    <a:lnTo>
                      <a:pt x="100787" y="40322"/>
                    </a:lnTo>
                    <a:close/>
                  </a:path>
                  <a:path w="121285" h="665480">
                    <a:moveTo>
                      <a:pt x="100787" y="0"/>
                    </a:moveTo>
                    <a:lnTo>
                      <a:pt x="80632" y="0"/>
                    </a:lnTo>
                    <a:lnTo>
                      <a:pt x="80632" y="20154"/>
                    </a:lnTo>
                    <a:lnTo>
                      <a:pt x="100787" y="20154"/>
                    </a:lnTo>
                    <a:lnTo>
                      <a:pt x="100787" y="0"/>
                    </a:lnTo>
                    <a:close/>
                  </a:path>
                  <a:path w="121285" h="665480">
                    <a:moveTo>
                      <a:pt x="120954" y="645071"/>
                    </a:moveTo>
                    <a:lnTo>
                      <a:pt x="100799" y="645071"/>
                    </a:lnTo>
                    <a:lnTo>
                      <a:pt x="100799" y="665226"/>
                    </a:lnTo>
                    <a:lnTo>
                      <a:pt x="120954" y="665226"/>
                    </a:lnTo>
                    <a:lnTo>
                      <a:pt x="120954" y="645071"/>
                    </a:lnTo>
                    <a:close/>
                  </a:path>
                  <a:path w="121285" h="665480">
                    <a:moveTo>
                      <a:pt x="120954" y="524116"/>
                    </a:moveTo>
                    <a:lnTo>
                      <a:pt x="100799" y="524116"/>
                    </a:lnTo>
                    <a:lnTo>
                      <a:pt x="100799" y="544271"/>
                    </a:lnTo>
                    <a:lnTo>
                      <a:pt x="120954" y="544271"/>
                    </a:lnTo>
                    <a:lnTo>
                      <a:pt x="120954" y="524116"/>
                    </a:lnTo>
                    <a:close/>
                  </a:path>
                  <a:path w="121285" h="665480">
                    <a:moveTo>
                      <a:pt x="120954" y="423329"/>
                    </a:moveTo>
                    <a:lnTo>
                      <a:pt x="100799" y="423329"/>
                    </a:lnTo>
                    <a:lnTo>
                      <a:pt x="100799" y="443484"/>
                    </a:lnTo>
                    <a:lnTo>
                      <a:pt x="120954" y="443484"/>
                    </a:lnTo>
                    <a:lnTo>
                      <a:pt x="120954" y="423329"/>
                    </a:lnTo>
                    <a:close/>
                  </a:path>
                  <a:path w="121285" h="665480">
                    <a:moveTo>
                      <a:pt x="120954" y="362851"/>
                    </a:moveTo>
                    <a:lnTo>
                      <a:pt x="100799" y="362851"/>
                    </a:lnTo>
                    <a:lnTo>
                      <a:pt x="100799" y="403174"/>
                    </a:lnTo>
                    <a:lnTo>
                      <a:pt x="120954" y="403174"/>
                    </a:lnTo>
                    <a:lnTo>
                      <a:pt x="120954" y="362851"/>
                    </a:lnTo>
                    <a:close/>
                  </a:path>
                  <a:path w="121285" h="665480">
                    <a:moveTo>
                      <a:pt x="120954" y="302374"/>
                    </a:moveTo>
                    <a:lnTo>
                      <a:pt x="100799" y="302374"/>
                    </a:lnTo>
                    <a:lnTo>
                      <a:pt x="100799" y="342684"/>
                    </a:lnTo>
                    <a:lnTo>
                      <a:pt x="120954" y="342684"/>
                    </a:lnTo>
                    <a:lnTo>
                      <a:pt x="120954" y="302374"/>
                    </a:lnTo>
                    <a:close/>
                  </a:path>
                  <a:path w="121285" h="665480">
                    <a:moveTo>
                      <a:pt x="120954" y="241896"/>
                    </a:moveTo>
                    <a:lnTo>
                      <a:pt x="100799" y="241896"/>
                    </a:lnTo>
                    <a:lnTo>
                      <a:pt x="100799" y="282219"/>
                    </a:lnTo>
                    <a:lnTo>
                      <a:pt x="120954" y="282219"/>
                    </a:lnTo>
                    <a:lnTo>
                      <a:pt x="120954" y="241896"/>
                    </a:lnTo>
                    <a:close/>
                  </a:path>
                  <a:path w="121285" h="665480">
                    <a:moveTo>
                      <a:pt x="120954" y="181432"/>
                    </a:moveTo>
                    <a:lnTo>
                      <a:pt x="100799" y="181432"/>
                    </a:lnTo>
                    <a:lnTo>
                      <a:pt x="100799" y="201587"/>
                    </a:lnTo>
                    <a:lnTo>
                      <a:pt x="120954" y="201587"/>
                    </a:lnTo>
                    <a:lnTo>
                      <a:pt x="120954" y="181432"/>
                    </a:lnTo>
                    <a:close/>
                  </a:path>
                  <a:path w="121285" h="665480">
                    <a:moveTo>
                      <a:pt x="120954" y="120954"/>
                    </a:moveTo>
                    <a:lnTo>
                      <a:pt x="100799" y="120954"/>
                    </a:lnTo>
                    <a:lnTo>
                      <a:pt x="100799" y="141109"/>
                    </a:lnTo>
                    <a:lnTo>
                      <a:pt x="120954" y="141109"/>
                    </a:lnTo>
                    <a:lnTo>
                      <a:pt x="120954" y="120954"/>
                    </a:lnTo>
                    <a:close/>
                  </a:path>
                  <a:path w="121285" h="665480">
                    <a:moveTo>
                      <a:pt x="120954" y="0"/>
                    </a:moveTo>
                    <a:lnTo>
                      <a:pt x="100799" y="0"/>
                    </a:lnTo>
                    <a:lnTo>
                      <a:pt x="100799" y="20154"/>
                    </a:lnTo>
                    <a:lnTo>
                      <a:pt x="120954" y="20154"/>
                    </a:lnTo>
                    <a:lnTo>
                      <a:pt x="120954"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35" name="object 40">
                <a:extLst>
                  <a:ext uri="{FF2B5EF4-FFF2-40B4-BE49-F238E27FC236}">
                    <a16:creationId xmlns:a16="http://schemas.microsoft.com/office/drawing/2014/main" id="{C15BEBCE-8C2B-4A44-90D8-A1ECAADDEA57}"/>
                  </a:ext>
                </a:extLst>
              </p:cNvPr>
              <p:cNvSpPr/>
              <p:nvPr/>
            </p:nvSpPr>
            <p:spPr>
              <a:xfrm>
                <a:off x="3042773" y="1130312"/>
                <a:ext cx="0" cy="665480"/>
              </a:xfrm>
              <a:custGeom>
                <a:avLst/>
                <a:gdLst/>
                <a:ahLst/>
                <a:cxnLst/>
                <a:rect l="l" t="t" r="r" b="b"/>
                <a:pathLst>
                  <a:path h="665480">
                    <a:moveTo>
                      <a:pt x="0" y="0"/>
                    </a:moveTo>
                    <a:lnTo>
                      <a:pt x="0" y="665213"/>
                    </a:lnTo>
                  </a:path>
                </a:pathLst>
              </a:custGeom>
              <a:ln w="20154">
                <a:solidFill>
                  <a:srgbClr val="231F20"/>
                </a:solidFill>
                <a:prstDash val="sysDot"/>
              </a:ln>
            </p:spPr>
            <p:txBody>
              <a:bodyPr wrap="square" lIns="0" tIns="0" rIns="0" bIns="0" rtlCol="0"/>
              <a:lstStyle/>
              <a:p>
                <a:endParaRPr sz="1350" dirty="0">
                  <a:latin typeface="Franklin Gothic Book" panose="020B0503020102020204" pitchFamily="34" charset="0"/>
                </a:endParaRPr>
              </a:p>
            </p:txBody>
          </p:sp>
          <p:sp>
            <p:nvSpPr>
              <p:cNvPr id="36" name="object 41">
                <a:extLst>
                  <a:ext uri="{FF2B5EF4-FFF2-40B4-BE49-F238E27FC236}">
                    <a16:creationId xmlns:a16="http://schemas.microsoft.com/office/drawing/2014/main" id="{C3530270-E3BD-492F-8481-FF7206482C76}"/>
                  </a:ext>
                </a:extLst>
              </p:cNvPr>
              <p:cNvSpPr/>
              <p:nvPr/>
            </p:nvSpPr>
            <p:spPr>
              <a:xfrm>
                <a:off x="3052851" y="1130312"/>
                <a:ext cx="141605" cy="665480"/>
              </a:xfrm>
              <a:custGeom>
                <a:avLst/>
                <a:gdLst/>
                <a:ahLst/>
                <a:cxnLst/>
                <a:rect l="l" t="t" r="r" b="b"/>
                <a:pathLst>
                  <a:path w="141605" h="665480">
                    <a:moveTo>
                      <a:pt x="20154" y="483793"/>
                    </a:moveTo>
                    <a:lnTo>
                      <a:pt x="0" y="483793"/>
                    </a:lnTo>
                    <a:lnTo>
                      <a:pt x="0" y="503948"/>
                    </a:lnTo>
                    <a:lnTo>
                      <a:pt x="20154" y="503948"/>
                    </a:lnTo>
                    <a:lnTo>
                      <a:pt x="20154" y="483793"/>
                    </a:lnTo>
                    <a:close/>
                  </a:path>
                  <a:path w="141605" h="665480">
                    <a:moveTo>
                      <a:pt x="20154" y="423329"/>
                    </a:moveTo>
                    <a:lnTo>
                      <a:pt x="0" y="423329"/>
                    </a:lnTo>
                    <a:lnTo>
                      <a:pt x="0" y="443484"/>
                    </a:lnTo>
                    <a:lnTo>
                      <a:pt x="20154" y="443484"/>
                    </a:lnTo>
                    <a:lnTo>
                      <a:pt x="20154" y="423329"/>
                    </a:lnTo>
                    <a:close/>
                  </a:path>
                  <a:path w="141605" h="665480">
                    <a:moveTo>
                      <a:pt x="40297" y="645071"/>
                    </a:moveTo>
                    <a:lnTo>
                      <a:pt x="20154" y="645071"/>
                    </a:lnTo>
                    <a:lnTo>
                      <a:pt x="20154" y="665226"/>
                    </a:lnTo>
                    <a:lnTo>
                      <a:pt x="40297" y="665226"/>
                    </a:lnTo>
                    <a:lnTo>
                      <a:pt x="40297" y="645071"/>
                    </a:lnTo>
                    <a:close/>
                  </a:path>
                  <a:path w="141605" h="665480">
                    <a:moveTo>
                      <a:pt x="40297" y="604748"/>
                    </a:moveTo>
                    <a:lnTo>
                      <a:pt x="20154" y="604748"/>
                    </a:lnTo>
                    <a:lnTo>
                      <a:pt x="20154" y="624903"/>
                    </a:lnTo>
                    <a:lnTo>
                      <a:pt x="40297" y="624903"/>
                    </a:lnTo>
                    <a:lnTo>
                      <a:pt x="40297" y="604748"/>
                    </a:lnTo>
                    <a:close/>
                  </a:path>
                  <a:path w="141605" h="665480">
                    <a:moveTo>
                      <a:pt x="40297" y="564438"/>
                    </a:moveTo>
                    <a:lnTo>
                      <a:pt x="20154" y="564438"/>
                    </a:lnTo>
                    <a:lnTo>
                      <a:pt x="20154" y="584593"/>
                    </a:lnTo>
                    <a:lnTo>
                      <a:pt x="40297" y="584593"/>
                    </a:lnTo>
                    <a:lnTo>
                      <a:pt x="40297" y="564438"/>
                    </a:lnTo>
                    <a:close/>
                  </a:path>
                  <a:path w="141605" h="665480">
                    <a:moveTo>
                      <a:pt x="40297" y="503961"/>
                    </a:moveTo>
                    <a:lnTo>
                      <a:pt x="20154" y="503961"/>
                    </a:lnTo>
                    <a:lnTo>
                      <a:pt x="20154" y="524116"/>
                    </a:lnTo>
                    <a:lnTo>
                      <a:pt x="40297" y="524116"/>
                    </a:lnTo>
                    <a:lnTo>
                      <a:pt x="40297" y="503961"/>
                    </a:lnTo>
                    <a:close/>
                  </a:path>
                  <a:path w="141605" h="665480">
                    <a:moveTo>
                      <a:pt x="40297" y="463638"/>
                    </a:moveTo>
                    <a:lnTo>
                      <a:pt x="20154" y="463638"/>
                    </a:lnTo>
                    <a:lnTo>
                      <a:pt x="20154" y="483793"/>
                    </a:lnTo>
                    <a:lnTo>
                      <a:pt x="40297" y="483793"/>
                    </a:lnTo>
                    <a:lnTo>
                      <a:pt x="40297" y="463638"/>
                    </a:lnTo>
                    <a:close/>
                  </a:path>
                  <a:path w="141605" h="665480">
                    <a:moveTo>
                      <a:pt x="40297" y="383006"/>
                    </a:moveTo>
                    <a:lnTo>
                      <a:pt x="20154" y="383006"/>
                    </a:lnTo>
                    <a:lnTo>
                      <a:pt x="0" y="383006"/>
                    </a:lnTo>
                    <a:lnTo>
                      <a:pt x="0" y="403161"/>
                    </a:lnTo>
                    <a:lnTo>
                      <a:pt x="20154" y="403161"/>
                    </a:lnTo>
                    <a:lnTo>
                      <a:pt x="40297" y="403161"/>
                    </a:lnTo>
                    <a:lnTo>
                      <a:pt x="40297" y="383006"/>
                    </a:lnTo>
                    <a:close/>
                  </a:path>
                  <a:path w="141605" h="665480">
                    <a:moveTo>
                      <a:pt x="40297" y="302374"/>
                    </a:moveTo>
                    <a:lnTo>
                      <a:pt x="20154" y="302374"/>
                    </a:lnTo>
                    <a:lnTo>
                      <a:pt x="20154" y="322529"/>
                    </a:lnTo>
                    <a:lnTo>
                      <a:pt x="0" y="322529"/>
                    </a:lnTo>
                    <a:lnTo>
                      <a:pt x="0" y="342684"/>
                    </a:lnTo>
                    <a:lnTo>
                      <a:pt x="20154" y="342684"/>
                    </a:lnTo>
                    <a:lnTo>
                      <a:pt x="40297" y="342684"/>
                    </a:lnTo>
                    <a:lnTo>
                      <a:pt x="40297" y="302374"/>
                    </a:lnTo>
                    <a:close/>
                  </a:path>
                  <a:path w="141605" h="665480">
                    <a:moveTo>
                      <a:pt x="40297" y="241896"/>
                    </a:moveTo>
                    <a:lnTo>
                      <a:pt x="20154" y="241896"/>
                    </a:lnTo>
                    <a:lnTo>
                      <a:pt x="20154" y="282219"/>
                    </a:lnTo>
                    <a:lnTo>
                      <a:pt x="40297" y="282219"/>
                    </a:lnTo>
                    <a:lnTo>
                      <a:pt x="40297" y="241896"/>
                    </a:lnTo>
                    <a:close/>
                  </a:path>
                  <a:path w="141605" h="665480">
                    <a:moveTo>
                      <a:pt x="40297" y="181432"/>
                    </a:moveTo>
                    <a:lnTo>
                      <a:pt x="20154" y="181432"/>
                    </a:lnTo>
                    <a:lnTo>
                      <a:pt x="20154" y="201587"/>
                    </a:lnTo>
                    <a:lnTo>
                      <a:pt x="0" y="201587"/>
                    </a:lnTo>
                    <a:lnTo>
                      <a:pt x="0" y="221742"/>
                    </a:lnTo>
                    <a:lnTo>
                      <a:pt x="20154" y="221742"/>
                    </a:lnTo>
                    <a:lnTo>
                      <a:pt x="40297" y="221754"/>
                    </a:lnTo>
                    <a:lnTo>
                      <a:pt x="40297" y="181432"/>
                    </a:lnTo>
                    <a:close/>
                  </a:path>
                  <a:path w="141605" h="665480">
                    <a:moveTo>
                      <a:pt x="40297" y="120954"/>
                    </a:moveTo>
                    <a:lnTo>
                      <a:pt x="20154" y="120954"/>
                    </a:lnTo>
                    <a:lnTo>
                      <a:pt x="20154" y="141109"/>
                    </a:lnTo>
                    <a:lnTo>
                      <a:pt x="40297" y="141109"/>
                    </a:lnTo>
                    <a:lnTo>
                      <a:pt x="40297" y="120954"/>
                    </a:lnTo>
                    <a:close/>
                  </a:path>
                  <a:path w="141605" h="665480">
                    <a:moveTo>
                      <a:pt x="40297" y="80632"/>
                    </a:moveTo>
                    <a:lnTo>
                      <a:pt x="20154" y="80632"/>
                    </a:lnTo>
                    <a:lnTo>
                      <a:pt x="20154" y="100787"/>
                    </a:lnTo>
                    <a:lnTo>
                      <a:pt x="40297" y="100787"/>
                    </a:lnTo>
                    <a:lnTo>
                      <a:pt x="40297" y="80632"/>
                    </a:lnTo>
                    <a:close/>
                  </a:path>
                  <a:path w="141605" h="665480">
                    <a:moveTo>
                      <a:pt x="40297" y="20167"/>
                    </a:moveTo>
                    <a:lnTo>
                      <a:pt x="20154" y="20167"/>
                    </a:lnTo>
                    <a:lnTo>
                      <a:pt x="20154" y="40322"/>
                    </a:lnTo>
                    <a:lnTo>
                      <a:pt x="40297" y="40322"/>
                    </a:lnTo>
                    <a:lnTo>
                      <a:pt x="40297" y="20167"/>
                    </a:lnTo>
                    <a:close/>
                  </a:path>
                  <a:path w="141605" h="665480">
                    <a:moveTo>
                      <a:pt x="60464" y="604748"/>
                    </a:moveTo>
                    <a:lnTo>
                      <a:pt x="40322" y="604748"/>
                    </a:lnTo>
                    <a:lnTo>
                      <a:pt x="40322" y="624903"/>
                    </a:lnTo>
                    <a:lnTo>
                      <a:pt x="40322" y="665213"/>
                    </a:lnTo>
                    <a:lnTo>
                      <a:pt x="60464" y="665213"/>
                    </a:lnTo>
                    <a:lnTo>
                      <a:pt x="60464" y="624903"/>
                    </a:lnTo>
                    <a:lnTo>
                      <a:pt x="60464" y="604748"/>
                    </a:lnTo>
                    <a:close/>
                  </a:path>
                  <a:path w="141605" h="665480">
                    <a:moveTo>
                      <a:pt x="60464" y="564438"/>
                    </a:moveTo>
                    <a:lnTo>
                      <a:pt x="40322" y="564438"/>
                    </a:lnTo>
                    <a:lnTo>
                      <a:pt x="40322" y="584593"/>
                    </a:lnTo>
                    <a:lnTo>
                      <a:pt x="60464" y="584593"/>
                    </a:lnTo>
                    <a:lnTo>
                      <a:pt x="60464" y="564438"/>
                    </a:lnTo>
                    <a:close/>
                  </a:path>
                  <a:path w="141605" h="665480">
                    <a:moveTo>
                      <a:pt x="60464" y="483793"/>
                    </a:moveTo>
                    <a:lnTo>
                      <a:pt x="40322" y="483793"/>
                    </a:lnTo>
                    <a:lnTo>
                      <a:pt x="40322" y="503948"/>
                    </a:lnTo>
                    <a:lnTo>
                      <a:pt x="60464" y="503948"/>
                    </a:lnTo>
                    <a:lnTo>
                      <a:pt x="60464" y="483793"/>
                    </a:lnTo>
                    <a:close/>
                  </a:path>
                  <a:path w="141605" h="665480">
                    <a:moveTo>
                      <a:pt x="60464" y="362851"/>
                    </a:moveTo>
                    <a:lnTo>
                      <a:pt x="40322" y="362851"/>
                    </a:lnTo>
                    <a:lnTo>
                      <a:pt x="40322" y="443484"/>
                    </a:lnTo>
                    <a:lnTo>
                      <a:pt x="60464" y="443484"/>
                    </a:lnTo>
                    <a:lnTo>
                      <a:pt x="60464" y="362851"/>
                    </a:lnTo>
                    <a:close/>
                  </a:path>
                  <a:path w="141605" h="665480">
                    <a:moveTo>
                      <a:pt x="60464" y="302374"/>
                    </a:moveTo>
                    <a:lnTo>
                      <a:pt x="40322" y="302374"/>
                    </a:lnTo>
                    <a:lnTo>
                      <a:pt x="40322" y="322529"/>
                    </a:lnTo>
                    <a:lnTo>
                      <a:pt x="60464" y="322529"/>
                    </a:lnTo>
                    <a:lnTo>
                      <a:pt x="60464" y="302374"/>
                    </a:lnTo>
                    <a:close/>
                  </a:path>
                  <a:path w="141605" h="665480">
                    <a:moveTo>
                      <a:pt x="60464" y="262064"/>
                    </a:moveTo>
                    <a:lnTo>
                      <a:pt x="40322" y="262064"/>
                    </a:lnTo>
                    <a:lnTo>
                      <a:pt x="40322" y="282219"/>
                    </a:lnTo>
                    <a:lnTo>
                      <a:pt x="60464" y="282219"/>
                    </a:lnTo>
                    <a:lnTo>
                      <a:pt x="60464" y="262064"/>
                    </a:lnTo>
                    <a:close/>
                  </a:path>
                  <a:path w="141605" h="665480">
                    <a:moveTo>
                      <a:pt x="60464" y="181432"/>
                    </a:moveTo>
                    <a:lnTo>
                      <a:pt x="40322" y="181432"/>
                    </a:lnTo>
                    <a:lnTo>
                      <a:pt x="40322" y="241909"/>
                    </a:lnTo>
                    <a:lnTo>
                      <a:pt x="60464" y="241909"/>
                    </a:lnTo>
                    <a:lnTo>
                      <a:pt x="60464" y="181432"/>
                    </a:lnTo>
                    <a:close/>
                  </a:path>
                  <a:path w="141605" h="665480">
                    <a:moveTo>
                      <a:pt x="60464" y="80632"/>
                    </a:moveTo>
                    <a:lnTo>
                      <a:pt x="40322" y="80632"/>
                    </a:lnTo>
                    <a:lnTo>
                      <a:pt x="40322" y="100787"/>
                    </a:lnTo>
                    <a:lnTo>
                      <a:pt x="60464" y="100787"/>
                    </a:lnTo>
                    <a:lnTo>
                      <a:pt x="60464" y="80632"/>
                    </a:lnTo>
                    <a:close/>
                  </a:path>
                  <a:path w="141605" h="665480">
                    <a:moveTo>
                      <a:pt x="60464" y="20167"/>
                    </a:moveTo>
                    <a:lnTo>
                      <a:pt x="40322" y="20167"/>
                    </a:lnTo>
                    <a:lnTo>
                      <a:pt x="40322" y="60477"/>
                    </a:lnTo>
                    <a:lnTo>
                      <a:pt x="60464" y="60477"/>
                    </a:lnTo>
                    <a:lnTo>
                      <a:pt x="60464" y="20167"/>
                    </a:lnTo>
                    <a:close/>
                  </a:path>
                  <a:path w="141605" h="665480">
                    <a:moveTo>
                      <a:pt x="80632" y="524116"/>
                    </a:moveTo>
                    <a:lnTo>
                      <a:pt x="60477" y="524116"/>
                    </a:lnTo>
                    <a:lnTo>
                      <a:pt x="60477" y="564438"/>
                    </a:lnTo>
                    <a:lnTo>
                      <a:pt x="80632" y="564438"/>
                    </a:lnTo>
                    <a:lnTo>
                      <a:pt x="80632" y="524116"/>
                    </a:lnTo>
                    <a:close/>
                  </a:path>
                  <a:path w="141605" h="665480">
                    <a:moveTo>
                      <a:pt x="80632" y="423329"/>
                    </a:moveTo>
                    <a:lnTo>
                      <a:pt x="60477" y="423329"/>
                    </a:lnTo>
                    <a:lnTo>
                      <a:pt x="60477" y="443484"/>
                    </a:lnTo>
                    <a:lnTo>
                      <a:pt x="60477" y="463638"/>
                    </a:lnTo>
                    <a:lnTo>
                      <a:pt x="80632" y="463638"/>
                    </a:lnTo>
                    <a:lnTo>
                      <a:pt x="80632" y="443484"/>
                    </a:lnTo>
                    <a:lnTo>
                      <a:pt x="80632" y="423329"/>
                    </a:lnTo>
                    <a:close/>
                  </a:path>
                  <a:path w="141605" h="665480">
                    <a:moveTo>
                      <a:pt x="80632" y="100799"/>
                    </a:moveTo>
                    <a:lnTo>
                      <a:pt x="60477" y="100799"/>
                    </a:lnTo>
                    <a:lnTo>
                      <a:pt x="60477" y="141109"/>
                    </a:lnTo>
                    <a:lnTo>
                      <a:pt x="80632" y="141109"/>
                    </a:lnTo>
                    <a:lnTo>
                      <a:pt x="80632" y="100799"/>
                    </a:lnTo>
                    <a:close/>
                  </a:path>
                  <a:path w="141605" h="665480">
                    <a:moveTo>
                      <a:pt x="80632" y="40322"/>
                    </a:moveTo>
                    <a:lnTo>
                      <a:pt x="60477" y="40322"/>
                    </a:lnTo>
                    <a:lnTo>
                      <a:pt x="60477" y="60477"/>
                    </a:lnTo>
                    <a:lnTo>
                      <a:pt x="80632" y="60477"/>
                    </a:lnTo>
                    <a:lnTo>
                      <a:pt x="80632" y="40322"/>
                    </a:lnTo>
                    <a:close/>
                  </a:path>
                  <a:path w="141605" h="665480">
                    <a:moveTo>
                      <a:pt x="100774" y="604748"/>
                    </a:moveTo>
                    <a:lnTo>
                      <a:pt x="80632" y="604748"/>
                    </a:lnTo>
                    <a:lnTo>
                      <a:pt x="80632" y="584593"/>
                    </a:lnTo>
                    <a:lnTo>
                      <a:pt x="60477" y="584593"/>
                    </a:lnTo>
                    <a:lnTo>
                      <a:pt x="60477" y="624903"/>
                    </a:lnTo>
                    <a:lnTo>
                      <a:pt x="60477" y="665213"/>
                    </a:lnTo>
                    <a:lnTo>
                      <a:pt x="80632" y="665213"/>
                    </a:lnTo>
                    <a:lnTo>
                      <a:pt x="100774" y="665226"/>
                    </a:lnTo>
                    <a:lnTo>
                      <a:pt x="100774" y="645071"/>
                    </a:lnTo>
                    <a:lnTo>
                      <a:pt x="80632" y="645071"/>
                    </a:lnTo>
                    <a:lnTo>
                      <a:pt x="80632" y="624916"/>
                    </a:lnTo>
                    <a:lnTo>
                      <a:pt x="100774" y="624903"/>
                    </a:lnTo>
                    <a:lnTo>
                      <a:pt x="100774" y="604748"/>
                    </a:lnTo>
                    <a:close/>
                  </a:path>
                  <a:path w="141605" h="665480">
                    <a:moveTo>
                      <a:pt x="100774" y="564438"/>
                    </a:moveTo>
                    <a:lnTo>
                      <a:pt x="80632" y="564438"/>
                    </a:lnTo>
                    <a:lnTo>
                      <a:pt x="80632" y="584593"/>
                    </a:lnTo>
                    <a:lnTo>
                      <a:pt x="100774" y="584593"/>
                    </a:lnTo>
                    <a:lnTo>
                      <a:pt x="100774" y="564438"/>
                    </a:lnTo>
                    <a:close/>
                  </a:path>
                  <a:path w="141605" h="665480">
                    <a:moveTo>
                      <a:pt x="100774" y="503961"/>
                    </a:moveTo>
                    <a:lnTo>
                      <a:pt x="80632" y="503961"/>
                    </a:lnTo>
                    <a:lnTo>
                      <a:pt x="80632" y="524116"/>
                    </a:lnTo>
                    <a:lnTo>
                      <a:pt x="100774" y="524116"/>
                    </a:lnTo>
                    <a:lnTo>
                      <a:pt x="100774" y="503961"/>
                    </a:lnTo>
                    <a:close/>
                  </a:path>
                  <a:path w="141605" h="665480">
                    <a:moveTo>
                      <a:pt x="100774" y="463638"/>
                    </a:moveTo>
                    <a:lnTo>
                      <a:pt x="80632" y="463638"/>
                    </a:lnTo>
                    <a:lnTo>
                      <a:pt x="80632" y="483793"/>
                    </a:lnTo>
                    <a:lnTo>
                      <a:pt x="100774" y="483793"/>
                    </a:lnTo>
                    <a:lnTo>
                      <a:pt x="100774" y="463638"/>
                    </a:lnTo>
                    <a:close/>
                  </a:path>
                  <a:path w="141605" h="665480">
                    <a:moveTo>
                      <a:pt x="100774" y="403161"/>
                    </a:moveTo>
                    <a:lnTo>
                      <a:pt x="80632" y="403161"/>
                    </a:lnTo>
                    <a:lnTo>
                      <a:pt x="80632" y="423316"/>
                    </a:lnTo>
                    <a:lnTo>
                      <a:pt x="100774" y="423316"/>
                    </a:lnTo>
                    <a:lnTo>
                      <a:pt x="100774" y="403161"/>
                    </a:lnTo>
                    <a:close/>
                  </a:path>
                  <a:path w="141605" h="665480">
                    <a:moveTo>
                      <a:pt x="100774" y="282219"/>
                    </a:moveTo>
                    <a:lnTo>
                      <a:pt x="80632" y="282219"/>
                    </a:lnTo>
                    <a:lnTo>
                      <a:pt x="80632" y="262064"/>
                    </a:lnTo>
                    <a:lnTo>
                      <a:pt x="60477" y="262064"/>
                    </a:lnTo>
                    <a:lnTo>
                      <a:pt x="60477" y="322541"/>
                    </a:lnTo>
                    <a:lnTo>
                      <a:pt x="80632" y="322541"/>
                    </a:lnTo>
                    <a:lnTo>
                      <a:pt x="80632" y="342696"/>
                    </a:lnTo>
                    <a:lnTo>
                      <a:pt x="60477" y="342696"/>
                    </a:lnTo>
                    <a:lnTo>
                      <a:pt x="60477" y="362851"/>
                    </a:lnTo>
                    <a:lnTo>
                      <a:pt x="80632" y="362851"/>
                    </a:lnTo>
                    <a:lnTo>
                      <a:pt x="80632" y="383006"/>
                    </a:lnTo>
                    <a:lnTo>
                      <a:pt x="60477" y="383006"/>
                    </a:lnTo>
                    <a:lnTo>
                      <a:pt x="60477" y="403161"/>
                    </a:lnTo>
                    <a:lnTo>
                      <a:pt x="80632" y="403161"/>
                    </a:lnTo>
                    <a:lnTo>
                      <a:pt x="80632" y="383019"/>
                    </a:lnTo>
                    <a:lnTo>
                      <a:pt x="100774" y="383019"/>
                    </a:lnTo>
                    <a:lnTo>
                      <a:pt x="100774" y="322529"/>
                    </a:lnTo>
                    <a:lnTo>
                      <a:pt x="80632" y="322529"/>
                    </a:lnTo>
                    <a:lnTo>
                      <a:pt x="80632" y="302374"/>
                    </a:lnTo>
                    <a:lnTo>
                      <a:pt x="100774" y="302374"/>
                    </a:lnTo>
                    <a:lnTo>
                      <a:pt x="100774" y="282219"/>
                    </a:lnTo>
                    <a:close/>
                  </a:path>
                  <a:path w="141605" h="665480">
                    <a:moveTo>
                      <a:pt x="100774" y="241896"/>
                    </a:moveTo>
                    <a:lnTo>
                      <a:pt x="80632" y="241896"/>
                    </a:lnTo>
                    <a:lnTo>
                      <a:pt x="80632" y="262051"/>
                    </a:lnTo>
                    <a:lnTo>
                      <a:pt x="100774" y="262051"/>
                    </a:lnTo>
                    <a:lnTo>
                      <a:pt x="100774" y="241896"/>
                    </a:lnTo>
                    <a:close/>
                  </a:path>
                  <a:path w="141605" h="665480">
                    <a:moveTo>
                      <a:pt x="100774" y="201587"/>
                    </a:moveTo>
                    <a:lnTo>
                      <a:pt x="80632" y="201587"/>
                    </a:lnTo>
                    <a:lnTo>
                      <a:pt x="60477" y="201587"/>
                    </a:lnTo>
                    <a:lnTo>
                      <a:pt x="60477" y="241896"/>
                    </a:lnTo>
                    <a:lnTo>
                      <a:pt x="80632" y="241896"/>
                    </a:lnTo>
                    <a:lnTo>
                      <a:pt x="80632" y="221742"/>
                    </a:lnTo>
                    <a:lnTo>
                      <a:pt x="100774" y="221742"/>
                    </a:lnTo>
                    <a:lnTo>
                      <a:pt x="100774" y="201587"/>
                    </a:lnTo>
                    <a:close/>
                  </a:path>
                  <a:path w="141605" h="665480">
                    <a:moveTo>
                      <a:pt x="100774" y="141109"/>
                    </a:moveTo>
                    <a:lnTo>
                      <a:pt x="80632" y="141109"/>
                    </a:lnTo>
                    <a:lnTo>
                      <a:pt x="80632" y="161264"/>
                    </a:lnTo>
                    <a:lnTo>
                      <a:pt x="60477" y="161264"/>
                    </a:lnTo>
                    <a:lnTo>
                      <a:pt x="60477" y="181419"/>
                    </a:lnTo>
                    <a:lnTo>
                      <a:pt x="80632" y="181419"/>
                    </a:lnTo>
                    <a:lnTo>
                      <a:pt x="100774" y="181432"/>
                    </a:lnTo>
                    <a:lnTo>
                      <a:pt x="100774" y="141109"/>
                    </a:lnTo>
                    <a:close/>
                  </a:path>
                  <a:path w="141605" h="665480">
                    <a:moveTo>
                      <a:pt x="120942" y="645071"/>
                    </a:moveTo>
                    <a:lnTo>
                      <a:pt x="100799" y="645071"/>
                    </a:lnTo>
                    <a:lnTo>
                      <a:pt x="100799" y="665226"/>
                    </a:lnTo>
                    <a:lnTo>
                      <a:pt x="120942" y="665226"/>
                    </a:lnTo>
                    <a:lnTo>
                      <a:pt x="120942" y="645071"/>
                    </a:lnTo>
                    <a:close/>
                  </a:path>
                  <a:path w="141605" h="665480">
                    <a:moveTo>
                      <a:pt x="120942" y="604748"/>
                    </a:moveTo>
                    <a:lnTo>
                      <a:pt x="100799" y="604748"/>
                    </a:lnTo>
                    <a:lnTo>
                      <a:pt x="100799" y="624903"/>
                    </a:lnTo>
                    <a:lnTo>
                      <a:pt x="120942" y="624903"/>
                    </a:lnTo>
                    <a:lnTo>
                      <a:pt x="120942" y="604748"/>
                    </a:lnTo>
                    <a:close/>
                  </a:path>
                  <a:path w="141605" h="665480">
                    <a:moveTo>
                      <a:pt x="120942" y="524116"/>
                    </a:moveTo>
                    <a:lnTo>
                      <a:pt x="100799" y="524116"/>
                    </a:lnTo>
                    <a:lnTo>
                      <a:pt x="100799" y="564438"/>
                    </a:lnTo>
                    <a:lnTo>
                      <a:pt x="120942" y="564438"/>
                    </a:lnTo>
                    <a:lnTo>
                      <a:pt x="120942" y="524116"/>
                    </a:lnTo>
                    <a:close/>
                  </a:path>
                  <a:path w="141605" h="665480">
                    <a:moveTo>
                      <a:pt x="120942" y="483793"/>
                    </a:moveTo>
                    <a:lnTo>
                      <a:pt x="100799" y="483793"/>
                    </a:lnTo>
                    <a:lnTo>
                      <a:pt x="100799" y="503948"/>
                    </a:lnTo>
                    <a:lnTo>
                      <a:pt x="120942" y="503948"/>
                    </a:lnTo>
                    <a:lnTo>
                      <a:pt x="120942" y="483793"/>
                    </a:lnTo>
                    <a:close/>
                  </a:path>
                  <a:path w="141605" h="665480">
                    <a:moveTo>
                      <a:pt x="120942" y="383006"/>
                    </a:moveTo>
                    <a:lnTo>
                      <a:pt x="100799" y="383006"/>
                    </a:lnTo>
                    <a:lnTo>
                      <a:pt x="100799" y="443484"/>
                    </a:lnTo>
                    <a:lnTo>
                      <a:pt x="100799" y="463638"/>
                    </a:lnTo>
                    <a:lnTo>
                      <a:pt x="120942" y="463638"/>
                    </a:lnTo>
                    <a:lnTo>
                      <a:pt x="120942" y="443484"/>
                    </a:lnTo>
                    <a:lnTo>
                      <a:pt x="120942" y="383006"/>
                    </a:lnTo>
                    <a:close/>
                  </a:path>
                  <a:path w="141605" h="665480">
                    <a:moveTo>
                      <a:pt x="120942" y="342696"/>
                    </a:moveTo>
                    <a:lnTo>
                      <a:pt x="100799" y="342696"/>
                    </a:lnTo>
                    <a:lnTo>
                      <a:pt x="100799" y="362851"/>
                    </a:lnTo>
                    <a:lnTo>
                      <a:pt x="120942" y="362851"/>
                    </a:lnTo>
                    <a:lnTo>
                      <a:pt x="120942" y="342696"/>
                    </a:lnTo>
                    <a:close/>
                  </a:path>
                  <a:path w="141605" h="665480">
                    <a:moveTo>
                      <a:pt x="120942" y="282219"/>
                    </a:moveTo>
                    <a:lnTo>
                      <a:pt x="100799" y="282219"/>
                    </a:lnTo>
                    <a:lnTo>
                      <a:pt x="100799" y="322529"/>
                    </a:lnTo>
                    <a:lnTo>
                      <a:pt x="120942" y="322529"/>
                    </a:lnTo>
                    <a:lnTo>
                      <a:pt x="120942" y="282219"/>
                    </a:lnTo>
                    <a:close/>
                  </a:path>
                  <a:path w="141605" h="665480">
                    <a:moveTo>
                      <a:pt x="120942" y="221742"/>
                    </a:moveTo>
                    <a:lnTo>
                      <a:pt x="100799" y="221742"/>
                    </a:lnTo>
                    <a:lnTo>
                      <a:pt x="100799" y="262051"/>
                    </a:lnTo>
                    <a:lnTo>
                      <a:pt x="120942" y="262051"/>
                    </a:lnTo>
                    <a:lnTo>
                      <a:pt x="120942" y="221742"/>
                    </a:lnTo>
                    <a:close/>
                  </a:path>
                  <a:path w="141605" h="665480">
                    <a:moveTo>
                      <a:pt x="120942" y="161264"/>
                    </a:moveTo>
                    <a:lnTo>
                      <a:pt x="100799" y="161264"/>
                    </a:lnTo>
                    <a:lnTo>
                      <a:pt x="100799" y="181419"/>
                    </a:lnTo>
                    <a:lnTo>
                      <a:pt x="120942" y="181419"/>
                    </a:lnTo>
                    <a:lnTo>
                      <a:pt x="120942" y="161264"/>
                    </a:lnTo>
                    <a:close/>
                  </a:path>
                  <a:path w="141605" h="665480">
                    <a:moveTo>
                      <a:pt x="120942" y="100799"/>
                    </a:moveTo>
                    <a:lnTo>
                      <a:pt x="100799" y="100799"/>
                    </a:lnTo>
                    <a:lnTo>
                      <a:pt x="100799" y="141109"/>
                    </a:lnTo>
                    <a:lnTo>
                      <a:pt x="120942" y="141109"/>
                    </a:lnTo>
                    <a:lnTo>
                      <a:pt x="120942" y="100799"/>
                    </a:lnTo>
                    <a:close/>
                  </a:path>
                  <a:path w="141605" h="665480">
                    <a:moveTo>
                      <a:pt x="120942" y="60477"/>
                    </a:moveTo>
                    <a:lnTo>
                      <a:pt x="100799" y="60477"/>
                    </a:lnTo>
                    <a:lnTo>
                      <a:pt x="100799" y="80632"/>
                    </a:lnTo>
                    <a:lnTo>
                      <a:pt x="120942" y="80632"/>
                    </a:lnTo>
                    <a:lnTo>
                      <a:pt x="120942" y="60477"/>
                    </a:lnTo>
                    <a:close/>
                  </a:path>
                  <a:path w="141605" h="665480">
                    <a:moveTo>
                      <a:pt x="120942" y="0"/>
                    </a:moveTo>
                    <a:lnTo>
                      <a:pt x="100799" y="0"/>
                    </a:lnTo>
                    <a:lnTo>
                      <a:pt x="100799" y="20154"/>
                    </a:lnTo>
                    <a:lnTo>
                      <a:pt x="120942" y="20154"/>
                    </a:lnTo>
                    <a:lnTo>
                      <a:pt x="120942" y="0"/>
                    </a:lnTo>
                    <a:close/>
                  </a:path>
                  <a:path w="141605" h="665480">
                    <a:moveTo>
                      <a:pt x="141109" y="262064"/>
                    </a:moveTo>
                    <a:lnTo>
                      <a:pt x="120954" y="262064"/>
                    </a:lnTo>
                    <a:lnTo>
                      <a:pt x="120954" y="282219"/>
                    </a:lnTo>
                    <a:lnTo>
                      <a:pt x="141109" y="282219"/>
                    </a:lnTo>
                    <a:lnTo>
                      <a:pt x="141109" y="262064"/>
                    </a:lnTo>
                    <a:close/>
                  </a:path>
                  <a:path w="141605" h="665480">
                    <a:moveTo>
                      <a:pt x="141109" y="221742"/>
                    </a:moveTo>
                    <a:lnTo>
                      <a:pt x="120954" y="221742"/>
                    </a:lnTo>
                    <a:lnTo>
                      <a:pt x="120954" y="241896"/>
                    </a:lnTo>
                    <a:lnTo>
                      <a:pt x="141109" y="241896"/>
                    </a:lnTo>
                    <a:lnTo>
                      <a:pt x="141109" y="221742"/>
                    </a:lnTo>
                    <a:close/>
                  </a:path>
                  <a:path w="141605" h="665480">
                    <a:moveTo>
                      <a:pt x="141109" y="181432"/>
                    </a:moveTo>
                    <a:lnTo>
                      <a:pt x="120954" y="181432"/>
                    </a:lnTo>
                    <a:lnTo>
                      <a:pt x="120954" y="201587"/>
                    </a:lnTo>
                    <a:lnTo>
                      <a:pt x="141109" y="201587"/>
                    </a:lnTo>
                    <a:lnTo>
                      <a:pt x="141109" y="181432"/>
                    </a:lnTo>
                    <a:close/>
                  </a:path>
                  <a:path w="141605" h="665480">
                    <a:moveTo>
                      <a:pt x="141109" y="141109"/>
                    </a:moveTo>
                    <a:lnTo>
                      <a:pt x="120954" y="141109"/>
                    </a:lnTo>
                    <a:lnTo>
                      <a:pt x="120954" y="161264"/>
                    </a:lnTo>
                    <a:lnTo>
                      <a:pt x="141109" y="161264"/>
                    </a:lnTo>
                    <a:lnTo>
                      <a:pt x="141109" y="141109"/>
                    </a:lnTo>
                    <a:close/>
                  </a:path>
                  <a:path w="141605" h="665480">
                    <a:moveTo>
                      <a:pt x="141109" y="100799"/>
                    </a:moveTo>
                    <a:lnTo>
                      <a:pt x="120954" y="100799"/>
                    </a:lnTo>
                    <a:lnTo>
                      <a:pt x="120954" y="120954"/>
                    </a:lnTo>
                    <a:lnTo>
                      <a:pt x="141109" y="120954"/>
                    </a:lnTo>
                    <a:lnTo>
                      <a:pt x="141109" y="100799"/>
                    </a:lnTo>
                    <a:close/>
                  </a:path>
                  <a:path w="141605" h="665480">
                    <a:moveTo>
                      <a:pt x="141109" y="40322"/>
                    </a:moveTo>
                    <a:lnTo>
                      <a:pt x="120954" y="40322"/>
                    </a:lnTo>
                    <a:lnTo>
                      <a:pt x="120954" y="60477"/>
                    </a:lnTo>
                    <a:lnTo>
                      <a:pt x="120954" y="80632"/>
                    </a:lnTo>
                    <a:lnTo>
                      <a:pt x="141109" y="80632"/>
                    </a:lnTo>
                    <a:lnTo>
                      <a:pt x="141109" y="60477"/>
                    </a:lnTo>
                    <a:lnTo>
                      <a:pt x="141109" y="40322"/>
                    </a:lnTo>
                    <a:close/>
                  </a:path>
                  <a:path w="141605" h="665480">
                    <a:moveTo>
                      <a:pt x="141109" y="0"/>
                    </a:moveTo>
                    <a:lnTo>
                      <a:pt x="120954" y="0"/>
                    </a:lnTo>
                    <a:lnTo>
                      <a:pt x="120954" y="20154"/>
                    </a:lnTo>
                    <a:lnTo>
                      <a:pt x="141109" y="20154"/>
                    </a:lnTo>
                    <a:lnTo>
                      <a:pt x="141109"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37" name="object 42">
                <a:extLst>
                  <a:ext uri="{FF2B5EF4-FFF2-40B4-BE49-F238E27FC236}">
                    <a16:creationId xmlns:a16="http://schemas.microsoft.com/office/drawing/2014/main" id="{CD93A16D-9FCB-40CE-8646-45BA42B9F4A0}"/>
                  </a:ext>
                </a:extLst>
              </p:cNvPr>
              <p:cNvSpPr/>
              <p:nvPr/>
            </p:nvSpPr>
            <p:spPr>
              <a:xfrm>
                <a:off x="3173806" y="1130312"/>
                <a:ext cx="181610" cy="665480"/>
              </a:xfrm>
              <a:custGeom>
                <a:avLst/>
                <a:gdLst/>
                <a:ahLst/>
                <a:cxnLst/>
                <a:rect l="l" t="t" r="r" b="b"/>
                <a:pathLst>
                  <a:path w="181610" h="665480">
                    <a:moveTo>
                      <a:pt x="20154" y="503961"/>
                    </a:moveTo>
                    <a:lnTo>
                      <a:pt x="0" y="503961"/>
                    </a:lnTo>
                    <a:lnTo>
                      <a:pt x="0" y="524116"/>
                    </a:lnTo>
                    <a:lnTo>
                      <a:pt x="20154" y="524116"/>
                    </a:lnTo>
                    <a:lnTo>
                      <a:pt x="20154" y="503961"/>
                    </a:lnTo>
                    <a:close/>
                  </a:path>
                  <a:path w="181610" h="665480">
                    <a:moveTo>
                      <a:pt x="40297" y="645071"/>
                    </a:moveTo>
                    <a:lnTo>
                      <a:pt x="20154" y="645071"/>
                    </a:lnTo>
                    <a:lnTo>
                      <a:pt x="20154" y="665226"/>
                    </a:lnTo>
                    <a:lnTo>
                      <a:pt x="40297" y="665226"/>
                    </a:lnTo>
                    <a:lnTo>
                      <a:pt x="40297" y="645071"/>
                    </a:lnTo>
                    <a:close/>
                  </a:path>
                  <a:path w="181610" h="665480">
                    <a:moveTo>
                      <a:pt x="40297" y="584593"/>
                    </a:moveTo>
                    <a:lnTo>
                      <a:pt x="20154" y="584593"/>
                    </a:lnTo>
                    <a:lnTo>
                      <a:pt x="20154" y="624903"/>
                    </a:lnTo>
                    <a:lnTo>
                      <a:pt x="0" y="624903"/>
                    </a:lnTo>
                    <a:lnTo>
                      <a:pt x="0" y="645058"/>
                    </a:lnTo>
                    <a:lnTo>
                      <a:pt x="20154" y="645058"/>
                    </a:lnTo>
                    <a:lnTo>
                      <a:pt x="20154" y="624916"/>
                    </a:lnTo>
                    <a:lnTo>
                      <a:pt x="40297" y="624916"/>
                    </a:lnTo>
                    <a:lnTo>
                      <a:pt x="40297" y="584593"/>
                    </a:lnTo>
                    <a:close/>
                  </a:path>
                  <a:path w="181610" h="665480">
                    <a:moveTo>
                      <a:pt x="40297" y="544271"/>
                    </a:moveTo>
                    <a:lnTo>
                      <a:pt x="20154" y="544271"/>
                    </a:lnTo>
                    <a:lnTo>
                      <a:pt x="20154" y="564426"/>
                    </a:lnTo>
                    <a:lnTo>
                      <a:pt x="40297" y="564426"/>
                    </a:lnTo>
                    <a:lnTo>
                      <a:pt x="40297" y="544271"/>
                    </a:lnTo>
                    <a:close/>
                  </a:path>
                  <a:path w="181610" h="665480">
                    <a:moveTo>
                      <a:pt x="40297" y="483793"/>
                    </a:moveTo>
                    <a:lnTo>
                      <a:pt x="20154" y="483793"/>
                    </a:lnTo>
                    <a:lnTo>
                      <a:pt x="20154" y="503948"/>
                    </a:lnTo>
                    <a:lnTo>
                      <a:pt x="40297" y="503948"/>
                    </a:lnTo>
                    <a:lnTo>
                      <a:pt x="40297" y="483793"/>
                    </a:lnTo>
                    <a:close/>
                  </a:path>
                  <a:path w="181610" h="665480">
                    <a:moveTo>
                      <a:pt x="40297" y="362851"/>
                    </a:moveTo>
                    <a:lnTo>
                      <a:pt x="20154" y="362851"/>
                    </a:lnTo>
                    <a:lnTo>
                      <a:pt x="20154" y="403161"/>
                    </a:lnTo>
                    <a:lnTo>
                      <a:pt x="0" y="403161"/>
                    </a:lnTo>
                    <a:lnTo>
                      <a:pt x="0" y="423316"/>
                    </a:lnTo>
                    <a:lnTo>
                      <a:pt x="20154" y="423316"/>
                    </a:lnTo>
                    <a:lnTo>
                      <a:pt x="20154" y="443484"/>
                    </a:lnTo>
                    <a:lnTo>
                      <a:pt x="40297" y="443484"/>
                    </a:lnTo>
                    <a:lnTo>
                      <a:pt x="40297" y="362851"/>
                    </a:lnTo>
                    <a:close/>
                  </a:path>
                  <a:path w="181610" h="665480">
                    <a:moveTo>
                      <a:pt x="40297" y="322529"/>
                    </a:moveTo>
                    <a:lnTo>
                      <a:pt x="20154" y="322529"/>
                    </a:lnTo>
                    <a:lnTo>
                      <a:pt x="20154" y="342684"/>
                    </a:lnTo>
                    <a:lnTo>
                      <a:pt x="40297" y="342684"/>
                    </a:lnTo>
                    <a:lnTo>
                      <a:pt x="40297" y="322529"/>
                    </a:lnTo>
                    <a:close/>
                  </a:path>
                  <a:path w="181610" h="665480">
                    <a:moveTo>
                      <a:pt x="40297" y="201587"/>
                    </a:moveTo>
                    <a:lnTo>
                      <a:pt x="20154" y="201587"/>
                    </a:lnTo>
                    <a:lnTo>
                      <a:pt x="20154" y="262064"/>
                    </a:lnTo>
                    <a:lnTo>
                      <a:pt x="0" y="262064"/>
                    </a:lnTo>
                    <a:lnTo>
                      <a:pt x="0" y="282219"/>
                    </a:lnTo>
                    <a:lnTo>
                      <a:pt x="20154" y="282219"/>
                    </a:lnTo>
                    <a:lnTo>
                      <a:pt x="40297" y="282232"/>
                    </a:lnTo>
                    <a:lnTo>
                      <a:pt x="40297" y="201587"/>
                    </a:lnTo>
                    <a:close/>
                  </a:path>
                  <a:path w="181610" h="665480">
                    <a:moveTo>
                      <a:pt x="40297" y="120954"/>
                    </a:moveTo>
                    <a:lnTo>
                      <a:pt x="20154" y="120954"/>
                    </a:lnTo>
                    <a:lnTo>
                      <a:pt x="20154" y="141109"/>
                    </a:lnTo>
                    <a:lnTo>
                      <a:pt x="40297" y="141109"/>
                    </a:lnTo>
                    <a:lnTo>
                      <a:pt x="40297" y="120954"/>
                    </a:lnTo>
                    <a:close/>
                  </a:path>
                  <a:path w="181610" h="665480">
                    <a:moveTo>
                      <a:pt x="40297" y="20167"/>
                    </a:moveTo>
                    <a:lnTo>
                      <a:pt x="20154" y="20167"/>
                    </a:lnTo>
                    <a:lnTo>
                      <a:pt x="20154" y="60477"/>
                    </a:lnTo>
                    <a:lnTo>
                      <a:pt x="20154" y="100799"/>
                    </a:lnTo>
                    <a:lnTo>
                      <a:pt x="40297" y="100799"/>
                    </a:lnTo>
                    <a:lnTo>
                      <a:pt x="40297" y="60477"/>
                    </a:lnTo>
                    <a:lnTo>
                      <a:pt x="40297" y="20167"/>
                    </a:lnTo>
                    <a:close/>
                  </a:path>
                  <a:path w="181610" h="665480">
                    <a:moveTo>
                      <a:pt x="60464" y="645071"/>
                    </a:moveTo>
                    <a:lnTo>
                      <a:pt x="40309" y="645071"/>
                    </a:lnTo>
                    <a:lnTo>
                      <a:pt x="40309" y="665226"/>
                    </a:lnTo>
                    <a:lnTo>
                      <a:pt x="60464" y="665226"/>
                    </a:lnTo>
                    <a:lnTo>
                      <a:pt x="60464" y="645071"/>
                    </a:lnTo>
                    <a:close/>
                  </a:path>
                  <a:path w="181610" h="665480">
                    <a:moveTo>
                      <a:pt x="60464" y="564438"/>
                    </a:moveTo>
                    <a:lnTo>
                      <a:pt x="40309" y="564438"/>
                    </a:lnTo>
                    <a:lnTo>
                      <a:pt x="40309" y="624928"/>
                    </a:lnTo>
                    <a:lnTo>
                      <a:pt x="60464" y="624928"/>
                    </a:lnTo>
                    <a:lnTo>
                      <a:pt x="60464" y="564438"/>
                    </a:lnTo>
                    <a:close/>
                  </a:path>
                  <a:path w="181610" h="665480">
                    <a:moveTo>
                      <a:pt x="60464" y="503961"/>
                    </a:moveTo>
                    <a:lnTo>
                      <a:pt x="40309" y="503961"/>
                    </a:lnTo>
                    <a:lnTo>
                      <a:pt x="40309" y="524116"/>
                    </a:lnTo>
                    <a:lnTo>
                      <a:pt x="40309" y="544271"/>
                    </a:lnTo>
                    <a:lnTo>
                      <a:pt x="60464" y="544271"/>
                    </a:lnTo>
                    <a:lnTo>
                      <a:pt x="60464" y="524116"/>
                    </a:lnTo>
                    <a:lnTo>
                      <a:pt x="60464" y="503961"/>
                    </a:lnTo>
                    <a:close/>
                  </a:path>
                  <a:path w="181610" h="665480">
                    <a:moveTo>
                      <a:pt x="60464" y="463638"/>
                    </a:moveTo>
                    <a:lnTo>
                      <a:pt x="40309" y="463638"/>
                    </a:lnTo>
                    <a:lnTo>
                      <a:pt x="40309" y="483793"/>
                    </a:lnTo>
                    <a:lnTo>
                      <a:pt x="60464" y="483793"/>
                    </a:lnTo>
                    <a:lnTo>
                      <a:pt x="60464" y="463638"/>
                    </a:lnTo>
                    <a:close/>
                  </a:path>
                  <a:path w="181610" h="665480">
                    <a:moveTo>
                      <a:pt x="60464" y="423329"/>
                    </a:moveTo>
                    <a:lnTo>
                      <a:pt x="40309" y="423329"/>
                    </a:lnTo>
                    <a:lnTo>
                      <a:pt x="40309" y="443484"/>
                    </a:lnTo>
                    <a:lnTo>
                      <a:pt x="60464" y="443484"/>
                    </a:lnTo>
                    <a:lnTo>
                      <a:pt x="60464" y="423329"/>
                    </a:lnTo>
                    <a:close/>
                  </a:path>
                  <a:path w="181610" h="665480">
                    <a:moveTo>
                      <a:pt x="60464" y="362851"/>
                    </a:moveTo>
                    <a:lnTo>
                      <a:pt x="40309" y="362851"/>
                    </a:lnTo>
                    <a:lnTo>
                      <a:pt x="40309" y="383006"/>
                    </a:lnTo>
                    <a:lnTo>
                      <a:pt x="60464" y="383006"/>
                    </a:lnTo>
                    <a:lnTo>
                      <a:pt x="60464" y="362851"/>
                    </a:lnTo>
                    <a:close/>
                  </a:path>
                  <a:path w="181610" h="665480">
                    <a:moveTo>
                      <a:pt x="60464" y="322529"/>
                    </a:moveTo>
                    <a:lnTo>
                      <a:pt x="40309" y="322529"/>
                    </a:lnTo>
                    <a:lnTo>
                      <a:pt x="40309" y="342684"/>
                    </a:lnTo>
                    <a:lnTo>
                      <a:pt x="60464" y="342684"/>
                    </a:lnTo>
                    <a:lnTo>
                      <a:pt x="60464" y="322529"/>
                    </a:lnTo>
                    <a:close/>
                  </a:path>
                  <a:path w="181610" h="665480">
                    <a:moveTo>
                      <a:pt x="60464" y="262064"/>
                    </a:moveTo>
                    <a:lnTo>
                      <a:pt x="40309" y="262064"/>
                    </a:lnTo>
                    <a:lnTo>
                      <a:pt x="40309" y="302387"/>
                    </a:lnTo>
                    <a:lnTo>
                      <a:pt x="60464" y="302387"/>
                    </a:lnTo>
                    <a:lnTo>
                      <a:pt x="60464" y="262064"/>
                    </a:lnTo>
                    <a:close/>
                  </a:path>
                  <a:path w="181610" h="665480">
                    <a:moveTo>
                      <a:pt x="60464" y="181432"/>
                    </a:moveTo>
                    <a:lnTo>
                      <a:pt x="40309" y="181432"/>
                    </a:lnTo>
                    <a:lnTo>
                      <a:pt x="40309" y="201587"/>
                    </a:lnTo>
                    <a:lnTo>
                      <a:pt x="60464" y="201587"/>
                    </a:lnTo>
                    <a:lnTo>
                      <a:pt x="60464" y="181432"/>
                    </a:lnTo>
                    <a:close/>
                  </a:path>
                  <a:path w="181610" h="665480">
                    <a:moveTo>
                      <a:pt x="60464" y="141109"/>
                    </a:moveTo>
                    <a:lnTo>
                      <a:pt x="40309" y="141109"/>
                    </a:lnTo>
                    <a:lnTo>
                      <a:pt x="40309" y="161264"/>
                    </a:lnTo>
                    <a:lnTo>
                      <a:pt x="60464" y="161264"/>
                    </a:lnTo>
                    <a:lnTo>
                      <a:pt x="60464" y="141109"/>
                    </a:lnTo>
                    <a:close/>
                  </a:path>
                  <a:path w="181610" h="665480">
                    <a:moveTo>
                      <a:pt x="60464" y="100799"/>
                    </a:moveTo>
                    <a:lnTo>
                      <a:pt x="40309" y="100799"/>
                    </a:lnTo>
                    <a:lnTo>
                      <a:pt x="40309" y="120954"/>
                    </a:lnTo>
                    <a:lnTo>
                      <a:pt x="60464" y="120954"/>
                    </a:lnTo>
                    <a:lnTo>
                      <a:pt x="60464" y="100799"/>
                    </a:lnTo>
                    <a:close/>
                  </a:path>
                  <a:path w="181610" h="665480">
                    <a:moveTo>
                      <a:pt x="60464" y="20167"/>
                    </a:moveTo>
                    <a:lnTo>
                      <a:pt x="40309" y="20167"/>
                    </a:lnTo>
                    <a:lnTo>
                      <a:pt x="40309" y="60477"/>
                    </a:lnTo>
                    <a:lnTo>
                      <a:pt x="40309" y="80632"/>
                    </a:lnTo>
                    <a:lnTo>
                      <a:pt x="60464" y="80632"/>
                    </a:lnTo>
                    <a:lnTo>
                      <a:pt x="60464" y="60477"/>
                    </a:lnTo>
                    <a:lnTo>
                      <a:pt x="60464" y="20167"/>
                    </a:lnTo>
                    <a:close/>
                  </a:path>
                  <a:path w="181610" h="665480">
                    <a:moveTo>
                      <a:pt x="100774" y="362851"/>
                    </a:moveTo>
                    <a:lnTo>
                      <a:pt x="80632" y="362851"/>
                    </a:lnTo>
                    <a:lnTo>
                      <a:pt x="80632" y="342696"/>
                    </a:lnTo>
                    <a:lnTo>
                      <a:pt x="60477" y="342696"/>
                    </a:lnTo>
                    <a:lnTo>
                      <a:pt x="60477" y="403186"/>
                    </a:lnTo>
                    <a:lnTo>
                      <a:pt x="80632" y="403186"/>
                    </a:lnTo>
                    <a:lnTo>
                      <a:pt x="80632" y="383006"/>
                    </a:lnTo>
                    <a:lnTo>
                      <a:pt x="100774" y="383006"/>
                    </a:lnTo>
                    <a:lnTo>
                      <a:pt x="100774" y="362851"/>
                    </a:lnTo>
                    <a:close/>
                  </a:path>
                  <a:path w="181610" h="665480">
                    <a:moveTo>
                      <a:pt x="120929" y="645071"/>
                    </a:moveTo>
                    <a:lnTo>
                      <a:pt x="100774" y="645071"/>
                    </a:lnTo>
                    <a:lnTo>
                      <a:pt x="100774" y="665226"/>
                    </a:lnTo>
                    <a:lnTo>
                      <a:pt x="120929" y="665226"/>
                    </a:lnTo>
                    <a:lnTo>
                      <a:pt x="120929" y="645071"/>
                    </a:lnTo>
                    <a:close/>
                  </a:path>
                  <a:path w="181610" h="665480">
                    <a:moveTo>
                      <a:pt x="141084" y="443484"/>
                    </a:moveTo>
                    <a:lnTo>
                      <a:pt x="120929" y="443484"/>
                    </a:lnTo>
                    <a:lnTo>
                      <a:pt x="100774" y="443484"/>
                    </a:lnTo>
                    <a:lnTo>
                      <a:pt x="100774" y="423329"/>
                    </a:lnTo>
                    <a:lnTo>
                      <a:pt x="80632" y="423329"/>
                    </a:lnTo>
                    <a:lnTo>
                      <a:pt x="80632" y="443484"/>
                    </a:lnTo>
                    <a:lnTo>
                      <a:pt x="80632" y="524129"/>
                    </a:lnTo>
                    <a:lnTo>
                      <a:pt x="100774" y="524129"/>
                    </a:lnTo>
                    <a:lnTo>
                      <a:pt x="100774" y="544271"/>
                    </a:lnTo>
                    <a:lnTo>
                      <a:pt x="100774" y="564426"/>
                    </a:lnTo>
                    <a:lnTo>
                      <a:pt x="100774" y="584593"/>
                    </a:lnTo>
                    <a:lnTo>
                      <a:pt x="80632" y="584593"/>
                    </a:lnTo>
                    <a:lnTo>
                      <a:pt x="80632" y="564426"/>
                    </a:lnTo>
                    <a:lnTo>
                      <a:pt x="100774" y="564426"/>
                    </a:lnTo>
                    <a:lnTo>
                      <a:pt x="100774" y="544271"/>
                    </a:lnTo>
                    <a:lnTo>
                      <a:pt x="80632" y="544271"/>
                    </a:lnTo>
                    <a:lnTo>
                      <a:pt x="60477" y="544271"/>
                    </a:lnTo>
                    <a:lnTo>
                      <a:pt x="60477" y="624903"/>
                    </a:lnTo>
                    <a:lnTo>
                      <a:pt x="60477" y="665213"/>
                    </a:lnTo>
                    <a:lnTo>
                      <a:pt x="80632" y="665213"/>
                    </a:lnTo>
                    <a:lnTo>
                      <a:pt x="80632" y="624903"/>
                    </a:lnTo>
                    <a:lnTo>
                      <a:pt x="80632" y="604748"/>
                    </a:lnTo>
                    <a:lnTo>
                      <a:pt x="100774" y="604748"/>
                    </a:lnTo>
                    <a:lnTo>
                      <a:pt x="100774" y="624903"/>
                    </a:lnTo>
                    <a:lnTo>
                      <a:pt x="120929" y="624903"/>
                    </a:lnTo>
                    <a:lnTo>
                      <a:pt x="141084" y="624916"/>
                    </a:lnTo>
                    <a:lnTo>
                      <a:pt x="141084" y="584593"/>
                    </a:lnTo>
                    <a:lnTo>
                      <a:pt x="120929" y="584593"/>
                    </a:lnTo>
                    <a:lnTo>
                      <a:pt x="120929" y="524116"/>
                    </a:lnTo>
                    <a:lnTo>
                      <a:pt x="100774" y="524116"/>
                    </a:lnTo>
                    <a:lnTo>
                      <a:pt x="100774" y="503961"/>
                    </a:lnTo>
                    <a:lnTo>
                      <a:pt x="120929" y="503961"/>
                    </a:lnTo>
                    <a:lnTo>
                      <a:pt x="141084" y="503961"/>
                    </a:lnTo>
                    <a:lnTo>
                      <a:pt x="141084" y="443484"/>
                    </a:lnTo>
                    <a:close/>
                  </a:path>
                  <a:path w="181610" h="665480">
                    <a:moveTo>
                      <a:pt x="141084" y="403161"/>
                    </a:moveTo>
                    <a:lnTo>
                      <a:pt x="120929" y="403161"/>
                    </a:lnTo>
                    <a:lnTo>
                      <a:pt x="120929" y="423316"/>
                    </a:lnTo>
                    <a:lnTo>
                      <a:pt x="141084" y="423316"/>
                    </a:lnTo>
                    <a:lnTo>
                      <a:pt x="141084" y="403161"/>
                    </a:lnTo>
                    <a:close/>
                  </a:path>
                  <a:path w="181610" h="665480">
                    <a:moveTo>
                      <a:pt x="141084" y="241896"/>
                    </a:moveTo>
                    <a:lnTo>
                      <a:pt x="120929" y="241896"/>
                    </a:lnTo>
                    <a:lnTo>
                      <a:pt x="120929" y="201587"/>
                    </a:lnTo>
                    <a:lnTo>
                      <a:pt x="100774" y="201587"/>
                    </a:lnTo>
                    <a:lnTo>
                      <a:pt x="100774" y="221742"/>
                    </a:lnTo>
                    <a:lnTo>
                      <a:pt x="80632" y="221742"/>
                    </a:lnTo>
                    <a:lnTo>
                      <a:pt x="80632" y="241896"/>
                    </a:lnTo>
                    <a:lnTo>
                      <a:pt x="100774" y="241896"/>
                    </a:lnTo>
                    <a:lnTo>
                      <a:pt x="100774" y="282219"/>
                    </a:lnTo>
                    <a:lnTo>
                      <a:pt x="80632" y="282219"/>
                    </a:lnTo>
                    <a:lnTo>
                      <a:pt x="80632" y="241896"/>
                    </a:lnTo>
                    <a:lnTo>
                      <a:pt x="60477" y="241896"/>
                    </a:lnTo>
                    <a:lnTo>
                      <a:pt x="60477" y="322529"/>
                    </a:lnTo>
                    <a:lnTo>
                      <a:pt x="80632" y="322529"/>
                    </a:lnTo>
                    <a:lnTo>
                      <a:pt x="80632" y="342696"/>
                    </a:lnTo>
                    <a:lnTo>
                      <a:pt x="100774" y="342696"/>
                    </a:lnTo>
                    <a:lnTo>
                      <a:pt x="120929" y="342684"/>
                    </a:lnTo>
                    <a:lnTo>
                      <a:pt x="120929" y="302374"/>
                    </a:lnTo>
                    <a:lnTo>
                      <a:pt x="100774" y="302374"/>
                    </a:lnTo>
                    <a:lnTo>
                      <a:pt x="100774" y="282232"/>
                    </a:lnTo>
                    <a:lnTo>
                      <a:pt x="120929" y="282232"/>
                    </a:lnTo>
                    <a:lnTo>
                      <a:pt x="120929" y="302374"/>
                    </a:lnTo>
                    <a:lnTo>
                      <a:pt x="141084" y="302374"/>
                    </a:lnTo>
                    <a:lnTo>
                      <a:pt x="141084" y="241896"/>
                    </a:lnTo>
                    <a:close/>
                  </a:path>
                  <a:path w="181610" h="665480">
                    <a:moveTo>
                      <a:pt x="141084" y="0"/>
                    </a:moveTo>
                    <a:lnTo>
                      <a:pt x="120929" y="0"/>
                    </a:lnTo>
                    <a:lnTo>
                      <a:pt x="100774" y="0"/>
                    </a:lnTo>
                    <a:lnTo>
                      <a:pt x="80632" y="0"/>
                    </a:lnTo>
                    <a:lnTo>
                      <a:pt x="60477" y="0"/>
                    </a:lnTo>
                    <a:lnTo>
                      <a:pt x="60477" y="20154"/>
                    </a:lnTo>
                    <a:lnTo>
                      <a:pt x="80632" y="20154"/>
                    </a:lnTo>
                    <a:lnTo>
                      <a:pt x="100774" y="20154"/>
                    </a:lnTo>
                    <a:lnTo>
                      <a:pt x="100774" y="40322"/>
                    </a:lnTo>
                    <a:lnTo>
                      <a:pt x="100774" y="80632"/>
                    </a:lnTo>
                    <a:lnTo>
                      <a:pt x="100774" y="141109"/>
                    </a:lnTo>
                    <a:lnTo>
                      <a:pt x="80632" y="141109"/>
                    </a:lnTo>
                    <a:lnTo>
                      <a:pt x="80632" y="80632"/>
                    </a:lnTo>
                    <a:lnTo>
                      <a:pt x="100774" y="80632"/>
                    </a:lnTo>
                    <a:lnTo>
                      <a:pt x="100774" y="40322"/>
                    </a:lnTo>
                    <a:lnTo>
                      <a:pt x="80632" y="40322"/>
                    </a:lnTo>
                    <a:lnTo>
                      <a:pt x="60477" y="40322"/>
                    </a:lnTo>
                    <a:lnTo>
                      <a:pt x="60477" y="60477"/>
                    </a:lnTo>
                    <a:lnTo>
                      <a:pt x="60477" y="141122"/>
                    </a:lnTo>
                    <a:lnTo>
                      <a:pt x="80632" y="141122"/>
                    </a:lnTo>
                    <a:lnTo>
                      <a:pt x="80632" y="161264"/>
                    </a:lnTo>
                    <a:lnTo>
                      <a:pt x="60477" y="161264"/>
                    </a:lnTo>
                    <a:lnTo>
                      <a:pt x="60477" y="221742"/>
                    </a:lnTo>
                    <a:lnTo>
                      <a:pt x="80632" y="221742"/>
                    </a:lnTo>
                    <a:lnTo>
                      <a:pt x="80632" y="201587"/>
                    </a:lnTo>
                    <a:lnTo>
                      <a:pt x="100774" y="201587"/>
                    </a:lnTo>
                    <a:lnTo>
                      <a:pt x="100774" y="181432"/>
                    </a:lnTo>
                    <a:lnTo>
                      <a:pt x="120929" y="181432"/>
                    </a:lnTo>
                    <a:lnTo>
                      <a:pt x="141084" y="181419"/>
                    </a:lnTo>
                    <a:lnTo>
                      <a:pt x="141084" y="161264"/>
                    </a:lnTo>
                    <a:lnTo>
                      <a:pt x="120929" y="161264"/>
                    </a:lnTo>
                    <a:lnTo>
                      <a:pt x="120929" y="120954"/>
                    </a:lnTo>
                    <a:lnTo>
                      <a:pt x="141084" y="120954"/>
                    </a:lnTo>
                    <a:lnTo>
                      <a:pt x="141084" y="100799"/>
                    </a:lnTo>
                    <a:lnTo>
                      <a:pt x="120929" y="100799"/>
                    </a:lnTo>
                    <a:lnTo>
                      <a:pt x="120929" y="80632"/>
                    </a:lnTo>
                    <a:lnTo>
                      <a:pt x="141084" y="80632"/>
                    </a:lnTo>
                    <a:lnTo>
                      <a:pt x="141084" y="60477"/>
                    </a:lnTo>
                    <a:lnTo>
                      <a:pt x="141084" y="0"/>
                    </a:lnTo>
                    <a:close/>
                  </a:path>
                  <a:path w="181610" h="665480">
                    <a:moveTo>
                      <a:pt x="161264" y="584593"/>
                    </a:moveTo>
                    <a:lnTo>
                      <a:pt x="141109" y="584593"/>
                    </a:lnTo>
                    <a:lnTo>
                      <a:pt x="141109" y="624916"/>
                    </a:lnTo>
                    <a:lnTo>
                      <a:pt x="161264" y="624916"/>
                    </a:lnTo>
                    <a:lnTo>
                      <a:pt x="161264" y="584593"/>
                    </a:lnTo>
                    <a:close/>
                  </a:path>
                  <a:path w="181610" h="665480">
                    <a:moveTo>
                      <a:pt x="161264" y="483793"/>
                    </a:moveTo>
                    <a:lnTo>
                      <a:pt x="141109" y="483793"/>
                    </a:lnTo>
                    <a:lnTo>
                      <a:pt x="141109" y="503948"/>
                    </a:lnTo>
                    <a:lnTo>
                      <a:pt x="161264" y="503948"/>
                    </a:lnTo>
                    <a:lnTo>
                      <a:pt x="161264" y="483793"/>
                    </a:lnTo>
                    <a:close/>
                  </a:path>
                  <a:path w="181610" h="665480">
                    <a:moveTo>
                      <a:pt x="161264" y="221742"/>
                    </a:moveTo>
                    <a:lnTo>
                      <a:pt x="141109" y="221742"/>
                    </a:lnTo>
                    <a:lnTo>
                      <a:pt x="141109" y="443484"/>
                    </a:lnTo>
                    <a:lnTo>
                      <a:pt x="141109" y="463638"/>
                    </a:lnTo>
                    <a:lnTo>
                      <a:pt x="161264" y="463638"/>
                    </a:lnTo>
                    <a:lnTo>
                      <a:pt x="161264" y="443484"/>
                    </a:lnTo>
                    <a:lnTo>
                      <a:pt x="161264" y="221742"/>
                    </a:lnTo>
                    <a:close/>
                  </a:path>
                  <a:path w="181610" h="665480">
                    <a:moveTo>
                      <a:pt x="161264" y="181432"/>
                    </a:moveTo>
                    <a:lnTo>
                      <a:pt x="141109" y="181432"/>
                    </a:lnTo>
                    <a:lnTo>
                      <a:pt x="141109" y="201587"/>
                    </a:lnTo>
                    <a:lnTo>
                      <a:pt x="161264" y="201587"/>
                    </a:lnTo>
                    <a:lnTo>
                      <a:pt x="161264" y="181432"/>
                    </a:lnTo>
                    <a:close/>
                  </a:path>
                  <a:path w="181610" h="665480">
                    <a:moveTo>
                      <a:pt x="161264" y="120954"/>
                    </a:moveTo>
                    <a:lnTo>
                      <a:pt x="141109" y="120954"/>
                    </a:lnTo>
                    <a:lnTo>
                      <a:pt x="141109" y="141109"/>
                    </a:lnTo>
                    <a:lnTo>
                      <a:pt x="161264" y="141109"/>
                    </a:lnTo>
                    <a:lnTo>
                      <a:pt x="161264" y="120954"/>
                    </a:lnTo>
                    <a:close/>
                  </a:path>
                  <a:path w="181610" h="665480">
                    <a:moveTo>
                      <a:pt x="161264" y="80632"/>
                    </a:moveTo>
                    <a:lnTo>
                      <a:pt x="141109" y="80632"/>
                    </a:lnTo>
                    <a:lnTo>
                      <a:pt x="141109" y="100787"/>
                    </a:lnTo>
                    <a:lnTo>
                      <a:pt x="161264" y="100787"/>
                    </a:lnTo>
                    <a:lnTo>
                      <a:pt x="161264" y="80632"/>
                    </a:lnTo>
                    <a:close/>
                  </a:path>
                  <a:path w="181610" h="665480">
                    <a:moveTo>
                      <a:pt x="181419" y="20167"/>
                    </a:moveTo>
                    <a:lnTo>
                      <a:pt x="161264" y="20167"/>
                    </a:lnTo>
                    <a:lnTo>
                      <a:pt x="161264" y="40322"/>
                    </a:lnTo>
                    <a:lnTo>
                      <a:pt x="141109" y="40322"/>
                    </a:lnTo>
                    <a:lnTo>
                      <a:pt x="141109" y="60477"/>
                    </a:lnTo>
                    <a:lnTo>
                      <a:pt x="161264" y="60477"/>
                    </a:lnTo>
                    <a:lnTo>
                      <a:pt x="181419" y="60477"/>
                    </a:lnTo>
                    <a:lnTo>
                      <a:pt x="181419" y="20167"/>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38" name="object 43">
                <a:extLst>
                  <a:ext uri="{FF2B5EF4-FFF2-40B4-BE49-F238E27FC236}">
                    <a16:creationId xmlns:a16="http://schemas.microsoft.com/office/drawing/2014/main" id="{6539253F-9CD7-49B2-8AAE-B3E2F39591FD}"/>
                  </a:ext>
                </a:extLst>
              </p:cNvPr>
              <p:cNvSpPr/>
              <p:nvPr/>
            </p:nvSpPr>
            <p:spPr>
              <a:xfrm>
                <a:off x="3335070" y="1130312"/>
                <a:ext cx="161290" cy="665480"/>
              </a:xfrm>
              <a:custGeom>
                <a:avLst/>
                <a:gdLst/>
                <a:ahLst/>
                <a:cxnLst/>
                <a:rect l="l" t="t" r="r" b="b"/>
                <a:pathLst>
                  <a:path w="161289" h="665480">
                    <a:moveTo>
                      <a:pt x="20154" y="584593"/>
                    </a:moveTo>
                    <a:lnTo>
                      <a:pt x="0" y="584593"/>
                    </a:lnTo>
                    <a:lnTo>
                      <a:pt x="0" y="604748"/>
                    </a:lnTo>
                    <a:lnTo>
                      <a:pt x="20154" y="604748"/>
                    </a:lnTo>
                    <a:lnTo>
                      <a:pt x="20154" y="584593"/>
                    </a:lnTo>
                    <a:close/>
                  </a:path>
                  <a:path w="161289" h="665480">
                    <a:moveTo>
                      <a:pt x="20154" y="463638"/>
                    </a:moveTo>
                    <a:lnTo>
                      <a:pt x="0" y="463638"/>
                    </a:lnTo>
                    <a:lnTo>
                      <a:pt x="0" y="503948"/>
                    </a:lnTo>
                    <a:lnTo>
                      <a:pt x="20154" y="503948"/>
                    </a:lnTo>
                    <a:lnTo>
                      <a:pt x="20154" y="463638"/>
                    </a:lnTo>
                    <a:close/>
                  </a:path>
                  <a:path w="161289" h="665480">
                    <a:moveTo>
                      <a:pt x="40297" y="604748"/>
                    </a:moveTo>
                    <a:lnTo>
                      <a:pt x="20154" y="604748"/>
                    </a:lnTo>
                    <a:lnTo>
                      <a:pt x="20154" y="624903"/>
                    </a:lnTo>
                    <a:lnTo>
                      <a:pt x="0" y="624903"/>
                    </a:lnTo>
                    <a:lnTo>
                      <a:pt x="0" y="665213"/>
                    </a:lnTo>
                    <a:lnTo>
                      <a:pt x="20154" y="665213"/>
                    </a:lnTo>
                    <a:lnTo>
                      <a:pt x="20154" y="645058"/>
                    </a:lnTo>
                    <a:lnTo>
                      <a:pt x="40297" y="645058"/>
                    </a:lnTo>
                    <a:lnTo>
                      <a:pt x="40297" y="624903"/>
                    </a:lnTo>
                    <a:lnTo>
                      <a:pt x="40297" y="604748"/>
                    </a:lnTo>
                    <a:close/>
                  </a:path>
                  <a:path w="161289" h="665480">
                    <a:moveTo>
                      <a:pt x="40297" y="443484"/>
                    </a:moveTo>
                    <a:lnTo>
                      <a:pt x="20154" y="443484"/>
                    </a:lnTo>
                    <a:lnTo>
                      <a:pt x="20154" y="463638"/>
                    </a:lnTo>
                    <a:lnTo>
                      <a:pt x="40297" y="463638"/>
                    </a:lnTo>
                    <a:lnTo>
                      <a:pt x="40297" y="443484"/>
                    </a:lnTo>
                    <a:close/>
                  </a:path>
                  <a:path w="161289" h="665480">
                    <a:moveTo>
                      <a:pt x="40297" y="342696"/>
                    </a:moveTo>
                    <a:lnTo>
                      <a:pt x="20154" y="342696"/>
                    </a:lnTo>
                    <a:lnTo>
                      <a:pt x="20154" y="362851"/>
                    </a:lnTo>
                    <a:lnTo>
                      <a:pt x="0" y="362851"/>
                    </a:lnTo>
                    <a:lnTo>
                      <a:pt x="0" y="383006"/>
                    </a:lnTo>
                    <a:lnTo>
                      <a:pt x="20154" y="383006"/>
                    </a:lnTo>
                    <a:lnTo>
                      <a:pt x="40297" y="383006"/>
                    </a:lnTo>
                    <a:lnTo>
                      <a:pt x="40297" y="342696"/>
                    </a:lnTo>
                    <a:close/>
                  </a:path>
                  <a:path w="161289" h="665480">
                    <a:moveTo>
                      <a:pt x="40297" y="302374"/>
                    </a:moveTo>
                    <a:lnTo>
                      <a:pt x="20154" y="302374"/>
                    </a:lnTo>
                    <a:lnTo>
                      <a:pt x="0" y="302374"/>
                    </a:lnTo>
                    <a:lnTo>
                      <a:pt x="0" y="342684"/>
                    </a:lnTo>
                    <a:lnTo>
                      <a:pt x="20154" y="342684"/>
                    </a:lnTo>
                    <a:lnTo>
                      <a:pt x="20154" y="322529"/>
                    </a:lnTo>
                    <a:lnTo>
                      <a:pt x="40297" y="322529"/>
                    </a:lnTo>
                    <a:lnTo>
                      <a:pt x="40297" y="302374"/>
                    </a:lnTo>
                    <a:close/>
                  </a:path>
                  <a:path w="161289" h="665480">
                    <a:moveTo>
                      <a:pt x="40297" y="201587"/>
                    </a:moveTo>
                    <a:lnTo>
                      <a:pt x="20154" y="201587"/>
                    </a:lnTo>
                    <a:lnTo>
                      <a:pt x="0" y="201587"/>
                    </a:lnTo>
                    <a:lnTo>
                      <a:pt x="0" y="282232"/>
                    </a:lnTo>
                    <a:lnTo>
                      <a:pt x="20154" y="282232"/>
                    </a:lnTo>
                    <a:lnTo>
                      <a:pt x="40297" y="282219"/>
                    </a:lnTo>
                    <a:lnTo>
                      <a:pt x="40297" y="262064"/>
                    </a:lnTo>
                    <a:lnTo>
                      <a:pt x="20154" y="262064"/>
                    </a:lnTo>
                    <a:lnTo>
                      <a:pt x="20154" y="221742"/>
                    </a:lnTo>
                    <a:lnTo>
                      <a:pt x="40297" y="221742"/>
                    </a:lnTo>
                    <a:lnTo>
                      <a:pt x="40297" y="201587"/>
                    </a:lnTo>
                    <a:close/>
                  </a:path>
                  <a:path w="161289" h="665480">
                    <a:moveTo>
                      <a:pt x="40297" y="20167"/>
                    </a:moveTo>
                    <a:lnTo>
                      <a:pt x="20154" y="20167"/>
                    </a:lnTo>
                    <a:lnTo>
                      <a:pt x="0" y="20167"/>
                    </a:lnTo>
                    <a:lnTo>
                      <a:pt x="0" y="60477"/>
                    </a:lnTo>
                    <a:lnTo>
                      <a:pt x="0" y="80632"/>
                    </a:lnTo>
                    <a:lnTo>
                      <a:pt x="20154" y="80632"/>
                    </a:lnTo>
                    <a:lnTo>
                      <a:pt x="20154" y="100799"/>
                    </a:lnTo>
                    <a:lnTo>
                      <a:pt x="0" y="100799"/>
                    </a:lnTo>
                    <a:lnTo>
                      <a:pt x="0" y="120954"/>
                    </a:lnTo>
                    <a:lnTo>
                      <a:pt x="20154" y="120954"/>
                    </a:lnTo>
                    <a:lnTo>
                      <a:pt x="20154" y="141109"/>
                    </a:lnTo>
                    <a:lnTo>
                      <a:pt x="0" y="141109"/>
                    </a:lnTo>
                    <a:lnTo>
                      <a:pt x="0" y="181432"/>
                    </a:lnTo>
                    <a:lnTo>
                      <a:pt x="20154" y="181432"/>
                    </a:lnTo>
                    <a:lnTo>
                      <a:pt x="20154" y="141122"/>
                    </a:lnTo>
                    <a:lnTo>
                      <a:pt x="40297" y="141122"/>
                    </a:lnTo>
                    <a:lnTo>
                      <a:pt x="40297" y="60477"/>
                    </a:lnTo>
                    <a:lnTo>
                      <a:pt x="40297" y="20167"/>
                    </a:lnTo>
                    <a:close/>
                  </a:path>
                  <a:path w="161289" h="665480">
                    <a:moveTo>
                      <a:pt x="60464" y="624903"/>
                    </a:moveTo>
                    <a:lnTo>
                      <a:pt x="40309" y="624903"/>
                    </a:lnTo>
                    <a:lnTo>
                      <a:pt x="40309" y="665213"/>
                    </a:lnTo>
                    <a:lnTo>
                      <a:pt x="60464" y="665213"/>
                    </a:lnTo>
                    <a:lnTo>
                      <a:pt x="60464" y="624903"/>
                    </a:lnTo>
                    <a:close/>
                  </a:path>
                  <a:path w="161289" h="665480">
                    <a:moveTo>
                      <a:pt x="60464" y="584593"/>
                    </a:moveTo>
                    <a:lnTo>
                      <a:pt x="40309" y="584593"/>
                    </a:lnTo>
                    <a:lnTo>
                      <a:pt x="40309" y="604748"/>
                    </a:lnTo>
                    <a:lnTo>
                      <a:pt x="60464" y="604748"/>
                    </a:lnTo>
                    <a:lnTo>
                      <a:pt x="60464" y="584593"/>
                    </a:lnTo>
                    <a:close/>
                  </a:path>
                  <a:path w="161289" h="665480">
                    <a:moveTo>
                      <a:pt x="60464" y="524116"/>
                    </a:moveTo>
                    <a:lnTo>
                      <a:pt x="40309" y="524116"/>
                    </a:lnTo>
                    <a:lnTo>
                      <a:pt x="40309" y="544271"/>
                    </a:lnTo>
                    <a:lnTo>
                      <a:pt x="60464" y="544271"/>
                    </a:lnTo>
                    <a:lnTo>
                      <a:pt x="60464" y="524116"/>
                    </a:lnTo>
                    <a:close/>
                  </a:path>
                  <a:path w="161289" h="665480">
                    <a:moveTo>
                      <a:pt x="60464" y="483793"/>
                    </a:moveTo>
                    <a:lnTo>
                      <a:pt x="40309" y="483793"/>
                    </a:lnTo>
                    <a:lnTo>
                      <a:pt x="40309" y="524103"/>
                    </a:lnTo>
                    <a:lnTo>
                      <a:pt x="60464" y="524103"/>
                    </a:lnTo>
                    <a:lnTo>
                      <a:pt x="60464" y="483793"/>
                    </a:lnTo>
                    <a:close/>
                  </a:path>
                  <a:path w="161289" h="665480">
                    <a:moveTo>
                      <a:pt x="60464" y="443484"/>
                    </a:moveTo>
                    <a:lnTo>
                      <a:pt x="40309" y="443484"/>
                    </a:lnTo>
                    <a:lnTo>
                      <a:pt x="40309" y="463638"/>
                    </a:lnTo>
                    <a:lnTo>
                      <a:pt x="60464" y="463638"/>
                    </a:lnTo>
                    <a:lnTo>
                      <a:pt x="60464" y="443484"/>
                    </a:lnTo>
                    <a:close/>
                  </a:path>
                  <a:path w="161289" h="665480">
                    <a:moveTo>
                      <a:pt x="60464" y="383006"/>
                    </a:moveTo>
                    <a:lnTo>
                      <a:pt x="40309" y="383006"/>
                    </a:lnTo>
                    <a:lnTo>
                      <a:pt x="40309" y="423316"/>
                    </a:lnTo>
                    <a:lnTo>
                      <a:pt x="60464" y="423316"/>
                    </a:lnTo>
                    <a:lnTo>
                      <a:pt x="60464" y="383006"/>
                    </a:lnTo>
                    <a:close/>
                  </a:path>
                  <a:path w="161289" h="665480">
                    <a:moveTo>
                      <a:pt x="60464" y="282219"/>
                    </a:moveTo>
                    <a:lnTo>
                      <a:pt x="40309" y="282219"/>
                    </a:lnTo>
                    <a:lnTo>
                      <a:pt x="40309" y="342696"/>
                    </a:lnTo>
                    <a:lnTo>
                      <a:pt x="60464" y="342696"/>
                    </a:lnTo>
                    <a:lnTo>
                      <a:pt x="60464" y="282219"/>
                    </a:lnTo>
                    <a:close/>
                  </a:path>
                  <a:path w="161289" h="665480">
                    <a:moveTo>
                      <a:pt x="60464" y="161264"/>
                    </a:moveTo>
                    <a:lnTo>
                      <a:pt x="40309" y="161264"/>
                    </a:lnTo>
                    <a:lnTo>
                      <a:pt x="40309" y="181419"/>
                    </a:lnTo>
                    <a:lnTo>
                      <a:pt x="60464" y="181419"/>
                    </a:lnTo>
                    <a:lnTo>
                      <a:pt x="60464" y="161264"/>
                    </a:lnTo>
                    <a:close/>
                  </a:path>
                  <a:path w="161289" h="665480">
                    <a:moveTo>
                      <a:pt x="60464" y="60477"/>
                    </a:moveTo>
                    <a:lnTo>
                      <a:pt x="40309" y="60477"/>
                    </a:lnTo>
                    <a:lnTo>
                      <a:pt x="40309" y="100799"/>
                    </a:lnTo>
                    <a:lnTo>
                      <a:pt x="60464" y="100799"/>
                    </a:lnTo>
                    <a:lnTo>
                      <a:pt x="60464" y="60477"/>
                    </a:lnTo>
                    <a:close/>
                  </a:path>
                  <a:path w="161289" h="665480">
                    <a:moveTo>
                      <a:pt x="60464" y="0"/>
                    </a:moveTo>
                    <a:lnTo>
                      <a:pt x="40309" y="0"/>
                    </a:lnTo>
                    <a:lnTo>
                      <a:pt x="40309" y="40309"/>
                    </a:lnTo>
                    <a:lnTo>
                      <a:pt x="60464" y="40309"/>
                    </a:lnTo>
                    <a:lnTo>
                      <a:pt x="60464" y="0"/>
                    </a:lnTo>
                    <a:close/>
                  </a:path>
                  <a:path w="161289" h="665480">
                    <a:moveTo>
                      <a:pt x="80632" y="120954"/>
                    </a:moveTo>
                    <a:lnTo>
                      <a:pt x="60477" y="120954"/>
                    </a:lnTo>
                    <a:lnTo>
                      <a:pt x="60477" y="141109"/>
                    </a:lnTo>
                    <a:lnTo>
                      <a:pt x="80632" y="141109"/>
                    </a:lnTo>
                    <a:lnTo>
                      <a:pt x="80632" y="120954"/>
                    </a:lnTo>
                    <a:close/>
                  </a:path>
                  <a:path w="161289" h="665480">
                    <a:moveTo>
                      <a:pt x="80632" y="20167"/>
                    </a:moveTo>
                    <a:lnTo>
                      <a:pt x="60477" y="20167"/>
                    </a:lnTo>
                    <a:lnTo>
                      <a:pt x="60477" y="40322"/>
                    </a:lnTo>
                    <a:lnTo>
                      <a:pt x="80632" y="40322"/>
                    </a:lnTo>
                    <a:lnTo>
                      <a:pt x="80632" y="20167"/>
                    </a:lnTo>
                    <a:close/>
                  </a:path>
                  <a:path w="161289" h="665480">
                    <a:moveTo>
                      <a:pt x="100774" y="564438"/>
                    </a:moveTo>
                    <a:lnTo>
                      <a:pt x="80632" y="564438"/>
                    </a:lnTo>
                    <a:lnTo>
                      <a:pt x="80632" y="524116"/>
                    </a:lnTo>
                    <a:lnTo>
                      <a:pt x="60477" y="524116"/>
                    </a:lnTo>
                    <a:lnTo>
                      <a:pt x="60477" y="624903"/>
                    </a:lnTo>
                    <a:lnTo>
                      <a:pt x="60477" y="645058"/>
                    </a:lnTo>
                    <a:lnTo>
                      <a:pt x="80632" y="645058"/>
                    </a:lnTo>
                    <a:lnTo>
                      <a:pt x="80632" y="624903"/>
                    </a:lnTo>
                    <a:lnTo>
                      <a:pt x="100774" y="624903"/>
                    </a:lnTo>
                    <a:lnTo>
                      <a:pt x="100774" y="604748"/>
                    </a:lnTo>
                    <a:lnTo>
                      <a:pt x="80632" y="604748"/>
                    </a:lnTo>
                    <a:lnTo>
                      <a:pt x="80632" y="584593"/>
                    </a:lnTo>
                    <a:lnTo>
                      <a:pt x="100774" y="584593"/>
                    </a:lnTo>
                    <a:lnTo>
                      <a:pt x="100774" y="564438"/>
                    </a:lnTo>
                    <a:close/>
                  </a:path>
                  <a:path w="161289" h="665480">
                    <a:moveTo>
                      <a:pt x="100774" y="322529"/>
                    </a:moveTo>
                    <a:lnTo>
                      <a:pt x="80632" y="322529"/>
                    </a:lnTo>
                    <a:lnTo>
                      <a:pt x="80632" y="342696"/>
                    </a:lnTo>
                    <a:lnTo>
                      <a:pt x="60477" y="342696"/>
                    </a:lnTo>
                    <a:lnTo>
                      <a:pt x="60477" y="362851"/>
                    </a:lnTo>
                    <a:lnTo>
                      <a:pt x="80632" y="362851"/>
                    </a:lnTo>
                    <a:lnTo>
                      <a:pt x="80632" y="403161"/>
                    </a:lnTo>
                    <a:lnTo>
                      <a:pt x="60477" y="403161"/>
                    </a:lnTo>
                    <a:lnTo>
                      <a:pt x="60477" y="443471"/>
                    </a:lnTo>
                    <a:lnTo>
                      <a:pt x="80632" y="443471"/>
                    </a:lnTo>
                    <a:lnTo>
                      <a:pt x="60477" y="443484"/>
                    </a:lnTo>
                    <a:lnTo>
                      <a:pt x="60477" y="463638"/>
                    </a:lnTo>
                    <a:lnTo>
                      <a:pt x="80632" y="463638"/>
                    </a:lnTo>
                    <a:lnTo>
                      <a:pt x="80632" y="483793"/>
                    </a:lnTo>
                    <a:lnTo>
                      <a:pt x="60477" y="483793"/>
                    </a:lnTo>
                    <a:lnTo>
                      <a:pt x="60477" y="524103"/>
                    </a:lnTo>
                    <a:lnTo>
                      <a:pt x="80632" y="524103"/>
                    </a:lnTo>
                    <a:lnTo>
                      <a:pt x="80632" y="503961"/>
                    </a:lnTo>
                    <a:lnTo>
                      <a:pt x="100774" y="503961"/>
                    </a:lnTo>
                    <a:lnTo>
                      <a:pt x="100774" y="443484"/>
                    </a:lnTo>
                    <a:lnTo>
                      <a:pt x="100774" y="322529"/>
                    </a:lnTo>
                    <a:close/>
                  </a:path>
                  <a:path w="161289" h="665480">
                    <a:moveTo>
                      <a:pt x="100774" y="181432"/>
                    </a:moveTo>
                    <a:lnTo>
                      <a:pt x="80632" y="181432"/>
                    </a:lnTo>
                    <a:lnTo>
                      <a:pt x="80632" y="161264"/>
                    </a:lnTo>
                    <a:lnTo>
                      <a:pt x="60477" y="161264"/>
                    </a:lnTo>
                    <a:lnTo>
                      <a:pt x="60477" y="302374"/>
                    </a:lnTo>
                    <a:lnTo>
                      <a:pt x="80632" y="302374"/>
                    </a:lnTo>
                    <a:lnTo>
                      <a:pt x="100774" y="302374"/>
                    </a:lnTo>
                    <a:lnTo>
                      <a:pt x="100774" y="282219"/>
                    </a:lnTo>
                    <a:lnTo>
                      <a:pt x="80632" y="282219"/>
                    </a:lnTo>
                    <a:lnTo>
                      <a:pt x="80632" y="262051"/>
                    </a:lnTo>
                    <a:lnTo>
                      <a:pt x="100774" y="262051"/>
                    </a:lnTo>
                    <a:lnTo>
                      <a:pt x="100774" y="221742"/>
                    </a:lnTo>
                    <a:lnTo>
                      <a:pt x="80632" y="221742"/>
                    </a:lnTo>
                    <a:lnTo>
                      <a:pt x="80632" y="201587"/>
                    </a:lnTo>
                    <a:lnTo>
                      <a:pt x="100774" y="201587"/>
                    </a:lnTo>
                    <a:lnTo>
                      <a:pt x="100774" y="181432"/>
                    </a:lnTo>
                    <a:close/>
                  </a:path>
                  <a:path w="161289" h="665480">
                    <a:moveTo>
                      <a:pt x="120942" y="624903"/>
                    </a:moveTo>
                    <a:lnTo>
                      <a:pt x="100787" y="624903"/>
                    </a:lnTo>
                    <a:lnTo>
                      <a:pt x="100787" y="665213"/>
                    </a:lnTo>
                    <a:lnTo>
                      <a:pt x="120942" y="665213"/>
                    </a:lnTo>
                    <a:lnTo>
                      <a:pt x="120942" y="624903"/>
                    </a:lnTo>
                    <a:close/>
                  </a:path>
                  <a:path w="161289" h="665480">
                    <a:moveTo>
                      <a:pt x="120942" y="524116"/>
                    </a:moveTo>
                    <a:lnTo>
                      <a:pt x="100787" y="524116"/>
                    </a:lnTo>
                    <a:lnTo>
                      <a:pt x="100787" y="544271"/>
                    </a:lnTo>
                    <a:lnTo>
                      <a:pt x="120942" y="544271"/>
                    </a:lnTo>
                    <a:lnTo>
                      <a:pt x="120942" y="524116"/>
                    </a:lnTo>
                    <a:close/>
                  </a:path>
                  <a:path w="161289" h="665480">
                    <a:moveTo>
                      <a:pt x="120942" y="443484"/>
                    </a:moveTo>
                    <a:lnTo>
                      <a:pt x="100787" y="443484"/>
                    </a:lnTo>
                    <a:lnTo>
                      <a:pt x="100787" y="463638"/>
                    </a:lnTo>
                    <a:lnTo>
                      <a:pt x="120942" y="463638"/>
                    </a:lnTo>
                    <a:lnTo>
                      <a:pt x="120942" y="443484"/>
                    </a:lnTo>
                    <a:close/>
                  </a:path>
                  <a:path w="161289" h="665480">
                    <a:moveTo>
                      <a:pt x="141097" y="564438"/>
                    </a:moveTo>
                    <a:lnTo>
                      <a:pt x="120942" y="564438"/>
                    </a:lnTo>
                    <a:lnTo>
                      <a:pt x="100787" y="564438"/>
                    </a:lnTo>
                    <a:lnTo>
                      <a:pt x="100787" y="584593"/>
                    </a:lnTo>
                    <a:lnTo>
                      <a:pt x="120942" y="584593"/>
                    </a:lnTo>
                    <a:lnTo>
                      <a:pt x="141097" y="584593"/>
                    </a:lnTo>
                    <a:lnTo>
                      <a:pt x="141097" y="564438"/>
                    </a:lnTo>
                    <a:close/>
                  </a:path>
                  <a:path w="161289" h="665480">
                    <a:moveTo>
                      <a:pt x="141097" y="463638"/>
                    </a:moveTo>
                    <a:lnTo>
                      <a:pt x="120942" y="463638"/>
                    </a:lnTo>
                    <a:lnTo>
                      <a:pt x="120942" y="483793"/>
                    </a:lnTo>
                    <a:lnTo>
                      <a:pt x="100787" y="483793"/>
                    </a:lnTo>
                    <a:lnTo>
                      <a:pt x="100787" y="503948"/>
                    </a:lnTo>
                    <a:lnTo>
                      <a:pt x="120942" y="503948"/>
                    </a:lnTo>
                    <a:lnTo>
                      <a:pt x="141097" y="503948"/>
                    </a:lnTo>
                    <a:lnTo>
                      <a:pt x="141097" y="463638"/>
                    </a:lnTo>
                    <a:close/>
                  </a:path>
                  <a:path w="161289" h="665480">
                    <a:moveTo>
                      <a:pt x="141097" y="423329"/>
                    </a:moveTo>
                    <a:lnTo>
                      <a:pt x="120942" y="423329"/>
                    </a:lnTo>
                    <a:lnTo>
                      <a:pt x="120942" y="443484"/>
                    </a:lnTo>
                    <a:lnTo>
                      <a:pt x="141097" y="443484"/>
                    </a:lnTo>
                    <a:lnTo>
                      <a:pt x="141097" y="423329"/>
                    </a:lnTo>
                    <a:close/>
                  </a:path>
                  <a:path w="161289" h="665480">
                    <a:moveTo>
                      <a:pt x="141097" y="383006"/>
                    </a:moveTo>
                    <a:lnTo>
                      <a:pt x="120942" y="383006"/>
                    </a:lnTo>
                    <a:lnTo>
                      <a:pt x="100787" y="383006"/>
                    </a:lnTo>
                    <a:lnTo>
                      <a:pt x="100787" y="403161"/>
                    </a:lnTo>
                    <a:lnTo>
                      <a:pt x="120942" y="403161"/>
                    </a:lnTo>
                    <a:lnTo>
                      <a:pt x="141097" y="403161"/>
                    </a:lnTo>
                    <a:lnTo>
                      <a:pt x="141097" y="383006"/>
                    </a:lnTo>
                    <a:close/>
                  </a:path>
                  <a:path w="161289" h="665480">
                    <a:moveTo>
                      <a:pt x="141097" y="302374"/>
                    </a:moveTo>
                    <a:lnTo>
                      <a:pt x="120942" y="302374"/>
                    </a:lnTo>
                    <a:lnTo>
                      <a:pt x="100787" y="302374"/>
                    </a:lnTo>
                    <a:lnTo>
                      <a:pt x="100787" y="362851"/>
                    </a:lnTo>
                    <a:lnTo>
                      <a:pt x="120942" y="362851"/>
                    </a:lnTo>
                    <a:lnTo>
                      <a:pt x="141097" y="362851"/>
                    </a:lnTo>
                    <a:lnTo>
                      <a:pt x="141097" y="342696"/>
                    </a:lnTo>
                    <a:lnTo>
                      <a:pt x="120942" y="342696"/>
                    </a:lnTo>
                    <a:lnTo>
                      <a:pt x="120942" y="322529"/>
                    </a:lnTo>
                    <a:lnTo>
                      <a:pt x="141097" y="322529"/>
                    </a:lnTo>
                    <a:lnTo>
                      <a:pt x="141097" y="302374"/>
                    </a:lnTo>
                    <a:close/>
                  </a:path>
                  <a:path w="161289" h="665480">
                    <a:moveTo>
                      <a:pt x="141097" y="181432"/>
                    </a:moveTo>
                    <a:lnTo>
                      <a:pt x="120942" y="181432"/>
                    </a:lnTo>
                    <a:lnTo>
                      <a:pt x="100787" y="181432"/>
                    </a:lnTo>
                    <a:lnTo>
                      <a:pt x="100787" y="201587"/>
                    </a:lnTo>
                    <a:lnTo>
                      <a:pt x="120942" y="201587"/>
                    </a:lnTo>
                    <a:lnTo>
                      <a:pt x="120942" y="221742"/>
                    </a:lnTo>
                    <a:lnTo>
                      <a:pt x="100787" y="221742"/>
                    </a:lnTo>
                    <a:lnTo>
                      <a:pt x="100787" y="282219"/>
                    </a:lnTo>
                    <a:lnTo>
                      <a:pt x="120942" y="282219"/>
                    </a:lnTo>
                    <a:lnTo>
                      <a:pt x="141097" y="282219"/>
                    </a:lnTo>
                    <a:lnTo>
                      <a:pt x="141097" y="241896"/>
                    </a:lnTo>
                    <a:lnTo>
                      <a:pt x="120942" y="241896"/>
                    </a:lnTo>
                    <a:lnTo>
                      <a:pt x="120942" y="221754"/>
                    </a:lnTo>
                    <a:lnTo>
                      <a:pt x="141097" y="221754"/>
                    </a:lnTo>
                    <a:lnTo>
                      <a:pt x="141097" y="181432"/>
                    </a:lnTo>
                    <a:close/>
                  </a:path>
                  <a:path w="161289" h="665480">
                    <a:moveTo>
                      <a:pt x="141097" y="0"/>
                    </a:moveTo>
                    <a:lnTo>
                      <a:pt x="120942" y="0"/>
                    </a:lnTo>
                    <a:lnTo>
                      <a:pt x="100787" y="0"/>
                    </a:lnTo>
                    <a:lnTo>
                      <a:pt x="100787" y="60477"/>
                    </a:lnTo>
                    <a:lnTo>
                      <a:pt x="100787" y="141122"/>
                    </a:lnTo>
                    <a:lnTo>
                      <a:pt x="120942" y="141122"/>
                    </a:lnTo>
                    <a:lnTo>
                      <a:pt x="141097" y="141109"/>
                    </a:lnTo>
                    <a:lnTo>
                      <a:pt x="141097" y="120954"/>
                    </a:lnTo>
                    <a:lnTo>
                      <a:pt x="120942" y="120954"/>
                    </a:lnTo>
                    <a:lnTo>
                      <a:pt x="120942" y="60477"/>
                    </a:lnTo>
                    <a:lnTo>
                      <a:pt x="120942" y="20154"/>
                    </a:lnTo>
                    <a:lnTo>
                      <a:pt x="141097" y="20154"/>
                    </a:lnTo>
                    <a:lnTo>
                      <a:pt x="141097" y="0"/>
                    </a:lnTo>
                    <a:close/>
                  </a:path>
                  <a:path w="161289" h="665480">
                    <a:moveTo>
                      <a:pt x="161251" y="161264"/>
                    </a:moveTo>
                    <a:lnTo>
                      <a:pt x="141109" y="161264"/>
                    </a:lnTo>
                    <a:lnTo>
                      <a:pt x="141109" y="181419"/>
                    </a:lnTo>
                    <a:lnTo>
                      <a:pt x="161251" y="181419"/>
                    </a:lnTo>
                    <a:lnTo>
                      <a:pt x="161251" y="161264"/>
                    </a:lnTo>
                    <a:close/>
                  </a:path>
                  <a:path w="161289" h="665480">
                    <a:moveTo>
                      <a:pt x="161251" y="120954"/>
                    </a:moveTo>
                    <a:lnTo>
                      <a:pt x="141109" y="120954"/>
                    </a:lnTo>
                    <a:lnTo>
                      <a:pt x="141109" y="141109"/>
                    </a:lnTo>
                    <a:lnTo>
                      <a:pt x="161251" y="141109"/>
                    </a:lnTo>
                    <a:lnTo>
                      <a:pt x="161251" y="120954"/>
                    </a:lnTo>
                    <a:close/>
                  </a:path>
                  <a:path w="161289" h="665480">
                    <a:moveTo>
                      <a:pt x="161251" y="40322"/>
                    </a:moveTo>
                    <a:lnTo>
                      <a:pt x="141109" y="40322"/>
                    </a:lnTo>
                    <a:lnTo>
                      <a:pt x="141109" y="60477"/>
                    </a:lnTo>
                    <a:lnTo>
                      <a:pt x="141109" y="100799"/>
                    </a:lnTo>
                    <a:lnTo>
                      <a:pt x="161251" y="100799"/>
                    </a:lnTo>
                    <a:lnTo>
                      <a:pt x="161251" y="60477"/>
                    </a:lnTo>
                    <a:lnTo>
                      <a:pt x="161251" y="40322"/>
                    </a:lnTo>
                    <a:close/>
                  </a:path>
                  <a:path w="161289" h="665480">
                    <a:moveTo>
                      <a:pt x="161251" y="0"/>
                    </a:moveTo>
                    <a:lnTo>
                      <a:pt x="141109" y="0"/>
                    </a:lnTo>
                    <a:lnTo>
                      <a:pt x="141109" y="20154"/>
                    </a:lnTo>
                    <a:lnTo>
                      <a:pt x="161251" y="20154"/>
                    </a:lnTo>
                    <a:lnTo>
                      <a:pt x="161251"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39" name="object 44">
                <a:extLst>
                  <a:ext uri="{FF2B5EF4-FFF2-40B4-BE49-F238E27FC236}">
                    <a16:creationId xmlns:a16="http://schemas.microsoft.com/office/drawing/2014/main" id="{FBF89356-A9DD-41FC-8290-254E6CC54038}"/>
                  </a:ext>
                </a:extLst>
              </p:cNvPr>
              <p:cNvSpPr/>
              <p:nvPr/>
            </p:nvSpPr>
            <p:spPr>
              <a:xfrm>
                <a:off x="3476180" y="1130312"/>
                <a:ext cx="100965" cy="665480"/>
              </a:xfrm>
              <a:custGeom>
                <a:avLst/>
                <a:gdLst/>
                <a:ahLst/>
                <a:cxnLst/>
                <a:rect l="l" t="t" r="r" b="b"/>
                <a:pathLst>
                  <a:path w="100964" h="665480">
                    <a:moveTo>
                      <a:pt x="20142" y="443484"/>
                    </a:moveTo>
                    <a:lnTo>
                      <a:pt x="0" y="443484"/>
                    </a:lnTo>
                    <a:lnTo>
                      <a:pt x="0" y="524116"/>
                    </a:lnTo>
                    <a:lnTo>
                      <a:pt x="0" y="624903"/>
                    </a:lnTo>
                    <a:lnTo>
                      <a:pt x="0" y="665213"/>
                    </a:lnTo>
                    <a:lnTo>
                      <a:pt x="20142" y="665213"/>
                    </a:lnTo>
                    <a:lnTo>
                      <a:pt x="20142" y="624903"/>
                    </a:lnTo>
                    <a:lnTo>
                      <a:pt x="20142" y="524129"/>
                    </a:lnTo>
                    <a:lnTo>
                      <a:pt x="20142" y="443484"/>
                    </a:lnTo>
                    <a:close/>
                  </a:path>
                  <a:path w="100964" h="665480">
                    <a:moveTo>
                      <a:pt x="20142" y="383006"/>
                    </a:moveTo>
                    <a:lnTo>
                      <a:pt x="0" y="383006"/>
                    </a:lnTo>
                    <a:lnTo>
                      <a:pt x="0" y="423316"/>
                    </a:lnTo>
                    <a:lnTo>
                      <a:pt x="20142" y="423316"/>
                    </a:lnTo>
                    <a:lnTo>
                      <a:pt x="20142" y="383006"/>
                    </a:lnTo>
                    <a:close/>
                  </a:path>
                  <a:path w="100964" h="665480">
                    <a:moveTo>
                      <a:pt x="20142" y="282219"/>
                    </a:moveTo>
                    <a:lnTo>
                      <a:pt x="0" y="282219"/>
                    </a:lnTo>
                    <a:lnTo>
                      <a:pt x="0" y="322529"/>
                    </a:lnTo>
                    <a:lnTo>
                      <a:pt x="20142" y="322529"/>
                    </a:lnTo>
                    <a:lnTo>
                      <a:pt x="20142" y="282219"/>
                    </a:lnTo>
                    <a:close/>
                  </a:path>
                  <a:path w="100964" h="665480">
                    <a:moveTo>
                      <a:pt x="20142" y="221742"/>
                    </a:moveTo>
                    <a:lnTo>
                      <a:pt x="0" y="221742"/>
                    </a:lnTo>
                    <a:lnTo>
                      <a:pt x="0" y="262051"/>
                    </a:lnTo>
                    <a:lnTo>
                      <a:pt x="20142" y="262051"/>
                    </a:lnTo>
                    <a:lnTo>
                      <a:pt x="20142" y="221742"/>
                    </a:lnTo>
                    <a:close/>
                  </a:path>
                  <a:path w="100964" h="665480">
                    <a:moveTo>
                      <a:pt x="20142" y="161264"/>
                    </a:moveTo>
                    <a:lnTo>
                      <a:pt x="0" y="161264"/>
                    </a:lnTo>
                    <a:lnTo>
                      <a:pt x="0" y="181419"/>
                    </a:lnTo>
                    <a:lnTo>
                      <a:pt x="20142" y="181419"/>
                    </a:lnTo>
                    <a:lnTo>
                      <a:pt x="20142" y="161264"/>
                    </a:lnTo>
                    <a:close/>
                  </a:path>
                  <a:path w="100964" h="665480">
                    <a:moveTo>
                      <a:pt x="40309" y="604748"/>
                    </a:moveTo>
                    <a:lnTo>
                      <a:pt x="20154" y="604748"/>
                    </a:lnTo>
                    <a:lnTo>
                      <a:pt x="20154" y="624903"/>
                    </a:lnTo>
                    <a:lnTo>
                      <a:pt x="20154" y="645058"/>
                    </a:lnTo>
                    <a:lnTo>
                      <a:pt x="40309" y="645058"/>
                    </a:lnTo>
                    <a:lnTo>
                      <a:pt x="40309" y="624903"/>
                    </a:lnTo>
                    <a:lnTo>
                      <a:pt x="40309" y="604748"/>
                    </a:lnTo>
                    <a:close/>
                  </a:path>
                  <a:path w="100964" h="665480">
                    <a:moveTo>
                      <a:pt x="40309" y="564438"/>
                    </a:moveTo>
                    <a:lnTo>
                      <a:pt x="20154" y="564438"/>
                    </a:lnTo>
                    <a:lnTo>
                      <a:pt x="20154" y="584593"/>
                    </a:lnTo>
                    <a:lnTo>
                      <a:pt x="40309" y="584593"/>
                    </a:lnTo>
                    <a:lnTo>
                      <a:pt x="40309" y="564438"/>
                    </a:lnTo>
                    <a:close/>
                  </a:path>
                  <a:path w="100964" h="665480">
                    <a:moveTo>
                      <a:pt x="40309" y="503961"/>
                    </a:moveTo>
                    <a:lnTo>
                      <a:pt x="20154" y="503961"/>
                    </a:lnTo>
                    <a:lnTo>
                      <a:pt x="20154" y="524116"/>
                    </a:lnTo>
                    <a:lnTo>
                      <a:pt x="40309" y="524116"/>
                    </a:lnTo>
                    <a:lnTo>
                      <a:pt x="40309" y="503961"/>
                    </a:lnTo>
                    <a:close/>
                  </a:path>
                  <a:path w="100964" h="665480">
                    <a:moveTo>
                      <a:pt x="40309" y="443484"/>
                    </a:moveTo>
                    <a:lnTo>
                      <a:pt x="20154" y="443484"/>
                    </a:lnTo>
                    <a:lnTo>
                      <a:pt x="20154" y="463638"/>
                    </a:lnTo>
                    <a:lnTo>
                      <a:pt x="40309" y="463638"/>
                    </a:lnTo>
                    <a:lnTo>
                      <a:pt x="40309" y="443484"/>
                    </a:lnTo>
                    <a:close/>
                  </a:path>
                  <a:path w="100964" h="665480">
                    <a:moveTo>
                      <a:pt x="40309" y="403161"/>
                    </a:moveTo>
                    <a:lnTo>
                      <a:pt x="20154" y="403161"/>
                    </a:lnTo>
                    <a:lnTo>
                      <a:pt x="20154" y="423316"/>
                    </a:lnTo>
                    <a:lnTo>
                      <a:pt x="40309" y="423316"/>
                    </a:lnTo>
                    <a:lnTo>
                      <a:pt x="40309" y="403161"/>
                    </a:lnTo>
                    <a:close/>
                  </a:path>
                  <a:path w="100964" h="665480">
                    <a:moveTo>
                      <a:pt x="40309" y="241896"/>
                    </a:moveTo>
                    <a:lnTo>
                      <a:pt x="20154" y="241896"/>
                    </a:lnTo>
                    <a:lnTo>
                      <a:pt x="20154" y="262051"/>
                    </a:lnTo>
                    <a:lnTo>
                      <a:pt x="40309" y="262051"/>
                    </a:lnTo>
                    <a:lnTo>
                      <a:pt x="40309" y="241896"/>
                    </a:lnTo>
                    <a:close/>
                  </a:path>
                  <a:path w="100964" h="665480">
                    <a:moveTo>
                      <a:pt x="60464" y="524116"/>
                    </a:moveTo>
                    <a:lnTo>
                      <a:pt x="40309" y="524116"/>
                    </a:lnTo>
                    <a:lnTo>
                      <a:pt x="40309" y="544271"/>
                    </a:lnTo>
                    <a:lnTo>
                      <a:pt x="60464" y="544271"/>
                    </a:lnTo>
                    <a:lnTo>
                      <a:pt x="60464" y="524116"/>
                    </a:lnTo>
                    <a:close/>
                  </a:path>
                  <a:path w="100964" h="665480">
                    <a:moveTo>
                      <a:pt x="60464" y="362851"/>
                    </a:moveTo>
                    <a:lnTo>
                      <a:pt x="40309" y="362851"/>
                    </a:lnTo>
                    <a:lnTo>
                      <a:pt x="40309" y="383006"/>
                    </a:lnTo>
                    <a:lnTo>
                      <a:pt x="60464" y="383006"/>
                    </a:lnTo>
                    <a:lnTo>
                      <a:pt x="60464" y="362851"/>
                    </a:lnTo>
                    <a:close/>
                  </a:path>
                  <a:path w="100964" h="665480">
                    <a:moveTo>
                      <a:pt x="60464" y="40322"/>
                    </a:moveTo>
                    <a:lnTo>
                      <a:pt x="40309" y="40322"/>
                    </a:lnTo>
                    <a:lnTo>
                      <a:pt x="20154" y="40322"/>
                    </a:lnTo>
                    <a:lnTo>
                      <a:pt x="20154" y="60477"/>
                    </a:lnTo>
                    <a:lnTo>
                      <a:pt x="20154" y="100799"/>
                    </a:lnTo>
                    <a:lnTo>
                      <a:pt x="40309" y="100799"/>
                    </a:lnTo>
                    <a:lnTo>
                      <a:pt x="60464" y="100799"/>
                    </a:lnTo>
                    <a:lnTo>
                      <a:pt x="60464" y="60477"/>
                    </a:lnTo>
                    <a:lnTo>
                      <a:pt x="60464" y="40322"/>
                    </a:lnTo>
                    <a:close/>
                  </a:path>
                  <a:path w="100964" h="665480">
                    <a:moveTo>
                      <a:pt x="80619" y="624903"/>
                    </a:moveTo>
                    <a:lnTo>
                      <a:pt x="60464" y="624903"/>
                    </a:lnTo>
                    <a:lnTo>
                      <a:pt x="60464" y="645071"/>
                    </a:lnTo>
                    <a:lnTo>
                      <a:pt x="40309" y="645071"/>
                    </a:lnTo>
                    <a:lnTo>
                      <a:pt x="40309" y="665226"/>
                    </a:lnTo>
                    <a:lnTo>
                      <a:pt x="60464" y="665226"/>
                    </a:lnTo>
                    <a:lnTo>
                      <a:pt x="80619" y="665213"/>
                    </a:lnTo>
                    <a:lnTo>
                      <a:pt x="80619" y="624903"/>
                    </a:lnTo>
                    <a:close/>
                  </a:path>
                  <a:path w="100964" h="665480">
                    <a:moveTo>
                      <a:pt x="80619" y="564438"/>
                    </a:moveTo>
                    <a:lnTo>
                      <a:pt x="60464" y="564438"/>
                    </a:lnTo>
                    <a:lnTo>
                      <a:pt x="60464" y="584593"/>
                    </a:lnTo>
                    <a:lnTo>
                      <a:pt x="80619" y="584593"/>
                    </a:lnTo>
                    <a:lnTo>
                      <a:pt x="80619" y="564438"/>
                    </a:lnTo>
                    <a:close/>
                  </a:path>
                  <a:path w="100964" h="665480">
                    <a:moveTo>
                      <a:pt x="80619" y="503961"/>
                    </a:moveTo>
                    <a:lnTo>
                      <a:pt x="60464" y="503961"/>
                    </a:lnTo>
                    <a:lnTo>
                      <a:pt x="60464" y="524116"/>
                    </a:lnTo>
                    <a:lnTo>
                      <a:pt x="80619" y="524116"/>
                    </a:lnTo>
                    <a:lnTo>
                      <a:pt x="80619" y="503961"/>
                    </a:lnTo>
                    <a:close/>
                  </a:path>
                  <a:path w="100964" h="665480">
                    <a:moveTo>
                      <a:pt x="80619" y="423329"/>
                    </a:moveTo>
                    <a:lnTo>
                      <a:pt x="60464" y="423329"/>
                    </a:lnTo>
                    <a:lnTo>
                      <a:pt x="40309" y="423329"/>
                    </a:lnTo>
                    <a:lnTo>
                      <a:pt x="40309" y="443484"/>
                    </a:lnTo>
                    <a:lnTo>
                      <a:pt x="60464" y="443484"/>
                    </a:lnTo>
                    <a:lnTo>
                      <a:pt x="60464" y="463638"/>
                    </a:lnTo>
                    <a:lnTo>
                      <a:pt x="40309" y="463638"/>
                    </a:lnTo>
                    <a:lnTo>
                      <a:pt x="40309" y="503948"/>
                    </a:lnTo>
                    <a:lnTo>
                      <a:pt x="60464" y="503948"/>
                    </a:lnTo>
                    <a:lnTo>
                      <a:pt x="60464" y="483793"/>
                    </a:lnTo>
                    <a:lnTo>
                      <a:pt x="80619" y="483793"/>
                    </a:lnTo>
                    <a:lnTo>
                      <a:pt x="80619" y="443484"/>
                    </a:lnTo>
                    <a:lnTo>
                      <a:pt x="80619" y="423329"/>
                    </a:lnTo>
                    <a:close/>
                  </a:path>
                  <a:path w="100964" h="665480">
                    <a:moveTo>
                      <a:pt x="80619" y="383006"/>
                    </a:moveTo>
                    <a:lnTo>
                      <a:pt x="60464" y="383006"/>
                    </a:lnTo>
                    <a:lnTo>
                      <a:pt x="60464" y="403161"/>
                    </a:lnTo>
                    <a:lnTo>
                      <a:pt x="80619" y="403161"/>
                    </a:lnTo>
                    <a:lnTo>
                      <a:pt x="80619" y="383006"/>
                    </a:lnTo>
                    <a:close/>
                  </a:path>
                  <a:path w="100964" h="665480">
                    <a:moveTo>
                      <a:pt x="80619" y="282219"/>
                    </a:moveTo>
                    <a:lnTo>
                      <a:pt x="60464" y="282219"/>
                    </a:lnTo>
                    <a:lnTo>
                      <a:pt x="60464" y="262064"/>
                    </a:lnTo>
                    <a:lnTo>
                      <a:pt x="40309" y="262064"/>
                    </a:lnTo>
                    <a:lnTo>
                      <a:pt x="40309" y="302387"/>
                    </a:lnTo>
                    <a:lnTo>
                      <a:pt x="60464" y="302387"/>
                    </a:lnTo>
                    <a:lnTo>
                      <a:pt x="60464" y="322529"/>
                    </a:lnTo>
                    <a:lnTo>
                      <a:pt x="80619" y="322529"/>
                    </a:lnTo>
                    <a:lnTo>
                      <a:pt x="80619" y="282219"/>
                    </a:lnTo>
                    <a:close/>
                  </a:path>
                  <a:path w="100964" h="665480">
                    <a:moveTo>
                      <a:pt x="80619" y="201587"/>
                    </a:moveTo>
                    <a:lnTo>
                      <a:pt x="60464" y="201587"/>
                    </a:lnTo>
                    <a:lnTo>
                      <a:pt x="40309" y="201587"/>
                    </a:lnTo>
                    <a:lnTo>
                      <a:pt x="40309" y="221742"/>
                    </a:lnTo>
                    <a:lnTo>
                      <a:pt x="60464" y="221742"/>
                    </a:lnTo>
                    <a:lnTo>
                      <a:pt x="60464" y="262064"/>
                    </a:lnTo>
                    <a:lnTo>
                      <a:pt x="80619" y="262064"/>
                    </a:lnTo>
                    <a:lnTo>
                      <a:pt x="80619" y="201587"/>
                    </a:lnTo>
                    <a:close/>
                  </a:path>
                  <a:path w="100964" h="665480">
                    <a:moveTo>
                      <a:pt x="80619" y="161264"/>
                    </a:moveTo>
                    <a:lnTo>
                      <a:pt x="60464" y="161264"/>
                    </a:lnTo>
                    <a:lnTo>
                      <a:pt x="60464" y="181419"/>
                    </a:lnTo>
                    <a:lnTo>
                      <a:pt x="80619" y="181419"/>
                    </a:lnTo>
                    <a:lnTo>
                      <a:pt x="80619" y="161264"/>
                    </a:lnTo>
                    <a:close/>
                  </a:path>
                  <a:path w="100964" h="665480">
                    <a:moveTo>
                      <a:pt x="80619" y="120954"/>
                    </a:moveTo>
                    <a:lnTo>
                      <a:pt x="60464" y="120954"/>
                    </a:lnTo>
                    <a:lnTo>
                      <a:pt x="40309" y="120954"/>
                    </a:lnTo>
                    <a:lnTo>
                      <a:pt x="20154" y="120954"/>
                    </a:lnTo>
                    <a:lnTo>
                      <a:pt x="20154" y="141109"/>
                    </a:lnTo>
                    <a:lnTo>
                      <a:pt x="40309" y="141109"/>
                    </a:lnTo>
                    <a:lnTo>
                      <a:pt x="60464" y="141109"/>
                    </a:lnTo>
                    <a:lnTo>
                      <a:pt x="80619" y="141109"/>
                    </a:lnTo>
                    <a:lnTo>
                      <a:pt x="80619" y="120954"/>
                    </a:lnTo>
                    <a:close/>
                  </a:path>
                  <a:path w="100964" h="665480">
                    <a:moveTo>
                      <a:pt x="80619" y="0"/>
                    </a:moveTo>
                    <a:lnTo>
                      <a:pt x="60464" y="0"/>
                    </a:lnTo>
                    <a:lnTo>
                      <a:pt x="40309" y="0"/>
                    </a:lnTo>
                    <a:lnTo>
                      <a:pt x="20154" y="0"/>
                    </a:lnTo>
                    <a:lnTo>
                      <a:pt x="20154" y="20154"/>
                    </a:lnTo>
                    <a:lnTo>
                      <a:pt x="40309" y="20154"/>
                    </a:lnTo>
                    <a:lnTo>
                      <a:pt x="60464" y="20154"/>
                    </a:lnTo>
                    <a:lnTo>
                      <a:pt x="80619" y="20154"/>
                    </a:lnTo>
                    <a:lnTo>
                      <a:pt x="80619" y="0"/>
                    </a:lnTo>
                    <a:close/>
                  </a:path>
                  <a:path w="100964" h="665480">
                    <a:moveTo>
                      <a:pt x="100787" y="645071"/>
                    </a:moveTo>
                    <a:lnTo>
                      <a:pt x="80632" y="645071"/>
                    </a:lnTo>
                    <a:lnTo>
                      <a:pt x="80632" y="665226"/>
                    </a:lnTo>
                    <a:lnTo>
                      <a:pt x="100787" y="665226"/>
                    </a:lnTo>
                    <a:lnTo>
                      <a:pt x="100787" y="645071"/>
                    </a:lnTo>
                    <a:close/>
                  </a:path>
                  <a:path w="100964" h="665480">
                    <a:moveTo>
                      <a:pt x="100787" y="604748"/>
                    </a:moveTo>
                    <a:lnTo>
                      <a:pt x="80632" y="604748"/>
                    </a:lnTo>
                    <a:lnTo>
                      <a:pt x="80632" y="624903"/>
                    </a:lnTo>
                    <a:lnTo>
                      <a:pt x="100787" y="624903"/>
                    </a:lnTo>
                    <a:lnTo>
                      <a:pt x="100787" y="604748"/>
                    </a:lnTo>
                    <a:close/>
                  </a:path>
                  <a:path w="100964" h="665480">
                    <a:moveTo>
                      <a:pt x="100787" y="564438"/>
                    </a:moveTo>
                    <a:lnTo>
                      <a:pt x="80632" y="564438"/>
                    </a:lnTo>
                    <a:lnTo>
                      <a:pt x="80632" y="584593"/>
                    </a:lnTo>
                    <a:lnTo>
                      <a:pt x="100787" y="584593"/>
                    </a:lnTo>
                    <a:lnTo>
                      <a:pt x="100787" y="564438"/>
                    </a:lnTo>
                    <a:close/>
                  </a:path>
                  <a:path w="100964" h="665480">
                    <a:moveTo>
                      <a:pt x="100787" y="383006"/>
                    </a:moveTo>
                    <a:lnTo>
                      <a:pt x="80632" y="383006"/>
                    </a:lnTo>
                    <a:lnTo>
                      <a:pt x="80632" y="443484"/>
                    </a:lnTo>
                    <a:lnTo>
                      <a:pt x="80632" y="463638"/>
                    </a:lnTo>
                    <a:lnTo>
                      <a:pt x="100787" y="463638"/>
                    </a:lnTo>
                    <a:lnTo>
                      <a:pt x="100787" y="443484"/>
                    </a:lnTo>
                    <a:lnTo>
                      <a:pt x="100787" y="383006"/>
                    </a:lnTo>
                    <a:close/>
                  </a:path>
                  <a:path w="100964" h="665480">
                    <a:moveTo>
                      <a:pt x="100787" y="342696"/>
                    </a:moveTo>
                    <a:lnTo>
                      <a:pt x="80632" y="342696"/>
                    </a:lnTo>
                    <a:lnTo>
                      <a:pt x="80632" y="362851"/>
                    </a:lnTo>
                    <a:lnTo>
                      <a:pt x="100787" y="362851"/>
                    </a:lnTo>
                    <a:lnTo>
                      <a:pt x="100787" y="342696"/>
                    </a:lnTo>
                    <a:close/>
                  </a:path>
                  <a:path w="100964" h="665480">
                    <a:moveTo>
                      <a:pt x="100787" y="262064"/>
                    </a:moveTo>
                    <a:lnTo>
                      <a:pt x="80632" y="262064"/>
                    </a:lnTo>
                    <a:lnTo>
                      <a:pt x="80632" y="302387"/>
                    </a:lnTo>
                    <a:lnTo>
                      <a:pt x="100787" y="302387"/>
                    </a:lnTo>
                    <a:lnTo>
                      <a:pt x="100787" y="262064"/>
                    </a:lnTo>
                    <a:close/>
                  </a:path>
                  <a:path w="100964" h="665480">
                    <a:moveTo>
                      <a:pt x="100787" y="181432"/>
                    </a:moveTo>
                    <a:lnTo>
                      <a:pt x="80632" y="181432"/>
                    </a:lnTo>
                    <a:lnTo>
                      <a:pt x="80632" y="241909"/>
                    </a:lnTo>
                    <a:lnTo>
                      <a:pt x="100787" y="241909"/>
                    </a:lnTo>
                    <a:lnTo>
                      <a:pt x="100787" y="181432"/>
                    </a:lnTo>
                    <a:close/>
                  </a:path>
                  <a:path w="100964" h="665480">
                    <a:moveTo>
                      <a:pt x="100787" y="0"/>
                    </a:moveTo>
                    <a:lnTo>
                      <a:pt x="80632" y="0"/>
                    </a:lnTo>
                    <a:lnTo>
                      <a:pt x="80632" y="60477"/>
                    </a:lnTo>
                    <a:lnTo>
                      <a:pt x="80632" y="141122"/>
                    </a:lnTo>
                    <a:lnTo>
                      <a:pt x="100787" y="141122"/>
                    </a:lnTo>
                    <a:lnTo>
                      <a:pt x="100787" y="60477"/>
                    </a:lnTo>
                    <a:lnTo>
                      <a:pt x="100787"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grpSp>
        <p:grpSp>
          <p:nvGrpSpPr>
            <p:cNvPr id="40" name="object 45">
              <a:extLst>
                <a:ext uri="{FF2B5EF4-FFF2-40B4-BE49-F238E27FC236}">
                  <a16:creationId xmlns:a16="http://schemas.microsoft.com/office/drawing/2014/main" id="{ACF4FF14-31D8-46EF-A7DD-8455A029094F}"/>
                </a:ext>
              </a:extLst>
            </p:cNvPr>
            <p:cNvGrpSpPr/>
            <p:nvPr/>
          </p:nvGrpSpPr>
          <p:grpSpPr>
            <a:xfrm>
              <a:off x="4979146" y="3696893"/>
              <a:ext cx="475441" cy="475298"/>
              <a:chOff x="3061563" y="5194655"/>
              <a:chExt cx="633921" cy="633730"/>
            </a:xfrm>
          </p:grpSpPr>
          <p:sp>
            <p:nvSpPr>
              <p:cNvPr id="41" name="object 46">
                <a:extLst>
                  <a:ext uri="{FF2B5EF4-FFF2-40B4-BE49-F238E27FC236}">
                    <a16:creationId xmlns:a16="http://schemas.microsoft.com/office/drawing/2014/main" id="{FCD3A15D-694C-465B-84D9-735F3C61864D}"/>
                  </a:ext>
                </a:extLst>
              </p:cNvPr>
              <p:cNvSpPr/>
              <p:nvPr/>
            </p:nvSpPr>
            <p:spPr>
              <a:xfrm>
                <a:off x="3061563" y="5194655"/>
                <a:ext cx="134620" cy="633730"/>
              </a:xfrm>
              <a:custGeom>
                <a:avLst/>
                <a:gdLst/>
                <a:ahLst/>
                <a:cxnLst/>
                <a:rect l="l" t="t" r="r" b="b"/>
                <a:pathLst>
                  <a:path w="134619" h="633729">
                    <a:moveTo>
                      <a:pt x="57594" y="268770"/>
                    </a:moveTo>
                    <a:lnTo>
                      <a:pt x="38404" y="268770"/>
                    </a:lnTo>
                    <a:lnTo>
                      <a:pt x="19202" y="268770"/>
                    </a:lnTo>
                    <a:lnTo>
                      <a:pt x="19202" y="287972"/>
                    </a:lnTo>
                    <a:lnTo>
                      <a:pt x="0" y="287972"/>
                    </a:lnTo>
                    <a:lnTo>
                      <a:pt x="0" y="326364"/>
                    </a:lnTo>
                    <a:lnTo>
                      <a:pt x="19202" y="326364"/>
                    </a:lnTo>
                    <a:lnTo>
                      <a:pt x="19202" y="307162"/>
                    </a:lnTo>
                    <a:lnTo>
                      <a:pt x="38404" y="307162"/>
                    </a:lnTo>
                    <a:lnTo>
                      <a:pt x="38404" y="287972"/>
                    </a:lnTo>
                    <a:lnTo>
                      <a:pt x="57594" y="287972"/>
                    </a:lnTo>
                    <a:lnTo>
                      <a:pt x="57594" y="268770"/>
                    </a:lnTo>
                    <a:close/>
                  </a:path>
                  <a:path w="134619" h="633729">
                    <a:moveTo>
                      <a:pt x="76796" y="153581"/>
                    </a:moveTo>
                    <a:lnTo>
                      <a:pt x="57594" y="153581"/>
                    </a:lnTo>
                    <a:lnTo>
                      <a:pt x="38392" y="153581"/>
                    </a:lnTo>
                    <a:lnTo>
                      <a:pt x="38392" y="191973"/>
                    </a:lnTo>
                    <a:lnTo>
                      <a:pt x="57594" y="191973"/>
                    </a:lnTo>
                    <a:lnTo>
                      <a:pt x="57594" y="172783"/>
                    </a:lnTo>
                    <a:lnTo>
                      <a:pt x="76796" y="172783"/>
                    </a:lnTo>
                    <a:lnTo>
                      <a:pt x="76796" y="153581"/>
                    </a:lnTo>
                    <a:close/>
                  </a:path>
                  <a:path w="134619" h="633729">
                    <a:moveTo>
                      <a:pt x="95999" y="537552"/>
                    </a:moveTo>
                    <a:lnTo>
                      <a:pt x="76796" y="537552"/>
                    </a:lnTo>
                    <a:lnTo>
                      <a:pt x="57594" y="537552"/>
                    </a:lnTo>
                    <a:lnTo>
                      <a:pt x="38392" y="537552"/>
                    </a:lnTo>
                    <a:lnTo>
                      <a:pt x="38392" y="595160"/>
                    </a:lnTo>
                    <a:lnTo>
                      <a:pt x="57594" y="595160"/>
                    </a:lnTo>
                    <a:lnTo>
                      <a:pt x="76796" y="595160"/>
                    </a:lnTo>
                    <a:lnTo>
                      <a:pt x="95999" y="595160"/>
                    </a:lnTo>
                    <a:lnTo>
                      <a:pt x="95999" y="537552"/>
                    </a:lnTo>
                    <a:close/>
                  </a:path>
                  <a:path w="134619" h="633729">
                    <a:moveTo>
                      <a:pt x="95999" y="38392"/>
                    </a:moveTo>
                    <a:lnTo>
                      <a:pt x="76796" y="38392"/>
                    </a:lnTo>
                    <a:lnTo>
                      <a:pt x="57594" y="38392"/>
                    </a:lnTo>
                    <a:lnTo>
                      <a:pt x="38392" y="38392"/>
                    </a:lnTo>
                    <a:lnTo>
                      <a:pt x="38392" y="57594"/>
                    </a:lnTo>
                    <a:lnTo>
                      <a:pt x="38392" y="95986"/>
                    </a:lnTo>
                    <a:lnTo>
                      <a:pt x="57594" y="95986"/>
                    </a:lnTo>
                    <a:lnTo>
                      <a:pt x="76796" y="95986"/>
                    </a:lnTo>
                    <a:lnTo>
                      <a:pt x="95999" y="95986"/>
                    </a:lnTo>
                    <a:lnTo>
                      <a:pt x="95999" y="57594"/>
                    </a:lnTo>
                    <a:lnTo>
                      <a:pt x="95999" y="38392"/>
                    </a:lnTo>
                    <a:close/>
                  </a:path>
                  <a:path w="134619" h="633729">
                    <a:moveTo>
                      <a:pt x="115189" y="499160"/>
                    </a:moveTo>
                    <a:lnTo>
                      <a:pt x="115189" y="499160"/>
                    </a:lnTo>
                    <a:lnTo>
                      <a:pt x="0" y="499160"/>
                    </a:lnTo>
                    <a:lnTo>
                      <a:pt x="0" y="595147"/>
                    </a:lnTo>
                    <a:lnTo>
                      <a:pt x="0" y="633539"/>
                    </a:lnTo>
                    <a:lnTo>
                      <a:pt x="19202" y="633539"/>
                    </a:lnTo>
                    <a:lnTo>
                      <a:pt x="19202" y="633552"/>
                    </a:lnTo>
                    <a:lnTo>
                      <a:pt x="115189" y="633552"/>
                    </a:lnTo>
                    <a:lnTo>
                      <a:pt x="115189" y="614349"/>
                    </a:lnTo>
                    <a:lnTo>
                      <a:pt x="19202" y="614349"/>
                    </a:lnTo>
                    <a:lnTo>
                      <a:pt x="19202" y="595147"/>
                    </a:lnTo>
                    <a:lnTo>
                      <a:pt x="19202" y="518363"/>
                    </a:lnTo>
                    <a:lnTo>
                      <a:pt x="38392" y="518363"/>
                    </a:lnTo>
                    <a:lnTo>
                      <a:pt x="38404" y="518363"/>
                    </a:lnTo>
                    <a:lnTo>
                      <a:pt x="115189" y="518363"/>
                    </a:lnTo>
                    <a:lnTo>
                      <a:pt x="115189" y="499160"/>
                    </a:lnTo>
                    <a:close/>
                  </a:path>
                  <a:path w="134619" h="633729">
                    <a:moveTo>
                      <a:pt x="115189" y="249580"/>
                    </a:moveTo>
                    <a:lnTo>
                      <a:pt x="95999" y="249580"/>
                    </a:lnTo>
                    <a:lnTo>
                      <a:pt x="95986" y="326390"/>
                    </a:lnTo>
                    <a:lnTo>
                      <a:pt x="95986" y="345567"/>
                    </a:lnTo>
                    <a:lnTo>
                      <a:pt x="76796" y="345567"/>
                    </a:lnTo>
                    <a:lnTo>
                      <a:pt x="76796" y="403161"/>
                    </a:lnTo>
                    <a:lnTo>
                      <a:pt x="57594" y="403161"/>
                    </a:lnTo>
                    <a:lnTo>
                      <a:pt x="38404" y="403161"/>
                    </a:lnTo>
                    <a:lnTo>
                      <a:pt x="19202" y="403161"/>
                    </a:lnTo>
                    <a:lnTo>
                      <a:pt x="19202" y="383971"/>
                    </a:lnTo>
                    <a:lnTo>
                      <a:pt x="38404" y="383971"/>
                    </a:lnTo>
                    <a:lnTo>
                      <a:pt x="57594" y="383959"/>
                    </a:lnTo>
                    <a:lnTo>
                      <a:pt x="57594" y="345567"/>
                    </a:lnTo>
                    <a:lnTo>
                      <a:pt x="76796" y="345567"/>
                    </a:lnTo>
                    <a:lnTo>
                      <a:pt x="76796" y="326390"/>
                    </a:lnTo>
                    <a:lnTo>
                      <a:pt x="95986" y="326390"/>
                    </a:lnTo>
                    <a:lnTo>
                      <a:pt x="95986" y="249580"/>
                    </a:lnTo>
                    <a:lnTo>
                      <a:pt x="76796" y="249580"/>
                    </a:lnTo>
                    <a:lnTo>
                      <a:pt x="76796" y="287972"/>
                    </a:lnTo>
                    <a:lnTo>
                      <a:pt x="57594" y="287972"/>
                    </a:lnTo>
                    <a:lnTo>
                      <a:pt x="57594" y="307174"/>
                    </a:lnTo>
                    <a:lnTo>
                      <a:pt x="76796" y="307174"/>
                    </a:lnTo>
                    <a:lnTo>
                      <a:pt x="76796" y="326364"/>
                    </a:lnTo>
                    <a:lnTo>
                      <a:pt x="57594" y="326364"/>
                    </a:lnTo>
                    <a:lnTo>
                      <a:pt x="38392" y="326364"/>
                    </a:lnTo>
                    <a:lnTo>
                      <a:pt x="38392" y="364769"/>
                    </a:lnTo>
                    <a:lnTo>
                      <a:pt x="19202" y="364769"/>
                    </a:lnTo>
                    <a:lnTo>
                      <a:pt x="0" y="364769"/>
                    </a:lnTo>
                    <a:lnTo>
                      <a:pt x="0" y="422363"/>
                    </a:lnTo>
                    <a:lnTo>
                      <a:pt x="76796" y="422363"/>
                    </a:lnTo>
                    <a:lnTo>
                      <a:pt x="76796" y="460756"/>
                    </a:lnTo>
                    <a:lnTo>
                      <a:pt x="57594" y="460756"/>
                    </a:lnTo>
                    <a:lnTo>
                      <a:pt x="38404" y="460756"/>
                    </a:lnTo>
                    <a:lnTo>
                      <a:pt x="38404" y="441566"/>
                    </a:lnTo>
                    <a:lnTo>
                      <a:pt x="19202" y="441566"/>
                    </a:lnTo>
                    <a:lnTo>
                      <a:pt x="19202" y="460756"/>
                    </a:lnTo>
                    <a:lnTo>
                      <a:pt x="0" y="460756"/>
                    </a:lnTo>
                    <a:lnTo>
                      <a:pt x="0" y="479958"/>
                    </a:lnTo>
                    <a:lnTo>
                      <a:pt x="19202" y="479958"/>
                    </a:lnTo>
                    <a:lnTo>
                      <a:pt x="19202" y="460768"/>
                    </a:lnTo>
                    <a:lnTo>
                      <a:pt x="38392" y="460768"/>
                    </a:lnTo>
                    <a:lnTo>
                      <a:pt x="38392" y="479958"/>
                    </a:lnTo>
                    <a:lnTo>
                      <a:pt x="57594" y="479958"/>
                    </a:lnTo>
                    <a:lnTo>
                      <a:pt x="76796" y="479958"/>
                    </a:lnTo>
                    <a:lnTo>
                      <a:pt x="76796" y="460768"/>
                    </a:lnTo>
                    <a:lnTo>
                      <a:pt x="95999" y="460768"/>
                    </a:lnTo>
                    <a:lnTo>
                      <a:pt x="95999" y="422363"/>
                    </a:lnTo>
                    <a:lnTo>
                      <a:pt x="95999" y="383971"/>
                    </a:lnTo>
                    <a:lnTo>
                      <a:pt x="115189" y="383971"/>
                    </a:lnTo>
                    <a:lnTo>
                      <a:pt x="115189" y="364769"/>
                    </a:lnTo>
                    <a:lnTo>
                      <a:pt x="95999" y="364769"/>
                    </a:lnTo>
                    <a:lnTo>
                      <a:pt x="95999" y="345567"/>
                    </a:lnTo>
                    <a:lnTo>
                      <a:pt x="115189" y="345567"/>
                    </a:lnTo>
                    <a:lnTo>
                      <a:pt x="115189" y="326364"/>
                    </a:lnTo>
                    <a:lnTo>
                      <a:pt x="95999" y="326364"/>
                    </a:lnTo>
                    <a:lnTo>
                      <a:pt x="95999" y="307187"/>
                    </a:lnTo>
                    <a:lnTo>
                      <a:pt x="115189" y="307187"/>
                    </a:lnTo>
                    <a:lnTo>
                      <a:pt x="115189" y="249580"/>
                    </a:lnTo>
                    <a:close/>
                  </a:path>
                  <a:path w="134619" h="633729">
                    <a:moveTo>
                      <a:pt x="115189" y="191985"/>
                    </a:moveTo>
                    <a:lnTo>
                      <a:pt x="95986" y="191985"/>
                    </a:lnTo>
                    <a:lnTo>
                      <a:pt x="95986" y="211175"/>
                    </a:lnTo>
                    <a:lnTo>
                      <a:pt x="76796" y="211175"/>
                    </a:lnTo>
                    <a:lnTo>
                      <a:pt x="57594" y="211175"/>
                    </a:lnTo>
                    <a:lnTo>
                      <a:pt x="38404" y="211175"/>
                    </a:lnTo>
                    <a:lnTo>
                      <a:pt x="19202" y="211175"/>
                    </a:lnTo>
                    <a:lnTo>
                      <a:pt x="19202" y="153581"/>
                    </a:lnTo>
                    <a:lnTo>
                      <a:pt x="0" y="153581"/>
                    </a:lnTo>
                    <a:lnTo>
                      <a:pt x="0" y="249567"/>
                    </a:lnTo>
                    <a:lnTo>
                      <a:pt x="19202" y="249567"/>
                    </a:lnTo>
                    <a:lnTo>
                      <a:pt x="19202" y="230378"/>
                    </a:lnTo>
                    <a:lnTo>
                      <a:pt x="38392" y="230378"/>
                    </a:lnTo>
                    <a:lnTo>
                      <a:pt x="57594" y="230378"/>
                    </a:lnTo>
                    <a:lnTo>
                      <a:pt x="57594" y="249580"/>
                    </a:lnTo>
                    <a:lnTo>
                      <a:pt x="76796" y="249580"/>
                    </a:lnTo>
                    <a:lnTo>
                      <a:pt x="76796" y="230378"/>
                    </a:lnTo>
                    <a:lnTo>
                      <a:pt x="95986" y="230378"/>
                    </a:lnTo>
                    <a:lnTo>
                      <a:pt x="115189" y="230378"/>
                    </a:lnTo>
                    <a:lnTo>
                      <a:pt x="115189" y="191985"/>
                    </a:lnTo>
                    <a:close/>
                  </a:path>
                  <a:path w="134619" h="633729">
                    <a:moveTo>
                      <a:pt x="115189" y="153581"/>
                    </a:moveTo>
                    <a:lnTo>
                      <a:pt x="95986" y="153581"/>
                    </a:lnTo>
                    <a:lnTo>
                      <a:pt x="95986" y="172783"/>
                    </a:lnTo>
                    <a:lnTo>
                      <a:pt x="115189" y="172783"/>
                    </a:lnTo>
                    <a:lnTo>
                      <a:pt x="115189" y="153581"/>
                    </a:lnTo>
                    <a:close/>
                  </a:path>
                  <a:path w="134619" h="633729">
                    <a:moveTo>
                      <a:pt x="134391" y="0"/>
                    </a:moveTo>
                    <a:lnTo>
                      <a:pt x="134391" y="0"/>
                    </a:lnTo>
                    <a:lnTo>
                      <a:pt x="0" y="0"/>
                    </a:lnTo>
                    <a:lnTo>
                      <a:pt x="0" y="57594"/>
                    </a:lnTo>
                    <a:lnTo>
                      <a:pt x="0" y="134391"/>
                    </a:lnTo>
                    <a:lnTo>
                      <a:pt x="19202" y="134391"/>
                    </a:lnTo>
                    <a:lnTo>
                      <a:pt x="115189" y="134391"/>
                    </a:lnTo>
                    <a:lnTo>
                      <a:pt x="115189" y="115189"/>
                    </a:lnTo>
                    <a:lnTo>
                      <a:pt x="19202" y="115189"/>
                    </a:lnTo>
                    <a:lnTo>
                      <a:pt x="19202" y="57607"/>
                    </a:lnTo>
                    <a:lnTo>
                      <a:pt x="19202" y="19202"/>
                    </a:lnTo>
                    <a:lnTo>
                      <a:pt x="38392" y="19202"/>
                    </a:lnTo>
                    <a:lnTo>
                      <a:pt x="115189" y="19202"/>
                    </a:lnTo>
                    <a:lnTo>
                      <a:pt x="115189" y="57607"/>
                    </a:lnTo>
                    <a:lnTo>
                      <a:pt x="134391" y="57607"/>
                    </a:lnTo>
                    <a:lnTo>
                      <a:pt x="134391"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42" name="object 47">
                <a:extLst>
                  <a:ext uri="{FF2B5EF4-FFF2-40B4-BE49-F238E27FC236}">
                    <a16:creationId xmlns:a16="http://schemas.microsoft.com/office/drawing/2014/main" id="{4CA1797B-5C40-443B-8433-31C4E94098B4}"/>
                  </a:ext>
                </a:extLst>
              </p:cNvPr>
              <p:cNvSpPr/>
              <p:nvPr/>
            </p:nvSpPr>
            <p:spPr>
              <a:xfrm>
                <a:off x="3186353" y="5252250"/>
                <a:ext cx="0" cy="575945"/>
              </a:xfrm>
              <a:custGeom>
                <a:avLst/>
                <a:gdLst/>
                <a:ahLst/>
                <a:cxnLst/>
                <a:rect l="l" t="t" r="r" b="b"/>
                <a:pathLst>
                  <a:path h="575945">
                    <a:moveTo>
                      <a:pt x="0" y="0"/>
                    </a:moveTo>
                    <a:lnTo>
                      <a:pt x="0" y="575945"/>
                    </a:lnTo>
                  </a:path>
                </a:pathLst>
              </a:custGeom>
              <a:ln w="19202">
                <a:solidFill>
                  <a:srgbClr val="231F20"/>
                </a:solidFill>
                <a:prstDash val="sysDot"/>
              </a:ln>
            </p:spPr>
            <p:txBody>
              <a:bodyPr wrap="square" lIns="0" tIns="0" rIns="0" bIns="0" rtlCol="0"/>
              <a:lstStyle/>
              <a:p>
                <a:endParaRPr sz="1350" dirty="0">
                  <a:latin typeface="Franklin Gothic Book" panose="020B0503020102020204" pitchFamily="34" charset="0"/>
                </a:endParaRPr>
              </a:p>
            </p:txBody>
          </p:sp>
          <p:sp>
            <p:nvSpPr>
              <p:cNvPr id="43" name="object 48">
                <a:extLst>
                  <a:ext uri="{FF2B5EF4-FFF2-40B4-BE49-F238E27FC236}">
                    <a16:creationId xmlns:a16="http://schemas.microsoft.com/office/drawing/2014/main" id="{DA603FC0-753E-4159-A5E2-4EB9B271B691}"/>
                  </a:ext>
                </a:extLst>
              </p:cNvPr>
              <p:cNvSpPr/>
              <p:nvPr/>
            </p:nvSpPr>
            <p:spPr>
              <a:xfrm>
                <a:off x="3195953" y="5194656"/>
                <a:ext cx="153670" cy="633729"/>
              </a:xfrm>
              <a:custGeom>
                <a:avLst/>
                <a:gdLst/>
                <a:ahLst/>
                <a:cxnLst/>
                <a:rect l="l" t="t" r="r" b="b"/>
                <a:pathLst>
                  <a:path w="153670" h="633729">
                    <a:moveTo>
                      <a:pt x="38392" y="614349"/>
                    </a:moveTo>
                    <a:lnTo>
                      <a:pt x="19189" y="614349"/>
                    </a:lnTo>
                    <a:lnTo>
                      <a:pt x="19189" y="633552"/>
                    </a:lnTo>
                    <a:lnTo>
                      <a:pt x="38392" y="633552"/>
                    </a:lnTo>
                    <a:lnTo>
                      <a:pt x="38392" y="614349"/>
                    </a:lnTo>
                    <a:close/>
                  </a:path>
                  <a:path w="153670" h="633729">
                    <a:moveTo>
                      <a:pt x="38392" y="57594"/>
                    </a:moveTo>
                    <a:lnTo>
                      <a:pt x="19189" y="57594"/>
                    </a:lnTo>
                    <a:lnTo>
                      <a:pt x="19189" y="76796"/>
                    </a:lnTo>
                    <a:lnTo>
                      <a:pt x="38392" y="76796"/>
                    </a:lnTo>
                    <a:lnTo>
                      <a:pt x="38392" y="57594"/>
                    </a:lnTo>
                    <a:close/>
                  </a:path>
                  <a:path w="153670" h="633729">
                    <a:moveTo>
                      <a:pt x="57594" y="364769"/>
                    </a:moveTo>
                    <a:lnTo>
                      <a:pt x="38392" y="364769"/>
                    </a:lnTo>
                    <a:lnTo>
                      <a:pt x="19202" y="364769"/>
                    </a:lnTo>
                    <a:lnTo>
                      <a:pt x="0" y="364769"/>
                    </a:lnTo>
                    <a:lnTo>
                      <a:pt x="0" y="383971"/>
                    </a:lnTo>
                    <a:lnTo>
                      <a:pt x="19189" y="383971"/>
                    </a:lnTo>
                    <a:lnTo>
                      <a:pt x="38392" y="383971"/>
                    </a:lnTo>
                    <a:lnTo>
                      <a:pt x="38392" y="403161"/>
                    </a:lnTo>
                    <a:lnTo>
                      <a:pt x="19202" y="403161"/>
                    </a:lnTo>
                    <a:lnTo>
                      <a:pt x="0" y="403161"/>
                    </a:lnTo>
                    <a:lnTo>
                      <a:pt x="0" y="422363"/>
                    </a:lnTo>
                    <a:lnTo>
                      <a:pt x="0" y="460768"/>
                    </a:lnTo>
                    <a:lnTo>
                      <a:pt x="19189" y="460768"/>
                    </a:lnTo>
                    <a:lnTo>
                      <a:pt x="38392" y="460768"/>
                    </a:lnTo>
                    <a:lnTo>
                      <a:pt x="38392" y="441566"/>
                    </a:lnTo>
                    <a:lnTo>
                      <a:pt x="19202" y="441566"/>
                    </a:lnTo>
                    <a:lnTo>
                      <a:pt x="19202" y="422363"/>
                    </a:lnTo>
                    <a:lnTo>
                      <a:pt x="38392" y="422363"/>
                    </a:lnTo>
                    <a:lnTo>
                      <a:pt x="57594" y="422363"/>
                    </a:lnTo>
                    <a:lnTo>
                      <a:pt x="57594" y="364769"/>
                    </a:lnTo>
                    <a:close/>
                  </a:path>
                  <a:path w="153670" h="633729">
                    <a:moveTo>
                      <a:pt x="57594" y="76796"/>
                    </a:moveTo>
                    <a:lnTo>
                      <a:pt x="38392" y="76796"/>
                    </a:lnTo>
                    <a:lnTo>
                      <a:pt x="38392" y="115189"/>
                    </a:lnTo>
                    <a:lnTo>
                      <a:pt x="57594" y="115189"/>
                    </a:lnTo>
                    <a:lnTo>
                      <a:pt x="57594" y="76796"/>
                    </a:lnTo>
                    <a:close/>
                  </a:path>
                  <a:path w="153670" h="633729">
                    <a:moveTo>
                      <a:pt x="95986" y="460756"/>
                    </a:moveTo>
                    <a:lnTo>
                      <a:pt x="76796" y="460756"/>
                    </a:lnTo>
                    <a:lnTo>
                      <a:pt x="76796" y="422363"/>
                    </a:lnTo>
                    <a:lnTo>
                      <a:pt x="57594" y="422363"/>
                    </a:lnTo>
                    <a:lnTo>
                      <a:pt x="57594" y="460768"/>
                    </a:lnTo>
                    <a:lnTo>
                      <a:pt x="76784" y="460768"/>
                    </a:lnTo>
                    <a:lnTo>
                      <a:pt x="76784" y="479958"/>
                    </a:lnTo>
                    <a:lnTo>
                      <a:pt x="95986" y="479958"/>
                    </a:lnTo>
                    <a:lnTo>
                      <a:pt x="95986" y="460756"/>
                    </a:lnTo>
                    <a:close/>
                  </a:path>
                  <a:path w="153670" h="633729">
                    <a:moveTo>
                      <a:pt x="95986" y="307174"/>
                    </a:moveTo>
                    <a:lnTo>
                      <a:pt x="76796" y="307174"/>
                    </a:lnTo>
                    <a:lnTo>
                      <a:pt x="76796" y="249580"/>
                    </a:lnTo>
                    <a:lnTo>
                      <a:pt x="57594" y="249580"/>
                    </a:lnTo>
                    <a:lnTo>
                      <a:pt x="38392" y="249580"/>
                    </a:lnTo>
                    <a:lnTo>
                      <a:pt x="38392" y="230378"/>
                    </a:lnTo>
                    <a:lnTo>
                      <a:pt x="19202" y="230378"/>
                    </a:lnTo>
                    <a:lnTo>
                      <a:pt x="0" y="230378"/>
                    </a:lnTo>
                    <a:lnTo>
                      <a:pt x="0" y="268782"/>
                    </a:lnTo>
                    <a:lnTo>
                      <a:pt x="19189" y="268782"/>
                    </a:lnTo>
                    <a:lnTo>
                      <a:pt x="38392" y="268782"/>
                    </a:lnTo>
                    <a:lnTo>
                      <a:pt x="38392" y="287985"/>
                    </a:lnTo>
                    <a:lnTo>
                      <a:pt x="57594" y="287985"/>
                    </a:lnTo>
                    <a:lnTo>
                      <a:pt x="57594" y="307187"/>
                    </a:lnTo>
                    <a:lnTo>
                      <a:pt x="76784" y="307187"/>
                    </a:lnTo>
                    <a:lnTo>
                      <a:pt x="76784" y="326364"/>
                    </a:lnTo>
                    <a:lnTo>
                      <a:pt x="57594" y="326364"/>
                    </a:lnTo>
                    <a:lnTo>
                      <a:pt x="38392" y="326364"/>
                    </a:lnTo>
                    <a:lnTo>
                      <a:pt x="38392" y="307174"/>
                    </a:lnTo>
                    <a:lnTo>
                      <a:pt x="19202" y="307174"/>
                    </a:lnTo>
                    <a:lnTo>
                      <a:pt x="0" y="307174"/>
                    </a:lnTo>
                    <a:lnTo>
                      <a:pt x="0" y="345567"/>
                    </a:lnTo>
                    <a:lnTo>
                      <a:pt x="19189" y="345567"/>
                    </a:lnTo>
                    <a:lnTo>
                      <a:pt x="19202" y="345567"/>
                    </a:lnTo>
                    <a:lnTo>
                      <a:pt x="95986" y="345567"/>
                    </a:lnTo>
                    <a:lnTo>
                      <a:pt x="95986" y="307174"/>
                    </a:lnTo>
                    <a:close/>
                  </a:path>
                  <a:path w="153670" h="633729">
                    <a:moveTo>
                      <a:pt x="115189" y="268770"/>
                    </a:moveTo>
                    <a:lnTo>
                      <a:pt x="95986" y="268770"/>
                    </a:lnTo>
                    <a:lnTo>
                      <a:pt x="95986" y="307162"/>
                    </a:lnTo>
                    <a:lnTo>
                      <a:pt x="115189" y="307162"/>
                    </a:lnTo>
                    <a:lnTo>
                      <a:pt x="115189" y="268770"/>
                    </a:lnTo>
                    <a:close/>
                  </a:path>
                  <a:path w="153670" h="633729">
                    <a:moveTo>
                      <a:pt x="134391" y="499160"/>
                    </a:moveTo>
                    <a:lnTo>
                      <a:pt x="115189" y="499160"/>
                    </a:lnTo>
                    <a:lnTo>
                      <a:pt x="115189" y="479958"/>
                    </a:lnTo>
                    <a:lnTo>
                      <a:pt x="95986" y="479958"/>
                    </a:lnTo>
                    <a:lnTo>
                      <a:pt x="95986" y="499160"/>
                    </a:lnTo>
                    <a:lnTo>
                      <a:pt x="95986" y="518350"/>
                    </a:lnTo>
                    <a:lnTo>
                      <a:pt x="76796" y="518350"/>
                    </a:lnTo>
                    <a:lnTo>
                      <a:pt x="57594" y="518350"/>
                    </a:lnTo>
                    <a:lnTo>
                      <a:pt x="38392" y="518350"/>
                    </a:lnTo>
                    <a:lnTo>
                      <a:pt x="38392" y="499160"/>
                    </a:lnTo>
                    <a:lnTo>
                      <a:pt x="38392" y="479958"/>
                    </a:lnTo>
                    <a:lnTo>
                      <a:pt x="19189" y="479958"/>
                    </a:lnTo>
                    <a:lnTo>
                      <a:pt x="19189" y="499160"/>
                    </a:lnTo>
                    <a:lnTo>
                      <a:pt x="19189" y="537552"/>
                    </a:lnTo>
                    <a:lnTo>
                      <a:pt x="38392" y="537552"/>
                    </a:lnTo>
                    <a:lnTo>
                      <a:pt x="57594" y="537552"/>
                    </a:lnTo>
                    <a:lnTo>
                      <a:pt x="57594" y="556755"/>
                    </a:lnTo>
                    <a:lnTo>
                      <a:pt x="38392" y="556755"/>
                    </a:lnTo>
                    <a:lnTo>
                      <a:pt x="19189" y="556755"/>
                    </a:lnTo>
                    <a:lnTo>
                      <a:pt x="19189" y="595160"/>
                    </a:lnTo>
                    <a:lnTo>
                      <a:pt x="38392" y="595160"/>
                    </a:lnTo>
                    <a:lnTo>
                      <a:pt x="38392" y="614349"/>
                    </a:lnTo>
                    <a:lnTo>
                      <a:pt x="57594" y="614349"/>
                    </a:lnTo>
                    <a:lnTo>
                      <a:pt x="57594" y="633539"/>
                    </a:lnTo>
                    <a:lnTo>
                      <a:pt x="76784" y="633539"/>
                    </a:lnTo>
                    <a:lnTo>
                      <a:pt x="95986" y="633552"/>
                    </a:lnTo>
                    <a:lnTo>
                      <a:pt x="115189" y="633552"/>
                    </a:lnTo>
                    <a:lnTo>
                      <a:pt x="134391" y="633539"/>
                    </a:lnTo>
                    <a:lnTo>
                      <a:pt x="134391" y="595160"/>
                    </a:lnTo>
                    <a:lnTo>
                      <a:pt x="134391" y="537552"/>
                    </a:lnTo>
                    <a:lnTo>
                      <a:pt x="115189" y="537552"/>
                    </a:lnTo>
                    <a:lnTo>
                      <a:pt x="115189" y="575957"/>
                    </a:lnTo>
                    <a:lnTo>
                      <a:pt x="115189" y="595147"/>
                    </a:lnTo>
                    <a:lnTo>
                      <a:pt x="115189" y="614349"/>
                    </a:lnTo>
                    <a:lnTo>
                      <a:pt x="95986" y="614349"/>
                    </a:lnTo>
                    <a:lnTo>
                      <a:pt x="76796" y="614349"/>
                    </a:lnTo>
                    <a:lnTo>
                      <a:pt x="76796" y="595160"/>
                    </a:lnTo>
                    <a:lnTo>
                      <a:pt x="95986" y="595160"/>
                    </a:lnTo>
                    <a:lnTo>
                      <a:pt x="95986" y="575957"/>
                    </a:lnTo>
                    <a:lnTo>
                      <a:pt x="115189" y="575957"/>
                    </a:lnTo>
                    <a:lnTo>
                      <a:pt x="115189" y="537552"/>
                    </a:lnTo>
                    <a:lnTo>
                      <a:pt x="95986" y="537552"/>
                    </a:lnTo>
                    <a:lnTo>
                      <a:pt x="95986" y="518363"/>
                    </a:lnTo>
                    <a:lnTo>
                      <a:pt x="115189" y="518363"/>
                    </a:lnTo>
                    <a:lnTo>
                      <a:pt x="134391" y="518363"/>
                    </a:lnTo>
                    <a:lnTo>
                      <a:pt x="134391" y="499160"/>
                    </a:lnTo>
                    <a:close/>
                  </a:path>
                  <a:path w="153670" h="633729">
                    <a:moveTo>
                      <a:pt x="134391" y="460756"/>
                    </a:moveTo>
                    <a:lnTo>
                      <a:pt x="115189" y="460756"/>
                    </a:lnTo>
                    <a:lnTo>
                      <a:pt x="115189" y="479958"/>
                    </a:lnTo>
                    <a:lnTo>
                      <a:pt x="134391" y="479958"/>
                    </a:lnTo>
                    <a:lnTo>
                      <a:pt x="134391" y="460756"/>
                    </a:lnTo>
                    <a:close/>
                  </a:path>
                  <a:path w="153670" h="633729">
                    <a:moveTo>
                      <a:pt x="134391" y="422363"/>
                    </a:moveTo>
                    <a:lnTo>
                      <a:pt x="115189" y="422363"/>
                    </a:lnTo>
                    <a:lnTo>
                      <a:pt x="115189" y="441566"/>
                    </a:lnTo>
                    <a:lnTo>
                      <a:pt x="134391" y="441566"/>
                    </a:lnTo>
                    <a:lnTo>
                      <a:pt x="134391" y="422363"/>
                    </a:lnTo>
                    <a:close/>
                  </a:path>
                  <a:path w="153670" h="633729">
                    <a:moveTo>
                      <a:pt x="153581" y="345567"/>
                    </a:moveTo>
                    <a:lnTo>
                      <a:pt x="134378" y="345567"/>
                    </a:lnTo>
                    <a:lnTo>
                      <a:pt x="134378" y="364769"/>
                    </a:lnTo>
                    <a:lnTo>
                      <a:pt x="115189" y="364769"/>
                    </a:lnTo>
                    <a:lnTo>
                      <a:pt x="115189" y="383959"/>
                    </a:lnTo>
                    <a:lnTo>
                      <a:pt x="95986" y="383959"/>
                    </a:lnTo>
                    <a:lnTo>
                      <a:pt x="95986" y="364769"/>
                    </a:lnTo>
                    <a:lnTo>
                      <a:pt x="76784" y="364769"/>
                    </a:lnTo>
                    <a:lnTo>
                      <a:pt x="76784" y="403161"/>
                    </a:lnTo>
                    <a:lnTo>
                      <a:pt x="95986" y="403161"/>
                    </a:lnTo>
                    <a:lnTo>
                      <a:pt x="95986" y="422363"/>
                    </a:lnTo>
                    <a:lnTo>
                      <a:pt x="115189" y="422363"/>
                    </a:lnTo>
                    <a:lnTo>
                      <a:pt x="115189" y="383971"/>
                    </a:lnTo>
                    <a:lnTo>
                      <a:pt x="134391" y="383971"/>
                    </a:lnTo>
                    <a:lnTo>
                      <a:pt x="134391" y="364769"/>
                    </a:lnTo>
                    <a:lnTo>
                      <a:pt x="153581" y="364769"/>
                    </a:lnTo>
                    <a:lnTo>
                      <a:pt x="153581" y="345567"/>
                    </a:lnTo>
                    <a:close/>
                  </a:path>
                  <a:path w="153670" h="633729">
                    <a:moveTo>
                      <a:pt x="153581" y="287972"/>
                    </a:moveTo>
                    <a:lnTo>
                      <a:pt x="134378" y="287972"/>
                    </a:lnTo>
                    <a:lnTo>
                      <a:pt x="134378" y="326364"/>
                    </a:lnTo>
                    <a:lnTo>
                      <a:pt x="153581" y="326364"/>
                    </a:lnTo>
                    <a:lnTo>
                      <a:pt x="153581" y="287972"/>
                    </a:lnTo>
                    <a:close/>
                  </a:path>
                  <a:path w="153670" h="633729">
                    <a:moveTo>
                      <a:pt x="153581" y="230378"/>
                    </a:moveTo>
                    <a:lnTo>
                      <a:pt x="134378" y="230378"/>
                    </a:lnTo>
                    <a:lnTo>
                      <a:pt x="134378" y="268782"/>
                    </a:lnTo>
                    <a:lnTo>
                      <a:pt x="153581" y="268782"/>
                    </a:lnTo>
                    <a:lnTo>
                      <a:pt x="153581" y="230378"/>
                    </a:lnTo>
                    <a:close/>
                  </a:path>
                  <a:path w="153670" h="633729">
                    <a:moveTo>
                      <a:pt x="153581" y="153581"/>
                    </a:moveTo>
                    <a:lnTo>
                      <a:pt x="134378" y="153581"/>
                    </a:lnTo>
                    <a:lnTo>
                      <a:pt x="134378" y="172783"/>
                    </a:lnTo>
                    <a:lnTo>
                      <a:pt x="115189" y="172783"/>
                    </a:lnTo>
                    <a:lnTo>
                      <a:pt x="115189" y="191985"/>
                    </a:lnTo>
                    <a:lnTo>
                      <a:pt x="95986" y="191985"/>
                    </a:lnTo>
                    <a:lnTo>
                      <a:pt x="76796" y="191985"/>
                    </a:lnTo>
                    <a:lnTo>
                      <a:pt x="76796" y="172783"/>
                    </a:lnTo>
                    <a:lnTo>
                      <a:pt x="95986" y="172783"/>
                    </a:lnTo>
                    <a:lnTo>
                      <a:pt x="95986" y="153593"/>
                    </a:lnTo>
                    <a:lnTo>
                      <a:pt x="115189" y="153593"/>
                    </a:lnTo>
                    <a:lnTo>
                      <a:pt x="115189" y="115189"/>
                    </a:lnTo>
                    <a:lnTo>
                      <a:pt x="95986" y="115189"/>
                    </a:lnTo>
                    <a:lnTo>
                      <a:pt x="95986" y="153581"/>
                    </a:lnTo>
                    <a:lnTo>
                      <a:pt x="76796" y="153581"/>
                    </a:lnTo>
                    <a:lnTo>
                      <a:pt x="76796" y="115189"/>
                    </a:lnTo>
                    <a:lnTo>
                      <a:pt x="76784" y="153593"/>
                    </a:lnTo>
                    <a:lnTo>
                      <a:pt x="76784" y="172783"/>
                    </a:lnTo>
                    <a:lnTo>
                      <a:pt x="57594" y="172783"/>
                    </a:lnTo>
                    <a:lnTo>
                      <a:pt x="57594" y="153593"/>
                    </a:lnTo>
                    <a:lnTo>
                      <a:pt x="76784" y="153593"/>
                    </a:lnTo>
                    <a:lnTo>
                      <a:pt x="76784" y="115189"/>
                    </a:lnTo>
                    <a:lnTo>
                      <a:pt x="57594" y="115189"/>
                    </a:lnTo>
                    <a:lnTo>
                      <a:pt x="57594" y="134391"/>
                    </a:lnTo>
                    <a:lnTo>
                      <a:pt x="38392" y="134391"/>
                    </a:lnTo>
                    <a:lnTo>
                      <a:pt x="38392" y="115189"/>
                    </a:lnTo>
                    <a:lnTo>
                      <a:pt x="19189" y="115189"/>
                    </a:lnTo>
                    <a:lnTo>
                      <a:pt x="19189" y="153581"/>
                    </a:lnTo>
                    <a:lnTo>
                      <a:pt x="0" y="153581"/>
                    </a:lnTo>
                    <a:lnTo>
                      <a:pt x="0" y="191973"/>
                    </a:lnTo>
                    <a:lnTo>
                      <a:pt x="19202" y="191973"/>
                    </a:lnTo>
                    <a:lnTo>
                      <a:pt x="19202" y="153593"/>
                    </a:lnTo>
                    <a:lnTo>
                      <a:pt x="38392" y="153593"/>
                    </a:lnTo>
                    <a:lnTo>
                      <a:pt x="38392" y="191985"/>
                    </a:lnTo>
                    <a:lnTo>
                      <a:pt x="19189" y="191985"/>
                    </a:lnTo>
                    <a:lnTo>
                      <a:pt x="19189" y="211188"/>
                    </a:lnTo>
                    <a:lnTo>
                      <a:pt x="38392" y="211188"/>
                    </a:lnTo>
                    <a:lnTo>
                      <a:pt x="38392" y="230378"/>
                    </a:lnTo>
                    <a:lnTo>
                      <a:pt x="57594" y="230378"/>
                    </a:lnTo>
                    <a:lnTo>
                      <a:pt x="57594" y="211175"/>
                    </a:lnTo>
                    <a:lnTo>
                      <a:pt x="76784" y="211175"/>
                    </a:lnTo>
                    <a:lnTo>
                      <a:pt x="76784" y="230378"/>
                    </a:lnTo>
                    <a:lnTo>
                      <a:pt x="95986" y="230378"/>
                    </a:lnTo>
                    <a:lnTo>
                      <a:pt x="115189" y="230378"/>
                    </a:lnTo>
                    <a:lnTo>
                      <a:pt x="115189" y="211175"/>
                    </a:lnTo>
                    <a:lnTo>
                      <a:pt x="134391" y="211175"/>
                    </a:lnTo>
                    <a:lnTo>
                      <a:pt x="134391" y="172783"/>
                    </a:lnTo>
                    <a:lnTo>
                      <a:pt x="153581" y="172783"/>
                    </a:lnTo>
                    <a:lnTo>
                      <a:pt x="153581" y="153581"/>
                    </a:lnTo>
                    <a:close/>
                  </a:path>
                  <a:path w="153670" h="633729">
                    <a:moveTo>
                      <a:pt x="153581" y="19202"/>
                    </a:moveTo>
                    <a:lnTo>
                      <a:pt x="134378" y="19202"/>
                    </a:lnTo>
                    <a:lnTo>
                      <a:pt x="134378" y="38392"/>
                    </a:lnTo>
                    <a:lnTo>
                      <a:pt x="115189" y="38392"/>
                    </a:lnTo>
                    <a:lnTo>
                      <a:pt x="95986" y="38392"/>
                    </a:lnTo>
                    <a:lnTo>
                      <a:pt x="95986" y="19202"/>
                    </a:lnTo>
                    <a:lnTo>
                      <a:pt x="76796" y="19202"/>
                    </a:lnTo>
                    <a:lnTo>
                      <a:pt x="76796" y="0"/>
                    </a:lnTo>
                    <a:lnTo>
                      <a:pt x="57594" y="0"/>
                    </a:lnTo>
                    <a:lnTo>
                      <a:pt x="57594" y="19202"/>
                    </a:lnTo>
                    <a:lnTo>
                      <a:pt x="57594" y="38392"/>
                    </a:lnTo>
                    <a:lnTo>
                      <a:pt x="38392" y="38392"/>
                    </a:lnTo>
                    <a:lnTo>
                      <a:pt x="38392" y="19202"/>
                    </a:lnTo>
                    <a:lnTo>
                      <a:pt x="57594" y="19202"/>
                    </a:lnTo>
                    <a:lnTo>
                      <a:pt x="57594" y="0"/>
                    </a:lnTo>
                    <a:lnTo>
                      <a:pt x="38392" y="0"/>
                    </a:lnTo>
                    <a:lnTo>
                      <a:pt x="19189" y="0"/>
                    </a:lnTo>
                    <a:lnTo>
                      <a:pt x="19189" y="38404"/>
                    </a:lnTo>
                    <a:lnTo>
                      <a:pt x="38392" y="38404"/>
                    </a:lnTo>
                    <a:lnTo>
                      <a:pt x="38392" y="57594"/>
                    </a:lnTo>
                    <a:lnTo>
                      <a:pt x="57594" y="57594"/>
                    </a:lnTo>
                    <a:lnTo>
                      <a:pt x="76784" y="57607"/>
                    </a:lnTo>
                    <a:lnTo>
                      <a:pt x="76784" y="95986"/>
                    </a:lnTo>
                    <a:lnTo>
                      <a:pt x="95986" y="95986"/>
                    </a:lnTo>
                    <a:lnTo>
                      <a:pt x="115189" y="95999"/>
                    </a:lnTo>
                    <a:lnTo>
                      <a:pt x="115189" y="115189"/>
                    </a:lnTo>
                    <a:lnTo>
                      <a:pt x="134378" y="115189"/>
                    </a:lnTo>
                    <a:lnTo>
                      <a:pt x="134378" y="134391"/>
                    </a:lnTo>
                    <a:lnTo>
                      <a:pt x="153581" y="134391"/>
                    </a:lnTo>
                    <a:lnTo>
                      <a:pt x="153581" y="95986"/>
                    </a:lnTo>
                    <a:lnTo>
                      <a:pt x="134391" y="95986"/>
                    </a:lnTo>
                    <a:lnTo>
                      <a:pt x="115189" y="95986"/>
                    </a:lnTo>
                    <a:lnTo>
                      <a:pt x="115189" y="76796"/>
                    </a:lnTo>
                    <a:lnTo>
                      <a:pt x="95986" y="76796"/>
                    </a:lnTo>
                    <a:lnTo>
                      <a:pt x="95986" y="57594"/>
                    </a:lnTo>
                    <a:lnTo>
                      <a:pt x="76796" y="57594"/>
                    </a:lnTo>
                    <a:lnTo>
                      <a:pt x="76796" y="38404"/>
                    </a:lnTo>
                    <a:lnTo>
                      <a:pt x="95986" y="38404"/>
                    </a:lnTo>
                    <a:lnTo>
                      <a:pt x="95986" y="57594"/>
                    </a:lnTo>
                    <a:lnTo>
                      <a:pt x="115189" y="57594"/>
                    </a:lnTo>
                    <a:lnTo>
                      <a:pt x="134378" y="57594"/>
                    </a:lnTo>
                    <a:lnTo>
                      <a:pt x="153581" y="57607"/>
                    </a:lnTo>
                    <a:lnTo>
                      <a:pt x="153581" y="19202"/>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44" name="object 49">
                <a:extLst>
                  <a:ext uri="{FF2B5EF4-FFF2-40B4-BE49-F238E27FC236}">
                    <a16:creationId xmlns:a16="http://schemas.microsoft.com/office/drawing/2014/main" id="{2AD49184-2AAA-49D1-8C08-2CD9075D1AAD}"/>
                  </a:ext>
                </a:extLst>
              </p:cNvPr>
              <p:cNvSpPr/>
              <p:nvPr/>
            </p:nvSpPr>
            <p:spPr>
              <a:xfrm>
                <a:off x="3330333" y="5194655"/>
                <a:ext cx="153670" cy="633730"/>
              </a:xfrm>
              <a:custGeom>
                <a:avLst/>
                <a:gdLst/>
                <a:ahLst/>
                <a:cxnLst/>
                <a:rect l="l" t="t" r="r" b="b"/>
                <a:pathLst>
                  <a:path w="153670" h="633729">
                    <a:moveTo>
                      <a:pt x="38404" y="326364"/>
                    </a:moveTo>
                    <a:lnTo>
                      <a:pt x="19202" y="326364"/>
                    </a:lnTo>
                    <a:lnTo>
                      <a:pt x="19202" y="345567"/>
                    </a:lnTo>
                    <a:lnTo>
                      <a:pt x="0" y="345567"/>
                    </a:lnTo>
                    <a:lnTo>
                      <a:pt x="0" y="364769"/>
                    </a:lnTo>
                    <a:lnTo>
                      <a:pt x="19202" y="364769"/>
                    </a:lnTo>
                    <a:lnTo>
                      <a:pt x="19202" y="383959"/>
                    </a:lnTo>
                    <a:lnTo>
                      <a:pt x="38404" y="383959"/>
                    </a:lnTo>
                    <a:lnTo>
                      <a:pt x="38404" y="326364"/>
                    </a:lnTo>
                    <a:close/>
                  </a:path>
                  <a:path w="153670" h="633729">
                    <a:moveTo>
                      <a:pt x="38404" y="287972"/>
                    </a:moveTo>
                    <a:lnTo>
                      <a:pt x="19202" y="287972"/>
                    </a:lnTo>
                    <a:lnTo>
                      <a:pt x="19202" y="307174"/>
                    </a:lnTo>
                    <a:lnTo>
                      <a:pt x="38404" y="307174"/>
                    </a:lnTo>
                    <a:lnTo>
                      <a:pt x="38404" y="287972"/>
                    </a:lnTo>
                    <a:close/>
                  </a:path>
                  <a:path w="153670" h="633729">
                    <a:moveTo>
                      <a:pt x="38404" y="211175"/>
                    </a:moveTo>
                    <a:lnTo>
                      <a:pt x="19202" y="211175"/>
                    </a:lnTo>
                    <a:lnTo>
                      <a:pt x="19202" y="230378"/>
                    </a:lnTo>
                    <a:lnTo>
                      <a:pt x="38404" y="230378"/>
                    </a:lnTo>
                    <a:lnTo>
                      <a:pt x="38404" y="211175"/>
                    </a:lnTo>
                    <a:close/>
                  </a:path>
                  <a:path w="153670" h="633729">
                    <a:moveTo>
                      <a:pt x="95999" y="307174"/>
                    </a:moveTo>
                    <a:lnTo>
                      <a:pt x="76796" y="307174"/>
                    </a:lnTo>
                    <a:lnTo>
                      <a:pt x="76796" y="326377"/>
                    </a:lnTo>
                    <a:lnTo>
                      <a:pt x="95999" y="326377"/>
                    </a:lnTo>
                    <a:lnTo>
                      <a:pt x="95999" y="307174"/>
                    </a:lnTo>
                    <a:close/>
                  </a:path>
                  <a:path w="153670" h="633729">
                    <a:moveTo>
                      <a:pt x="115201" y="0"/>
                    </a:moveTo>
                    <a:lnTo>
                      <a:pt x="95999" y="0"/>
                    </a:lnTo>
                    <a:lnTo>
                      <a:pt x="76796" y="0"/>
                    </a:lnTo>
                    <a:lnTo>
                      <a:pt x="76796" y="19202"/>
                    </a:lnTo>
                    <a:lnTo>
                      <a:pt x="95999" y="19202"/>
                    </a:lnTo>
                    <a:lnTo>
                      <a:pt x="115201" y="19202"/>
                    </a:lnTo>
                    <a:lnTo>
                      <a:pt x="115201" y="0"/>
                    </a:lnTo>
                    <a:close/>
                  </a:path>
                  <a:path w="153670" h="633729">
                    <a:moveTo>
                      <a:pt x="134404" y="115189"/>
                    </a:moveTo>
                    <a:lnTo>
                      <a:pt x="115201" y="115189"/>
                    </a:lnTo>
                    <a:lnTo>
                      <a:pt x="115201" y="134391"/>
                    </a:lnTo>
                    <a:lnTo>
                      <a:pt x="134404" y="134391"/>
                    </a:lnTo>
                    <a:lnTo>
                      <a:pt x="134404" y="115189"/>
                    </a:lnTo>
                    <a:close/>
                  </a:path>
                  <a:path w="153670" h="633729">
                    <a:moveTo>
                      <a:pt x="153593" y="614349"/>
                    </a:moveTo>
                    <a:lnTo>
                      <a:pt x="134391" y="614349"/>
                    </a:lnTo>
                    <a:lnTo>
                      <a:pt x="134391" y="633552"/>
                    </a:lnTo>
                    <a:lnTo>
                      <a:pt x="153593" y="633552"/>
                    </a:lnTo>
                    <a:lnTo>
                      <a:pt x="153593" y="614349"/>
                    </a:lnTo>
                    <a:close/>
                  </a:path>
                  <a:path w="153670" h="633729">
                    <a:moveTo>
                      <a:pt x="153593" y="575945"/>
                    </a:moveTo>
                    <a:lnTo>
                      <a:pt x="134391" y="575945"/>
                    </a:lnTo>
                    <a:lnTo>
                      <a:pt x="134391" y="595147"/>
                    </a:lnTo>
                    <a:lnTo>
                      <a:pt x="153593" y="595147"/>
                    </a:lnTo>
                    <a:lnTo>
                      <a:pt x="153593" y="575945"/>
                    </a:lnTo>
                    <a:close/>
                  </a:path>
                  <a:path w="153670" h="633729">
                    <a:moveTo>
                      <a:pt x="153593" y="479958"/>
                    </a:moveTo>
                    <a:lnTo>
                      <a:pt x="134391" y="479958"/>
                    </a:lnTo>
                    <a:lnTo>
                      <a:pt x="134391" y="499160"/>
                    </a:lnTo>
                    <a:lnTo>
                      <a:pt x="153593" y="499160"/>
                    </a:lnTo>
                    <a:lnTo>
                      <a:pt x="153593" y="479958"/>
                    </a:lnTo>
                    <a:close/>
                  </a:path>
                  <a:path w="153670" h="633729">
                    <a:moveTo>
                      <a:pt x="153593" y="383959"/>
                    </a:moveTo>
                    <a:lnTo>
                      <a:pt x="134391" y="383959"/>
                    </a:lnTo>
                    <a:lnTo>
                      <a:pt x="134391" y="403161"/>
                    </a:lnTo>
                    <a:lnTo>
                      <a:pt x="115201" y="403161"/>
                    </a:lnTo>
                    <a:lnTo>
                      <a:pt x="115201" y="422363"/>
                    </a:lnTo>
                    <a:lnTo>
                      <a:pt x="115201" y="441566"/>
                    </a:lnTo>
                    <a:lnTo>
                      <a:pt x="115201" y="460756"/>
                    </a:lnTo>
                    <a:lnTo>
                      <a:pt x="95999" y="460756"/>
                    </a:lnTo>
                    <a:lnTo>
                      <a:pt x="95999" y="441566"/>
                    </a:lnTo>
                    <a:lnTo>
                      <a:pt x="115201" y="441566"/>
                    </a:lnTo>
                    <a:lnTo>
                      <a:pt x="115201" y="422363"/>
                    </a:lnTo>
                    <a:lnTo>
                      <a:pt x="95999" y="422363"/>
                    </a:lnTo>
                    <a:lnTo>
                      <a:pt x="76796" y="422363"/>
                    </a:lnTo>
                    <a:lnTo>
                      <a:pt x="76796" y="460756"/>
                    </a:lnTo>
                    <a:lnTo>
                      <a:pt x="57607" y="460756"/>
                    </a:lnTo>
                    <a:lnTo>
                      <a:pt x="38404" y="460756"/>
                    </a:lnTo>
                    <a:lnTo>
                      <a:pt x="38404" y="422363"/>
                    </a:lnTo>
                    <a:lnTo>
                      <a:pt x="57594" y="422363"/>
                    </a:lnTo>
                    <a:lnTo>
                      <a:pt x="76796" y="422363"/>
                    </a:lnTo>
                    <a:lnTo>
                      <a:pt x="76796" y="403161"/>
                    </a:lnTo>
                    <a:lnTo>
                      <a:pt x="57607" y="403161"/>
                    </a:lnTo>
                    <a:lnTo>
                      <a:pt x="57607" y="383971"/>
                    </a:lnTo>
                    <a:lnTo>
                      <a:pt x="76796" y="383971"/>
                    </a:lnTo>
                    <a:lnTo>
                      <a:pt x="95999" y="383959"/>
                    </a:lnTo>
                    <a:lnTo>
                      <a:pt x="95999" y="403161"/>
                    </a:lnTo>
                    <a:lnTo>
                      <a:pt x="115201" y="403161"/>
                    </a:lnTo>
                    <a:lnTo>
                      <a:pt x="115201" y="364769"/>
                    </a:lnTo>
                    <a:lnTo>
                      <a:pt x="95999" y="364769"/>
                    </a:lnTo>
                    <a:lnTo>
                      <a:pt x="95999" y="345567"/>
                    </a:lnTo>
                    <a:lnTo>
                      <a:pt x="76796" y="345567"/>
                    </a:lnTo>
                    <a:lnTo>
                      <a:pt x="76796" y="364769"/>
                    </a:lnTo>
                    <a:lnTo>
                      <a:pt x="57594" y="364769"/>
                    </a:lnTo>
                    <a:lnTo>
                      <a:pt x="57594" y="383959"/>
                    </a:lnTo>
                    <a:lnTo>
                      <a:pt x="38404" y="383959"/>
                    </a:lnTo>
                    <a:lnTo>
                      <a:pt x="38404" y="403161"/>
                    </a:lnTo>
                    <a:lnTo>
                      <a:pt x="19202" y="403161"/>
                    </a:lnTo>
                    <a:lnTo>
                      <a:pt x="19202" y="383959"/>
                    </a:lnTo>
                    <a:lnTo>
                      <a:pt x="0" y="383959"/>
                    </a:lnTo>
                    <a:lnTo>
                      <a:pt x="0" y="422363"/>
                    </a:lnTo>
                    <a:lnTo>
                      <a:pt x="19202" y="422363"/>
                    </a:lnTo>
                    <a:lnTo>
                      <a:pt x="19202" y="460756"/>
                    </a:lnTo>
                    <a:lnTo>
                      <a:pt x="0" y="460756"/>
                    </a:lnTo>
                    <a:lnTo>
                      <a:pt x="0" y="479958"/>
                    </a:lnTo>
                    <a:lnTo>
                      <a:pt x="19202" y="479958"/>
                    </a:lnTo>
                    <a:lnTo>
                      <a:pt x="19202" y="460768"/>
                    </a:lnTo>
                    <a:lnTo>
                      <a:pt x="38404" y="460768"/>
                    </a:lnTo>
                    <a:lnTo>
                      <a:pt x="38404" y="479958"/>
                    </a:lnTo>
                    <a:lnTo>
                      <a:pt x="19202" y="479958"/>
                    </a:lnTo>
                    <a:lnTo>
                      <a:pt x="19202" y="499160"/>
                    </a:lnTo>
                    <a:lnTo>
                      <a:pt x="38404" y="499160"/>
                    </a:lnTo>
                    <a:lnTo>
                      <a:pt x="57607" y="499148"/>
                    </a:lnTo>
                    <a:lnTo>
                      <a:pt x="57607" y="479958"/>
                    </a:lnTo>
                    <a:lnTo>
                      <a:pt x="76796" y="479958"/>
                    </a:lnTo>
                    <a:lnTo>
                      <a:pt x="76796" y="460768"/>
                    </a:lnTo>
                    <a:lnTo>
                      <a:pt x="95999" y="460768"/>
                    </a:lnTo>
                    <a:lnTo>
                      <a:pt x="95999" y="479958"/>
                    </a:lnTo>
                    <a:lnTo>
                      <a:pt x="76796" y="479958"/>
                    </a:lnTo>
                    <a:lnTo>
                      <a:pt x="76796" y="499160"/>
                    </a:lnTo>
                    <a:lnTo>
                      <a:pt x="57594" y="499160"/>
                    </a:lnTo>
                    <a:lnTo>
                      <a:pt x="57594" y="518350"/>
                    </a:lnTo>
                    <a:lnTo>
                      <a:pt x="38404" y="518350"/>
                    </a:lnTo>
                    <a:lnTo>
                      <a:pt x="38404" y="537552"/>
                    </a:lnTo>
                    <a:lnTo>
                      <a:pt x="38404" y="575945"/>
                    </a:lnTo>
                    <a:lnTo>
                      <a:pt x="19202" y="575945"/>
                    </a:lnTo>
                    <a:lnTo>
                      <a:pt x="19202" y="537552"/>
                    </a:lnTo>
                    <a:lnTo>
                      <a:pt x="38404" y="537552"/>
                    </a:lnTo>
                    <a:lnTo>
                      <a:pt x="38404" y="518350"/>
                    </a:lnTo>
                    <a:lnTo>
                      <a:pt x="19202" y="518350"/>
                    </a:lnTo>
                    <a:lnTo>
                      <a:pt x="19202" y="499160"/>
                    </a:lnTo>
                    <a:lnTo>
                      <a:pt x="0" y="499160"/>
                    </a:lnTo>
                    <a:lnTo>
                      <a:pt x="0" y="595147"/>
                    </a:lnTo>
                    <a:lnTo>
                      <a:pt x="0" y="614349"/>
                    </a:lnTo>
                    <a:lnTo>
                      <a:pt x="19202" y="614349"/>
                    </a:lnTo>
                    <a:lnTo>
                      <a:pt x="19202" y="595147"/>
                    </a:lnTo>
                    <a:lnTo>
                      <a:pt x="38404" y="595147"/>
                    </a:lnTo>
                    <a:lnTo>
                      <a:pt x="57594" y="595160"/>
                    </a:lnTo>
                    <a:lnTo>
                      <a:pt x="57594" y="614349"/>
                    </a:lnTo>
                    <a:lnTo>
                      <a:pt x="38404" y="614349"/>
                    </a:lnTo>
                    <a:lnTo>
                      <a:pt x="38404" y="633552"/>
                    </a:lnTo>
                    <a:lnTo>
                      <a:pt x="57607" y="633552"/>
                    </a:lnTo>
                    <a:lnTo>
                      <a:pt x="76796" y="633539"/>
                    </a:lnTo>
                    <a:lnTo>
                      <a:pt x="95999" y="633552"/>
                    </a:lnTo>
                    <a:lnTo>
                      <a:pt x="95999" y="614349"/>
                    </a:lnTo>
                    <a:lnTo>
                      <a:pt x="76796" y="614349"/>
                    </a:lnTo>
                    <a:lnTo>
                      <a:pt x="76796" y="595147"/>
                    </a:lnTo>
                    <a:lnTo>
                      <a:pt x="76796" y="575945"/>
                    </a:lnTo>
                    <a:lnTo>
                      <a:pt x="57607" y="575945"/>
                    </a:lnTo>
                    <a:lnTo>
                      <a:pt x="57607" y="556755"/>
                    </a:lnTo>
                    <a:lnTo>
                      <a:pt x="76796" y="556755"/>
                    </a:lnTo>
                    <a:lnTo>
                      <a:pt x="95999" y="556755"/>
                    </a:lnTo>
                    <a:lnTo>
                      <a:pt x="95999" y="575957"/>
                    </a:lnTo>
                    <a:lnTo>
                      <a:pt x="115201" y="575957"/>
                    </a:lnTo>
                    <a:lnTo>
                      <a:pt x="115201" y="556755"/>
                    </a:lnTo>
                    <a:lnTo>
                      <a:pt x="134391" y="556755"/>
                    </a:lnTo>
                    <a:lnTo>
                      <a:pt x="153593" y="556755"/>
                    </a:lnTo>
                    <a:lnTo>
                      <a:pt x="153593" y="518350"/>
                    </a:lnTo>
                    <a:lnTo>
                      <a:pt x="134404" y="518350"/>
                    </a:lnTo>
                    <a:lnTo>
                      <a:pt x="115201" y="518350"/>
                    </a:lnTo>
                    <a:lnTo>
                      <a:pt x="115201" y="499160"/>
                    </a:lnTo>
                    <a:lnTo>
                      <a:pt x="95999" y="499160"/>
                    </a:lnTo>
                    <a:lnTo>
                      <a:pt x="115201" y="499148"/>
                    </a:lnTo>
                    <a:lnTo>
                      <a:pt x="115201" y="460768"/>
                    </a:lnTo>
                    <a:lnTo>
                      <a:pt x="134404" y="460768"/>
                    </a:lnTo>
                    <a:lnTo>
                      <a:pt x="134404" y="441566"/>
                    </a:lnTo>
                    <a:lnTo>
                      <a:pt x="153593" y="441566"/>
                    </a:lnTo>
                    <a:lnTo>
                      <a:pt x="153593" y="422363"/>
                    </a:lnTo>
                    <a:lnTo>
                      <a:pt x="134404" y="422363"/>
                    </a:lnTo>
                    <a:lnTo>
                      <a:pt x="134404" y="403161"/>
                    </a:lnTo>
                    <a:lnTo>
                      <a:pt x="153593" y="403161"/>
                    </a:lnTo>
                    <a:lnTo>
                      <a:pt x="153593" y="383959"/>
                    </a:lnTo>
                    <a:close/>
                  </a:path>
                  <a:path w="153670" h="633729">
                    <a:moveTo>
                      <a:pt x="153593" y="287972"/>
                    </a:moveTo>
                    <a:lnTo>
                      <a:pt x="134404" y="287972"/>
                    </a:lnTo>
                    <a:lnTo>
                      <a:pt x="134404" y="211175"/>
                    </a:lnTo>
                    <a:lnTo>
                      <a:pt x="115201" y="211175"/>
                    </a:lnTo>
                    <a:lnTo>
                      <a:pt x="115201" y="230378"/>
                    </a:lnTo>
                    <a:lnTo>
                      <a:pt x="95999" y="230378"/>
                    </a:lnTo>
                    <a:lnTo>
                      <a:pt x="95999" y="249580"/>
                    </a:lnTo>
                    <a:lnTo>
                      <a:pt x="115201" y="249580"/>
                    </a:lnTo>
                    <a:lnTo>
                      <a:pt x="115201" y="268770"/>
                    </a:lnTo>
                    <a:lnTo>
                      <a:pt x="95999" y="268770"/>
                    </a:lnTo>
                    <a:lnTo>
                      <a:pt x="76796" y="268770"/>
                    </a:lnTo>
                    <a:lnTo>
                      <a:pt x="76796" y="249580"/>
                    </a:lnTo>
                    <a:lnTo>
                      <a:pt x="57607" y="249580"/>
                    </a:lnTo>
                    <a:lnTo>
                      <a:pt x="57607" y="230378"/>
                    </a:lnTo>
                    <a:lnTo>
                      <a:pt x="76796" y="230378"/>
                    </a:lnTo>
                    <a:lnTo>
                      <a:pt x="76796" y="211175"/>
                    </a:lnTo>
                    <a:lnTo>
                      <a:pt x="57594" y="211175"/>
                    </a:lnTo>
                    <a:lnTo>
                      <a:pt x="57594" y="230378"/>
                    </a:lnTo>
                    <a:lnTo>
                      <a:pt x="38404" y="230378"/>
                    </a:lnTo>
                    <a:lnTo>
                      <a:pt x="38404" y="249580"/>
                    </a:lnTo>
                    <a:lnTo>
                      <a:pt x="57594" y="249580"/>
                    </a:lnTo>
                    <a:lnTo>
                      <a:pt x="57594" y="287985"/>
                    </a:lnTo>
                    <a:lnTo>
                      <a:pt x="76796" y="287985"/>
                    </a:lnTo>
                    <a:lnTo>
                      <a:pt x="95999" y="287972"/>
                    </a:lnTo>
                    <a:lnTo>
                      <a:pt x="115201" y="287972"/>
                    </a:lnTo>
                    <a:lnTo>
                      <a:pt x="134391" y="287985"/>
                    </a:lnTo>
                    <a:lnTo>
                      <a:pt x="134391" y="307174"/>
                    </a:lnTo>
                    <a:lnTo>
                      <a:pt x="115201" y="307174"/>
                    </a:lnTo>
                    <a:lnTo>
                      <a:pt x="115201" y="364769"/>
                    </a:lnTo>
                    <a:lnTo>
                      <a:pt x="134391" y="364769"/>
                    </a:lnTo>
                    <a:lnTo>
                      <a:pt x="153593" y="364769"/>
                    </a:lnTo>
                    <a:lnTo>
                      <a:pt x="153593" y="345567"/>
                    </a:lnTo>
                    <a:lnTo>
                      <a:pt x="134404" y="345567"/>
                    </a:lnTo>
                    <a:lnTo>
                      <a:pt x="134404" y="326364"/>
                    </a:lnTo>
                    <a:lnTo>
                      <a:pt x="153593" y="326364"/>
                    </a:lnTo>
                    <a:lnTo>
                      <a:pt x="153593" y="287972"/>
                    </a:lnTo>
                    <a:close/>
                  </a:path>
                  <a:path w="153670" h="633729">
                    <a:moveTo>
                      <a:pt x="153593" y="153581"/>
                    </a:moveTo>
                    <a:lnTo>
                      <a:pt x="134404" y="153581"/>
                    </a:lnTo>
                    <a:lnTo>
                      <a:pt x="115201" y="153581"/>
                    </a:lnTo>
                    <a:lnTo>
                      <a:pt x="115201" y="172783"/>
                    </a:lnTo>
                    <a:lnTo>
                      <a:pt x="95999" y="172783"/>
                    </a:lnTo>
                    <a:lnTo>
                      <a:pt x="95999" y="153593"/>
                    </a:lnTo>
                    <a:lnTo>
                      <a:pt x="115201" y="153593"/>
                    </a:lnTo>
                    <a:lnTo>
                      <a:pt x="115201" y="134391"/>
                    </a:lnTo>
                    <a:lnTo>
                      <a:pt x="95999" y="134391"/>
                    </a:lnTo>
                    <a:lnTo>
                      <a:pt x="95999" y="57594"/>
                    </a:lnTo>
                    <a:lnTo>
                      <a:pt x="95999" y="38392"/>
                    </a:lnTo>
                    <a:lnTo>
                      <a:pt x="76796" y="38392"/>
                    </a:lnTo>
                    <a:lnTo>
                      <a:pt x="76796" y="19202"/>
                    </a:lnTo>
                    <a:lnTo>
                      <a:pt x="57607" y="19202"/>
                    </a:lnTo>
                    <a:lnTo>
                      <a:pt x="57607" y="0"/>
                    </a:lnTo>
                    <a:lnTo>
                      <a:pt x="38404" y="0"/>
                    </a:lnTo>
                    <a:lnTo>
                      <a:pt x="38404" y="38404"/>
                    </a:lnTo>
                    <a:lnTo>
                      <a:pt x="57594" y="38404"/>
                    </a:lnTo>
                    <a:lnTo>
                      <a:pt x="76796" y="38404"/>
                    </a:lnTo>
                    <a:lnTo>
                      <a:pt x="76796" y="57594"/>
                    </a:lnTo>
                    <a:lnTo>
                      <a:pt x="76796" y="95986"/>
                    </a:lnTo>
                    <a:lnTo>
                      <a:pt x="76796" y="115189"/>
                    </a:lnTo>
                    <a:lnTo>
                      <a:pt x="76796" y="134391"/>
                    </a:lnTo>
                    <a:lnTo>
                      <a:pt x="57607" y="134391"/>
                    </a:lnTo>
                    <a:lnTo>
                      <a:pt x="57607" y="115189"/>
                    </a:lnTo>
                    <a:lnTo>
                      <a:pt x="76796" y="115189"/>
                    </a:lnTo>
                    <a:lnTo>
                      <a:pt x="76796" y="95986"/>
                    </a:lnTo>
                    <a:lnTo>
                      <a:pt x="57607" y="95986"/>
                    </a:lnTo>
                    <a:lnTo>
                      <a:pt x="57607" y="76796"/>
                    </a:lnTo>
                    <a:lnTo>
                      <a:pt x="38404" y="76796"/>
                    </a:lnTo>
                    <a:lnTo>
                      <a:pt x="38404" y="95986"/>
                    </a:lnTo>
                    <a:lnTo>
                      <a:pt x="19202" y="95986"/>
                    </a:lnTo>
                    <a:lnTo>
                      <a:pt x="19202" y="115189"/>
                    </a:lnTo>
                    <a:lnTo>
                      <a:pt x="38404" y="115189"/>
                    </a:lnTo>
                    <a:lnTo>
                      <a:pt x="38404" y="134391"/>
                    </a:lnTo>
                    <a:lnTo>
                      <a:pt x="19202" y="134391"/>
                    </a:lnTo>
                    <a:lnTo>
                      <a:pt x="19202" y="172796"/>
                    </a:lnTo>
                    <a:lnTo>
                      <a:pt x="38404" y="172796"/>
                    </a:lnTo>
                    <a:lnTo>
                      <a:pt x="38404" y="191985"/>
                    </a:lnTo>
                    <a:lnTo>
                      <a:pt x="57594" y="191985"/>
                    </a:lnTo>
                    <a:lnTo>
                      <a:pt x="76796" y="191998"/>
                    </a:lnTo>
                    <a:lnTo>
                      <a:pt x="76796" y="211175"/>
                    </a:lnTo>
                    <a:lnTo>
                      <a:pt x="95999" y="211175"/>
                    </a:lnTo>
                    <a:lnTo>
                      <a:pt x="95999" y="191985"/>
                    </a:lnTo>
                    <a:lnTo>
                      <a:pt x="115201" y="191985"/>
                    </a:lnTo>
                    <a:lnTo>
                      <a:pt x="134404" y="191973"/>
                    </a:lnTo>
                    <a:lnTo>
                      <a:pt x="134404" y="172783"/>
                    </a:lnTo>
                    <a:lnTo>
                      <a:pt x="153593" y="172783"/>
                    </a:lnTo>
                    <a:lnTo>
                      <a:pt x="153593" y="153581"/>
                    </a:lnTo>
                    <a:close/>
                  </a:path>
                  <a:path w="153670" h="633729">
                    <a:moveTo>
                      <a:pt x="153593" y="76796"/>
                    </a:moveTo>
                    <a:lnTo>
                      <a:pt x="134391" y="76796"/>
                    </a:lnTo>
                    <a:lnTo>
                      <a:pt x="134391" y="95999"/>
                    </a:lnTo>
                    <a:lnTo>
                      <a:pt x="153593" y="95999"/>
                    </a:lnTo>
                    <a:lnTo>
                      <a:pt x="153593" y="76796"/>
                    </a:lnTo>
                    <a:close/>
                  </a:path>
                  <a:path w="153670" h="633729">
                    <a:moveTo>
                      <a:pt x="153593" y="19202"/>
                    </a:moveTo>
                    <a:lnTo>
                      <a:pt x="134404" y="19202"/>
                    </a:lnTo>
                    <a:lnTo>
                      <a:pt x="115201" y="19202"/>
                    </a:lnTo>
                    <a:lnTo>
                      <a:pt x="115201" y="57607"/>
                    </a:lnTo>
                    <a:lnTo>
                      <a:pt x="134404" y="57607"/>
                    </a:lnTo>
                    <a:lnTo>
                      <a:pt x="134404" y="38404"/>
                    </a:lnTo>
                    <a:lnTo>
                      <a:pt x="153593" y="38404"/>
                    </a:lnTo>
                    <a:lnTo>
                      <a:pt x="153593" y="19202"/>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45" name="object 50">
                <a:extLst>
                  <a:ext uri="{FF2B5EF4-FFF2-40B4-BE49-F238E27FC236}">
                    <a16:creationId xmlns:a16="http://schemas.microsoft.com/office/drawing/2014/main" id="{93B7C71A-1530-472C-9D9E-D1842D104D56}"/>
                  </a:ext>
                </a:extLst>
              </p:cNvPr>
              <p:cNvSpPr/>
              <p:nvPr/>
            </p:nvSpPr>
            <p:spPr>
              <a:xfrm>
                <a:off x="3464725" y="5194655"/>
                <a:ext cx="115570" cy="633730"/>
              </a:xfrm>
              <a:custGeom>
                <a:avLst/>
                <a:gdLst/>
                <a:ahLst/>
                <a:cxnLst/>
                <a:rect l="l" t="t" r="r" b="b"/>
                <a:pathLst>
                  <a:path w="115570" h="633729">
                    <a:moveTo>
                      <a:pt x="38404" y="95986"/>
                    </a:moveTo>
                    <a:lnTo>
                      <a:pt x="19202" y="95986"/>
                    </a:lnTo>
                    <a:lnTo>
                      <a:pt x="19202" y="134391"/>
                    </a:lnTo>
                    <a:lnTo>
                      <a:pt x="38404" y="134391"/>
                    </a:lnTo>
                    <a:lnTo>
                      <a:pt x="38404" y="95986"/>
                    </a:lnTo>
                    <a:close/>
                  </a:path>
                  <a:path w="115570" h="633729">
                    <a:moveTo>
                      <a:pt x="57607" y="287972"/>
                    </a:moveTo>
                    <a:lnTo>
                      <a:pt x="38404" y="287972"/>
                    </a:lnTo>
                    <a:lnTo>
                      <a:pt x="38404" y="307174"/>
                    </a:lnTo>
                    <a:lnTo>
                      <a:pt x="19202" y="307174"/>
                    </a:lnTo>
                    <a:lnTo>
                      <a:pt x="19202" y="364769"/>
                    </a:lnTo>
                    <a:lnTo>
                      <a:pt x="38404" y="364769"/>
                    </a:lnTo>
                    <a:lnTo>
                      <a:pt x="38404" y="345567"/>
                    </a:lnTo>
                    <a:lnTo>
                      <a:pt x="57607" y="345567"/>
                    </a:lnTo>
                    <a:lnTo>
                      <a:pt x="57607" y="287972"/>
                    </a:lnTo>
                    <a:close/>
                  </a:path>
                  <a:path w="115570" h="633729">
                    <a:moveTo>
                      <a:pt x="76796" y="38392"/>
                    </a:moveTo>
                    <a:lnTo>
                      <a:pt x="57607" y="38392"/>
                    </a:lnTo>
                    <a:lnTo>
                      <a:pt x="57607" y="0"/>
                    </a:lnTo>
                    <a:lnTo>
                      <a:pt x="38404" y="0"/>
                    </a:lnTo>
                    <a:lnTo>
                      <a:pt x="19202" y="0"/>
                    </a:lnTo>
                    <a:lnTo>
                      <a:pt x="19202" y="57594"/>
                    </a:lnTo>
                    <a:lnTo>
                      <a:pt x="19202" y="76796"/>
                    </a:lnTo>
                    <a:lnTo>
                      <a:pt x="38404" y="76796"/>
                    </a:lnTo>
                    <a:lnTo>
                      <a:pt x="38404" y="57607"/>
                    </a:lnTo>
                    <a:lnTo>
                      <a:pt x="38404" y="38404"/>
                    </a:lnTo>
                    <a:lnTo>
                      <a:pt x="57594" y="38404"/>
                    </a:lnTo>
                    <a:lnTo>
                      <a:pt x="57594" y="57594"/>
                    </a:lnTo>
                    <a:lnTo>
                      <a:pt x="57594" y="76796"/>
                    </a:lnTo>
                    <a:lnTo>
                      <a:pt x="76796" y="76796"/>
                    </a:lnTo>
                    <a:lnTo>
                      <a:pt x="76796" y="57594"/>
                    </a:lnTo>
                    <a:lnTo>
                      <a:pt x="76796" y="38392"/>
                    </a:lnTo>
                    <a:close/>
                  </a:path>
                  <a:path w="115570" h="633729">
                    <a:moveTo>
                      <a:pt x="95999" y="537552"/>
                    </a:moveTo>
                    <a:lnTo>
                      <a:pt x="76796" y="537552"/>
                    </a:lnTo>
                    <a:lnTo>
                      <a:pt x="76796" y="499160"/>
                    </a:lnTo>
                    <a:lnTo>
                      <a:pt x="57607" y="499160"/>
                    </a:lnTo>
                    <a:lnTo>
                      <a:pt x="38404" y="499160"/>
                    </a:lnTo>
                    <a:lnTo>
                      <a:pt x="38404" y="518350"/>
                    </a:lnTo>
                    <a:lnTo>
                      <a:pt x="19202" y="518350"/>
                    </a:lnTo>
                    <a:lnTo>
                      <a:pt x="19202" y="595160"/>
                    </a:lnTo>
                    <a:lnTo>
                      <a:pt x="38404" y="595160"/>
                    </a:lnTo>
                    <a:lnTo>
                      <a:pt x="38404" y="614349"/>
                    </a:lnTo>
                    <a:lnTo>
                      <a:pt x="19202" y="614349"/>
                    </a:lnTo>
                    <a:lnTo>
                      <a:pt x="0" y="614349"/>
                    </a:lnTo>
                    <a:lnTo>
                      <a:pt x="0" y="633552"/>
                    </a:lnTo>
                    <a:lnTo>
                      <a:pt x="19202" y="633552"/>
                    </a:lnTo>
                    <a:lnTo>
                      <a:pt x="38404" y="633552"/>
                    </a:lnTo>
                    <a:lnTo>
                      <a:pt x="57607" y="633539"/>
                    </a:lnTo>
                    <a:lnTo>
                      <a:pt x="57607" y="614349"/>
                    </a:lnTo>
                    <a:lnTo>
                      <a:pt x="76796" y="614349"/>
                    </a:lnTo>
                    <a:lnTo>
                      <a:pt x="76796" y="633539"/>
                    </a:lnTo>
                    <a:lnTo>
                      <a:pt x="95999" y="633539"/>
                    </a:lnTo>
                    <a:lnTo>
                      <a:pt x="95999" y="595147"/>
                    </a:lnTo>
                    <a:lnTo>
                      <a:pt x="95999" y="575945"/>
                    </a:lnTo>
                    <a:lnTo>
                      <a:pt x="76796" y="575945"/>
                    </a:lnTo>
                    <a:lnTo>
                      <a:pt x="76796" y="556755"/>
                    </a:lnTo>
                    <a:lnTo>
                      <a:pt x="95999" y="556755"/>
                    </a:lnTo>
                    <a:lnTo>
                      <a:pt x="95999" y="537552"/>
                    </a:lnTo>
                    <a:close/>
                  </a:path>
                  <a:path w="115570" h="633729">
                    <a:moveTo>
                      <a:pt x="95999" y="460756"/>
                    </a:moveTo>
                    <a:lnTo>
                      <a:pt x="95999" y="460756"/>
                    </a:lnTo>
                    <a:lnTo>
                      <a:pt x="19202" y="460756"/>
                    </a:lnTo>
                    <a:lnTo>
                      <a:pt x="19202" y="499148"/>
                    </a:lnTo>
                    <a:lnTo>
                      <a:pt x="38404" y="499148"/>
                    </a:lnTo>
                    <a:lnTo>
                      <a:pt x="38404" y="479958"/>
                    </a:lnTo>
                    <a:lnTo>
                      <a:pt x="57594" y="479958"/>
                    </a:lnTo>
                    <a:lnTo>
                      <a:pt x="57594" y="499148"/>
                    </a:lnTo>
                    <a:lnTo>
                      <a:pt x="76796" y="499148"/>
                    </a:lnTo>
                    <a:lnTo>
                      <a:pt x="76796" y="479958"/>
                    </a:lnTo>
                    <a:lnTo>
                      <a:pt x="95999" y="479958"/>
                    </a:lnTo>
                    <a:lnTo>
                      <a:pt x="95999" y="460756"/>
                    </a:lnTo>
                    <a:close/>
                  </a:path>
                  <a:path w="115570" h="633729">
                    <a:moveTo>
                      <a:pt x="95999" y="364769"/>
                    </a:moveTo>
                    <a:lnTo>
                      <a:pt x="76796" y="364769"/>
                    </a:lnTo>
                    <a:lnTo>
                      <a:pt x="57594" y="364769"/>
                    </a:lnTo>
                    <a:lnTo>
                      <a:pt x="57594" y="403161"/>
                    </a:lnTo>
                    <a:lnTo>
                      <a:pt x="38404" y="403161"/>
                    </a:lnTo>
                    <a:lnTo>
                      <a:pt x="38404" y="422363"/>
                    </a:lnTo>
                    <a:lnTo>
                      <a:pt x="19202" y="422363"/>
                    </a:lnTo>
                    <a:lnTo>
                      <a:pt x="19202" y="441566"/>
                    </a:lnTo>
                    <a:lnTo>
                      <a:pt x="38404" y="441566"/>
                    </a:lnTo>
                    <a:lnTo>
                      <a:pt x="57594" y="441566"/>
                    </a:lnTo>
                    <a:lnTo>
                      <a:pt x="76796" y="441566"/>
                    </a:lnTo>
                    <a:lnTo>
                      <a:pt x="95999" y="441566"/>
                    </a:lnTo>
                    <a:lnTo>
                      <a:pt x="95999" y="422363"/>
                    </a:lnTo>
                    <a:lnTo>
                      <a:pt x="95999" y="403161"/>
                    </a:lnTo>
                    <a:lnTo>
                      <a:pt x="76796" y="403161"/>
                    </a:lnTo>
                    <a:lnTo>
                      <a:pt x="76796" y="422363"/>
                    </a:lnTo>
                    <a:lnTo>
                      <a:pt x="57607" y="422363"/>
                    </a:lnTo>
                    <a:lnTo>
                      <a:pt x="57607" y="403161"/>
                    </a:lnTo>
                    <a:lnTo>
                      <a:pt x="76796" y="403161"/>
                    </a:lnTo>
                    <a:lnTo>
                      <a:pt x="76796" y="383971"/>
                    </a:lnTo>
                    <a:lnTo>
                      <a:pt x="95999" y="383971"/>
                    </a:lnTo>
                    <a:lnTo>
                      <a:pt x="95999" y="364769"/>
                    </a:lnTo>
                    <a:close/>
                  </a:path>
                  <a:path w="115570" h="633729">
                    <a:moveTo>
                      <a:pt x="95999" y="287972"/>
                    </a:moveTo>
                    <a:lnTo>
                      <a:pt x="76796" y="287972"/>
                    </a:lnTo>
                    <a:lnTo>
                      <a:pt x="76796" y="326364"/>
                    </a:lnTo>
                    <a:lnTo>
                      <a:pt x="95999" y="326364"/>
                    </a:lnTo>
                    <a:lnTo>
                      <a:pt x="95999" y="287972"/>
                    </a:lnTo>
                    <a:close/>
                  </a:path>
                  <a:path w="115570" h="633729">
                    <a:moveTo>
                      <a:pt x="95999" y="191985"/>
                    </a:moveTo>
                    <a:lnTo>
                      <a:pt x="76796" y="191985"/>
                    </a:lnTo>
                    <a:lnTo>
                      <a:pt x="76796" y="211175"/>
                    </a:lnTo>
                    <a:lnTo>
                      <a:pt x="57607" y="211175"/>
                    </a:lnTo>
                    <a:lnTo>
                      <a:pt x="57607" y="172796"/>
                    </a:lnTo>
                    <a:lnTo>
                      <a:pt x="76796" y="172796"/>
                    </a:lnTo>
                    <a:lnTo>
                      <a:pt x="76796" y="95986"/>
                    </a:lnTo>
                    <a:lnTo>
                      <a:pt x="57594" y="95986"/>
                    </a:lnTo>
                    <a:lnTo>
                      <a:pt x="57594" y="134391"/>
                    </a:lnTo>
                    <a:lnTo>
                      <a:pt x="38404" y="134391"/>
                    </a:lnTo>
                    <a:lnTo>
                      <a:pt x="38404" y="153593"/>
                    </a:lnTo>
                    <a:lnTo>
                      <a:pt x="57594" y="153593"/>
                    </a:lnTo>
                    <a:lnTo>
                      <a:pt x="57594" y="172783"/>
                    </a:lnTo>
                    <a:lnTo>
                      <a:pt x="38404" y="172783"/>
                    </a:lnTo>
                    <a:lnTo>
                      <a:pt x="38404" y="211175"/>
                    </a:lnTo>
                    <a:lnTo>
                      <a:pt x="19202" y="211175"/>
                    </a:lnTo>
                    <a:lnTo>
                      <a:pt x="19202" y="268782"/>
                    </a:lnTo>
                    <a:lnTo>
                      <a:pt x="38404" y="268782"/>
                    </a:lnTo>
                    <a:lnTo>
                      <a:pt x="38404" y="249580"/>
                    </a:lnTo>
                    <a:lnTo>
                      <a:pt x="57594" y="249580"/>
                    </a:lnTo>
                    <a:lnTo>
                      <a:pt x="57594" y="268782"/>
                    </a:lnTo>
                    <a:lnTo>
                      <a:pt x="76796" y="268782"/>
                    </a:lnTo>
                    <a:lnTo>
                      <a:pt x="76796" y="249580"/>
                    </a:lnTo>
                    <a:lnTo>
                      <a:pt x="95999" y="249580"/>
                    </a:lnTo>
                    <a:lnTo>
                      <a:pt x="95999" y="191985"/>
                    </a:lnTo>
                    <a:close/>
                  </a:path>
                  <a:path w="115570" h="633729">
                    <a:moveTo>
                      <a:pt x="115201" y="0"/>
                    </a:moveTo>
                    <a:lnTo>
                      <a:pt x="95999" y="0"/>
                    </a:lnTo>
                    <a:lnTo>
                      <a:pt x="95999" y="57607"/>
                    </a:lnTo>
                    <a:lnTo>
                      <a:pt x="115201" y="57607"/>
                    </a:lnTo>
                    <a:lnTo>
                      <a:pt x="115201"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sp>
            <p:nvSpPr>
              <p:cNvPr id="46" name="object 51">
                <a:extLst>
                  <a:ext uri="{FF2B5EF4-FFF2-40B4-BE49-F238E27FC236}">
                    <a16:creationId xmlns:a16="http://schemas.microsoft.com/office/drawing/2014/main" id="{562DC963-0892-40CD-89A9-DAD6FBFBA4F2}"/>
                  </a:ext>
                </a:extLst>
              </p:cNvPr>
              <p:cNvSpPr/>
              <p:nvPr/>
            </p:nvSpPr>
            <p:spPr>
              <a:xfrm>
                <a:off x="3570325" y="5252250"/>
                <a:ext cx="0" cy="556895"/>
              </a:xfrm>
              <a:custGeom>
                <a:avLst/>
                <a:gdLst/>
                <a:ahLst/>
                <a:cxnLst/>
                <a:rect l="l" t="t" r="r" b="b"/>
                <a:pathLst>
                  <a:path h="556895">
                    <a:moveTo>
                      <a:pt x="0" y="0"/>
                    </a:moveTo>
                    <a:lnTo>
                      <a:pt x="0" y="556755"/>
                    </a:lnTo>
                  </a:path>
                </a:pathLst>
              </a:custGeom>
              <a:ln w="19202">
                <a:solidFill>
                  <a:srgbClr val="231F20"/>
                </a:solidFill>
                <a:prstDash val="sysDash"/>
              </a:ln>
            </p:spPr>
            <p:txBody>
              <a:bodyPr wrap="square" lIns="0" tIns="0" rIns="0" bIns="0" rtlCol="0"/>
              <a:lstStyle/>
              <a:p>
                <a:endParaRPr sz="1350" dirty="0">
                  <a:latin typeface="Franklin Gothic Book" panose="020B0503020102020204" pitchFamily="34" charset="0"/>
                </a:endParaRPr>
              </a:p>
            </p:txBody>
          </p:sp>
          <p:sp>
            <p:nvSpPr>
              <p:cNvPr id="47" name="object 52">
                <a:extLst>
                  <a:ext uri="{FF2B5EF4-FFF2-40B4-BE49-F238E27FC236}">
                    <a16:creationId xmlns:a16="http://schemas.microsoft.com/office/drawing/2014/main" id="{FBB9A7E2-53CA-431E-8EC7-9CD83F1BB086}"/>
                  </a:ext>
                </a:extLst>
              </p:cNvPr>
              <p:cNvSpPr/>
              <p:nvPr/>
            </p:nvSpPr>
            <p:spPr>
              <a:xfrm>
                <a:off x="3579914" y="5194655"/>
                <a:ext cx="115570" cy="633730"/>
              </a:xfrm>
              <a:custGeom>
                <a:avLst/>
                <a:gdLst/>
                <a:ahLst/>
                <a:cxnLst/>
                <a:rect l="l" t="t" r="r" b="b"/>
                <a:pathLst>
                  <a:path w="115570" h="633729">
                    <a:moveTo>
                      <a:pt x="19202" y="422363"/>
                    </a:moveTo>
                    <a:lnTo>
                      <a:pt x="0" y="422363"/>
                    </a:lnTo>
                    <a:lnTo>
                      <a:pt x="0" y="441566"/>
                    </a:lnTo>
                    <a:lnTo>
                      <a:pt x="19202" y="441566"/>
                    </a:lnTo>
                    <a:lnTo>
                      <a:pt x="19202" y="422363"/>
                    </a:lnTo>
                    <a:close/>
                  </a:path>
                  <a:path w="115570" h="633729">
                    <a:moveTo>
                      <a:pt x="57607" y="441566"/>
                    </a:moveTo>
                    <a:lnTo>
                      <a:pt x="38404" y="441566"/>
                    </a:lnTo>
                    <a:lnTo>
                      <a:pt x="38404" y="460756"/>
                    </a:lnTo>
                    <a:lnTo>
                      <a:pt x="19202" y="460756"/>
                    </a:lnTo>
                    <a:lnTo>
                      <a:pt x="0" y="460756"/>
                    </a:lnTo>
                    <a:lnTo>
                      <a:pt x="0" y="479958"/>
                    </a:lnTo>
                    <a:lnTo>
                      <a:pt x="19202" y="479958"/>
                    </a:lnTo>
                    <a:lnTo>
                      <a:pt x="19202" y="499148"/>
                    </a:lnTo>
                    <a:lnTo>
                      <a:pt x="38404" y="499148"/>
                    </a:lnTo>
                    <a:lnTo>
                      <a:pt x="57607" y="499160"/>
                    </a:lnTo>
                    <a:lnTo>
                      <a:pt x="57607" y="479958"/>
                    </a:lnTo>
                    <a:lnTo>
                      <a:pt x="38404" y="479958"/>
                    </a:lnTo>
                    <a:lnTo>
                      <a:pt x="38404" y="460768"/>
                    </a:lnTo>
                    <a:lnTo>
                      <a:pt x="57607" y="460768"/>
                    </a:lnTo>
                    <a:lnTo>
                      <a:pt x="57607" y="441566"/>
                    </a:lnTo>
                    <a:close/>
                  </a:path>
                  <a:path w="115570" h="633729">
                    <a:moveTo>
                      <a:pt x="76796" y="614349"/>
                    </a:moveTo>
                    <a:lnTo>
                      <a:pt x="57594" y="614349"/>
                    </a:lnTo>
                    <a:lnTo>
                      <a:pt x="57594" y="633552"/>
                    </a:lnTo>
                    <a:lnTo>
                      <a:pt x="76796" y="633552"/>
                    </a:lnTo>
                    <a:lnTo>
                      <a:pt x="76796" y="614349"/>
                    </a:lnTo>
                    <a:close/>
                  </a:path>
                  <a:path w="115570" h="633729">
                    <a:moveTo>
                      <a:pt x="76796" y="287972"/>
                    </a:moveTo>
                    <a:lnTo>
                      <a:pt x="57607" y="287972"/>
                    </a:lnTo>
                    <a:lnTo>
                      <a:pt x="38404" y="287972"/>
                    </a:lnTo>
                    <a:lnTo>
                      <a:pt x="38404" y="307174"/>
                    </a:lnTo>
                    <a:lnTo>
                      <a:pt x="19202" y="307174"/>
                    </a:lnTo>
                    <a:lnTo>
                      <a:pt x="19202" y="345567"/>
                    </a:lnTo>
                    <a:lnTo>
                      <a:pt x="0" y="345567"/>
                    </a:lnTo>
                    <a:lnTo>
                      <a:pt x="0" y="364769"/>
                    </a:lnTo>
                    <a:lnTo>
                      <a:pt x="19202" y="364769"/>
                    </a:lnTo>
                    <a:lnTo>
                      <a:pt x="19202" y="383959"/>
                    </a:lnTo>
                    <a:lnTo>
                      <a:pt x="0" y="383959"/>
                    </a:lnTo>
                    <a:lnTo>
                      <a:pt x="0" y="403161"/>
                    </a:lnTo>
                    <a:lnTo>
                      <a:pt x="19202" y="403161"/>
                    </a:lnTo>
                    <a:lnTo>
                      <a:pt x="19202" y="383971"/>
                    </a:lnTo>
                    <a:lnTo>
                      <a:pt x="38404" y="383971"/>
                    </a:lnTo>
                    <a:lnTo>
                      <a:pt x="38404" y="422363"/>
                    </a:lnTo>
                    <a:lnTo>
                      <a:pt x="57594" y="422363"/>
                    </a:lnTo>
                    <a:lnTo>
                      <a:pt x="76796" y="422363"/>
                    </a:lnTo>
                    <a:lnTo>
                      <a:pt x="76796" y="383959"/>
                    </a:lnTo>
                    <a:lnTo>
                      <a:pt x="57607" y="383959"/>
                    </a:lnTo>
                    <a:lnTo>
                      <a:pt x="38404" y="383959"/>
                    </a:lnTo>
                    <a:lnTo>
                      <a:pt x="38404" y="345567"/>
                    </a:lnTo>
                    <a:lnTo>
                      <a:pt x="57594" y="345567"/>
                    </a:lnTo>
                    <a:lnTo>
                      <a:pt x="57594" y="364769"/>
                    </a:lnTo>
                    <a:lnTo>
                      <a:pt x="76796" y="364769"/>
                    </a:lnTo>
                    <a:lnTo>
                      <a:pt x="76796" y="345567"/>
                    </a:lnTo>
                    <a:lnTo>
                      <a:pt x="57607" y="345567"/>
                    </a:lnTo>
                    <a:lnTo>
                      <a:pt x="57607" y="326364"/>
                    </a:lnTo>
                    <a:lnTo>
                      <a:pt x="76796" y="326364"/>
                    </a:lnTo>
                    <a:lnTo>
                      <a:pt x="76796" y="287972"/>
                    </a:lnTo>
                    <a:close/>
                  </a:path>
                  <a:path w="115570" h="633729">
                    <a:moveTo>
                      <a:pt x="76796" y="172783"/>
                    </a:moveTo>
                    <a:lnTo>
                      <a:pt x="57607" y="172783"/>
                    </a:lnTo>
                    <a:lnTo>
                      <a:pt x="57607" y="153581"/>
                    </a:lnTo>
                    <a:lnTo>
                      <a:pt x="38404" y="153581"/>
                    </a:lnTo>
                    <a:lnTo>
                      <a:pt x="38404" y="191985"/>
                    </a:lnTo>
                    <a:lnTo>
                      <a:pt x="38404" y="211188"/>
                    </a:lnTo>
                    <a:lnTo>
                      <a:pt x="38404" y="230378"/>
                    </a:lnTo>
                    <a:lnTo>
                      <a:pt x="19202" y="230378"/>
                    </a:lnTo>
                    <a:lnTo>
                      <a:pt x="19202" y="211188"/>
                    </a:lnTo>
                    <a:lnTo>
                      <a:pt x="38404" y="211188"/>
                    </a:lnTo>
                    <a:lnTo>
                      <a:pt x="38404" y="191985"/>
                    </a:lnTo>
                    <a:lnTo>
                      <a:pt x="19202" y="191985"/>
                    </a:lnTo>
                    <a:lnTo>
                      <a:pt x="19202" y="172783"/>
                    </a:lnTo>
                    <a:lnTo>
                      <a:pt x="0" y="172783"/>
                    </a:lnTo>
                    <a:lnTo>
                      <a:pt x="0" y="307174"/>
                    </a:lnTo>
                    <a:lnTo>
                      <a:pt x="19202" y="307174"/>
                    </a:lnTo>
                    <a:lnTo>
                      <a:pt x="19202" y="249580"/>
                    </a:lnTo>
                    <a:lnTo>
                      <a:pt x="38404" y="249580"/>
                    </a:lnTo>
                    <a:lnTo>
                      <a:pt x="57607" y="249567"/>
                    </a:lnTo>
                    <a:lnTo>
                      <a:pt x="57607" y="191985"/>
                    </a:lnTo>
                    <a:lnTo>
                      <a:pt x="76796" y="191985"/>
                    </a:lnTo>
                    <a:lnTo>
                      <a:pt x="76796" y="172783"/>
                    </a:lnTo>
                    <a:close/>
                  </a:path>
                  <a:path w="115570" h="633729">
                    <a:moveTo>
                      <a:pt x="76796" y="38392"/>
                    </a:moveTo>
                    <a:lnTo>
                      <a:pt x="57607" y="38392"/>
                    </a:lnTo>
                    <a:lnTo>
                      <a:pt x="38404" y="38392"/>
                    </a:lnTo>
                    <a:lnTo>
                      <a:pt x="19202" y="38392"/>
                    </a:lnTo>
                    <a:lnTo>
                      <a:pt x="19202" y="57594"/>
                    </a:lnTo>
                    <a:lnTo>
                      <a:pt x="19202" y="95986"/>
                    </a:lnTo>
                    <a:lnTo>
                      <a:pt x="38404" y="95986"/>
                    </a:lnTo>
                    <a:lnTo>
                      <a:pt x="57594" y="95986"/>
                    </a:lnTo>
                    <a:lnTo>
                      <a:pt x="76796" y="95986"/>
                    </a:lnTo>
                    <a:lnTo>
                      <a:pt x="76796" y="57594"/>
                    </a:lnTo>
                    <a:lnTo>
                      <a:pt x="76796" y="38392"/>
                    </a:lnTo>
                    <a:close/>
                  </a:path>
                  <a:path w="115570" h="633729">
                    <a:moveTo>
                      <a:pt x="95999" y="537552"/>
                    </a:moveTo>
                    <a:lnTo>
                      <a:pt x="76796" y="537552"/>
                    </a:lnTo>
                    <a:lnTo>
                      <a:pt x="76796" y="518350"/>
                    </a:lnTo>
                    <a:lnTo>
                      <a:pt x="57607" y="518350"/>
                    </a:lnTo>
                    <a:lnTo>
                      <a:pt x="57594" y="537552"/>
                    </a:lnTo>
                    <a:lnTo>
                      <a:pt x="57594" y="556755"/>
                    </a:lnTo>
                    <a:lnTo>
                      <a:pt x="38404" y="556755"/>
                    </a:lnTo>
                    <a:lnTo>
                      <a:pt x="38404" y="595147"/>
                    </a:lnTo>
                    <a:lnTo>
                      <a:pt x="19202" y="595147"/>
                    </a:lnTo>
                    <a:lnTo>
                      <a:pt x="19202" y="556755"/>
                    </a:lnTo>
                    <a:lnTo>
                      <a:pt x="38404" y="556755"/>
                    </a:lnTo>
                    <a:lnTo>
                      <a:pt x="38404" y="537552"/>
                    </a:lnTo>
                    <a:lnTo>
                      <a:pt x="57594" y="537552"/>
                    </a:lnTo>
                    <a:lnTo>
                      <a:pt x="57594" y="518350"/>
                    </a:lnTo>
                    <a:lnTo>
                      <a:pt x="38404" y="518350"/>
                    </a:lnTo>
                    <a:lnTo>
                      <a:pt x="38404" y="499160"/>
                    </a:lnTo>
                    <a:lnTo>
                      <a:pt x="19202" y="499160"/>
                    </a:lnTo>
                    <a:lnTo>
                      <a:pt x="19202" y="537552"/>
                    </a:lnTo>
                    <a:lnTo>
                      <a:pt x="0" y="537552"/>
                    </a:lnTo>
                    <a:lnTo>
                      <a:pt x="0" y="595147"/>
                    </a:lnTo>
                    <a:lnTo>
                      <a:pt x="0" y="614349"/>
                    </a:lnTo>
                    <a:lnTo>
                      <a:pt x="19202" y="614349"/>
                    </a:lnTo>
                    <a:lnTo>
                      <a:pt x="19202" y="633539"/>
                    </a:lnTo>
                    <a:lnTo>
                      <a:pt x="38404" y="633539"/>
                    </a:lnTo>
                    <a:lnTo>
                      <a:pt x="38404" y="595160"/>
                    </a:lnTo>
                    <a:lnTo>
                      <a:pt x="57607" y="595160"/>
                    </a:lnTo>
                    <a:lnTo>
                      <a:pt x="57607" y="556755"/>
                    </a:lnTo>
                    <a:lnTo>
                      <a:pt x="76796" y="556755"/>
                    </a:lnTo>
                    <a:lnTo>
                      <a:pt x="95999" y="556755"/>
                    </a:lnTo>
                    <a:lnTo>
                      <a:pt x="95999" y="537552"/>
                    </a:lnTo>
                    <a:close/>
                  </a:path>
                  <a:path w="115570" h="633729">
                    <a:moveTo>
                      <a:pt x="95999" y="479958"/>
                    </a:moveTo>
                    <a:lnTo>
                      <a:pt x="76796" y="479958"/>
                    </a:lnTo>
                    <a:lnTo>
                      <a:pt x="76796" y="499160"/>
                    </a:lnTo>
                    <a:lnTo>
                      <a:pt x="95999" y="499160"/>
                    </a:lnTo>
                    <a:lnTo>
                      <a:pt x="95999" y="479958"/>
                    </a:lnTo>
                    <a:close/>
                  </a:path>
                  <a:path w="115570" h="633729">
                    <a:moveTo>
                      <a:pt x="115201" y="595147"/>
                    </a:moveTo>
                    <a:lnTo>
                      <a:pt x="95999" y="595147"/>
                    </a:lnTo>
                    <a:lnTo>
                      <a:pt x="95999" y="614349"/>
                    </a:lnTo>
                    <a:lnTo>
                      <a:pt x="115201" y="614349"/>
                    </a:lnTo>
                    <a:lnTo>
                      <a:pt x="115201" y="595147"/>
                    </a:lnTo>
                    <a:close/>
                  </a:path>
                  <a:path w="115570" h="633729">
                    <a:moveTo>
                      <a:pt x="115201" y="556755"/>
                    </a:moveTo>
                    <a:lnTo>
                      <a:pt x="95999" y="556755"/>
                    </a:lnTo>
                    <a:lnTo>
                      <a:pt x="95999" y="575957"/>
                    </a:lnTo>
                    <a:lnTo>
                      <a:pt x="115201" y="575957"/>
                    </a:lnTo>
                    <a:lnTo>
                      <a:pt x="115201" y="556755"/>
                    </a:lnTo>
                    <a:close/>
                  </a:path>
                  <a:path w="115570" h="633729">
                    <a:moveTo>
                      <a:pt x="115201" y="518350"/>
                    </a:moveTo>
                    <a:lnTo>
                      <a:pt x="95999" y="518350"/>
                    </a:lnTo>
                    <a:lnTo>
                      <a:pt x="95999" y="537552"/>
                    </a:lnTo>
                    <a:lnTo>
                      <a:pt x="115201" y="537552"/>
                    </a:lnTo>
                    <a:lnTo>
                      <a:pt x="115201" y="518350"/>
                    </a:lnTo>
                    <a:close/>
                  </a:path>
                  <a:path w="115570" h="633729">
                    <a:moveTo>
                      <a:pt x="115201" y="403161"/>
                    </a:moveTo>
                    <a:lnTo>
                      <a:pt x="95999" y="403161"/>
                    </a:lnTo>
                    <a:lnTo>
                      <a:pt x="95999" y="422363"/>
                    </a:lnTo>
                    <a:lnTo>
                      <a:pt x="76796" y="422363"/>
                    </a:lnTo>
                    <a:lnTo>
                      <a:pt x="76796" y="441566"/>
                    </a:lnTo>
                    <a:lnTo>
                      <a:pt x="95999" y="441566"/>
                    </a:lnTo>
                    <a:lnTo>
                      <a:pt x="115201" y="441566"/>
                    </a:lnTo>
                    <a:lnTo>
                      <a:pt x="115201" y="422363"/>
                    </a:lnTo>
                    <a:lnTo>
                      <a:pt x="115201" y="403161"/>
                    </a:lnTo>
                    <a:close/>
                  </a:path>
                  <a:path w="115570" h="633729">
                    <a:moveTo>
                      <a:pt x="115201" y="364769"/>
                    </a:moveTo>
                    <a:lnTo>
                      <a:pt x="95999" y="364769"/>
                    </a:lnTo>
                    <a:lnTo>
                      <a:pt x="95999" y="383971"/>
                    </a:lnTo>
                    <a:lnTo>
                      <a:pt x="115201" y="383971"/>
                    </a:lnTo>
                    <a:lnTo>
                      <a:pt x="115201" y="364769"/>
                    </a:lnTo>
                    <a:close/>
                  </a:path>
                  <a:path w="115570" h="633729">
                    <a:moveTo>
                      <a:pt x="115201" y="326364"/>
                    </a:moveTo>
                    <a:lnTo>
                      <a:pt x="95999" y="326364"/>
                    </a:lnTo>
                    <a:lnTo>
                      <a:pt x="76796" y="326364"/>
                    </a:lnTo>
                    <a:lnTo>
                      <a:pt x="76796" y="345567"/>
                    </a:lnTo>
                    <a:lnTo>
                      <a:pt x="95999" y="345567"/>
                    </a:lnTo>
                    <a:lnTo>
                      <a:pt x="115201" y="345567"/>
                    </a:lnTo>
                    <a:lnTo>
                      <a:pt x="115201" y="326364"/>
                    </a:lnTo>
                    <a:close/>
                  </a:path>
                  <a:path w="115570" h="633729">
                    <a:moveTo>
                      <a:pt x="115201" y="153581"/>
                    </a:moveTo>
                    <a:lnTo>
                      <a:pt x="95999" y="153581"/>
                    </a:lnTo>
                    <a:lnTo>
                      <a:pt x="76796" y="153581"/>
                    </a:lnTo>
                    <a:lnTo>
                      <a:pt x="76796" y="172783"/>
                    </a:lnTo>
                    <a:lnTo>
                      <a:pt x="95999" y="172783"/>
                    </a:lnTo>
                    <a:lnTo>
                      <a:pt x="95999" y="191985"/>
                    </a:lnTo>
                    <a:lnTo>
                      <a:pt x="76796" y="191985"/>
                    </a:lnTo>
                    <a:lnTo>
                      <a:pt x="76796" y="211188"/>
                    </a:lnTo>
                    <a:lnTo>
                      <a:pt x="95999" y="211188"/>
                    </a:lnTo>
                    <a:lnTo>
                      <a:pt x="95999" y="230378"/>
                    </a:lnTo>
                    <a:lnTo>
                      <a:pt x="76796" y="230378"/>
                    </a:lnTo>
                    <a:lnTo>
                      <a:pt x="76796" y="249580"/>
                    </a:lnTo>
                    <a:lnTo>
                      <a:pt x="57594" y="249580"/>
                    </a:lnTo>
                    <a:lnTo>
                      <a:pt x="57594" y="268782"/>
                    </a:lnTo>
                    <a:lnTo>
                      <a:pt x="76796" y="268782"/>
                    </a:lnTo>
                    <a:lnTo>
                      <a:pt x="95999" y="268782"/>
                    </a:lnTo>
                    <a:lnTo>
                      <a:pt x="95999" y="249567"/>
                    </a:lnTo>
                    <a:lnTo>
                      <a:pt x="115201" y="249567"/>
                    </a:lnTo>
                    <a:lnTo>
                      <a:pt x="115201" y="153581"/>
                    </a:lnTo>
                    <a:close/>
                  </a:path>
                  <a:path w="115570" h="633729">
                    <a:moveTo>
                      <a:pt x="115201" y="0"/>
                    </a:moveTo>
                    <a:lnTo>
                      <a:pt x="115201" y="0"/>
                    </a:lnTo>
                    <a:lnTo>
                      <a:pt x="0" y="0"/>
                    </a:lnTo>
                    <a:lnTo>
                      <a:pt x="0" y="19202"/>
                    </a:lnTo>
                    <a:lnTo>
                      <a:pt x="95999" y="19202"/>
                    </a:lnTo>
                    <a:lnTo>
                      <a:pt x="95999" y="57594"/>
                    </a:lnTo>
                    <a:lnTo>
                      <a:pt x="95999" y="115189"/>
                    </a:lnTo>
                    <a:lnTo>
                      <a:pt x="76796" y="115189"/>
                    </a:lnTo>
                    <a:lnTo>
                      <a:pt x="0" y="115189"/>
                    </a:lnTo>
                    <a:lnTo>
                      <a:pt x="0" y="134391"/>
                    </a:lnTo>
                    <a:lnTo>
                      <a:pt x="115201" y="134391"/>
                    </a:lnTo>
                    <a:lnTo>
                      <a:pt x="115201" y="57607"/>
                    </a:lnTo>
                    <a:lnTo>
                      <a:pt x="115201" y="0"/>
                    </a:lnTo>
                    <a:close/>
                  </a:path>
                </a:pathLst>
              </a:custGeom>
              <a:solidFill>
                <a:srgbClr val="231F20"/>
              </a:solidFill>
            </p:spPr>
            <p:txBody>
              <a:bodyPr wrap="square" lIns="0" tIns="0" rIns="0" bIns="0" rtlCol="0"/>
              <a:lstStyle/>
              <a:p>
                <a:endParaRPr sz="1350" dirty="0">
                  <a:latin typeface="Franklin Gothic Book" panose="020B0503020102020204" pitchFamily="34" charset="0"/>
                </a:endParaRPr>
              </a:p>
            </p:txBody>
          </p:sp>
        </p:grpSp>
        <p:sp>
          <p:nvSpPr>
            <p:cNvPr id="48" name="object 53">
              <a:extLst>
                <a:ext uri="{FF2B5EF4-FFF2-40B4-BE49-F238E27FC236}">
                  <a16:creationId xmlns:a16="http://schemas.microsoft.com/office/drawing/2014/main" id="{0ACC4928-D045-4E1B-96D1-D36CFA57A384}"/>
                </a:ext>
              </a:extLst>
            </p:cNvPr>
            <p:cNvSpPr/>
            <p:nvPr/>
          </p:nvSpPr>
          <p:spPr>
            <a:xfrm>
              <a:off x="3632384" y="1341975"/>
              <a:ext cx="946785" cy="0"/>
            </a:xfrm>
            <a:custGeom>
              <a:avLst/>
              <a:gdLst/>
              <a:ahLst/>
              <a:cxnLst/>
              <a:rect l="l" t="t" r="r" b="b"/>
              <a:pathLst>
                <a:path w="1262380">
                  <a:moveTo>
                    <a:pt x="0" y="0"/>
                  </a:moveTo>
                  <a:lnTo>
                    <a:pt x="1261872" y="0"/>
                  </a:lnTo>
                </a:path>
              </a:pathLst>
            </a:custGeom>
            <a:ln w="6350">
              <a:solidFill>
                <a:srgbClr val="082A3C"/>
              </a:solidFill>
            </a:ln>
          </p:spPr>
          <p:txBody>
            <a:bodyPr wrap="square" lIns="0" tIns="0" rIns="0" bIns="0" rtlCol="0"/>
            <a:lstStyle/>
            <a:p>
              <a:endParaRPr sz="1350" dirty="0">
                <a:latin typeface="Franklin Gothic Book" panose="020B0503020102020204" pitchFamily="34" charset="0"/>
              </a:endParaRPr>
            </a:p>
          </p:txBody>
        </p:sp>
        <p:sp>
          <p:nvSpPr>
            <p:cNvPr id="49" name="object 54">
              <a:extLst>
                <a:ext uri="{FF2B5EF4-FFF2-40B4-BE49-F238E27FC236}">
                  <a16:creationId xmlns:a16="http://schemas.microsoft.com/office/drawing/2014/main" id="{6DECD423-B5F5-4C9C-8823-942CC80F6C15}"/>
                </a:ext>
              </a:extLst>
            </p:cNvPr>
            <p:cNvSpPr/>
            <p:nvPr/>
          </p:nvSpPr>
          <p:spPr>
            <a:xfrm>
              <a:off x="3246182" y="4321197"/>
              <a:ext cx="1362075" cy="0"/>
            </a:xfrm>
            <a:custGeom>
              <a:avLst/>
              <a:gdLst/>
              <a:ahLst/>
              <a:cxnLst/>
              <a:rect l="l" t="t" r="r" b="b"/>
              <a:pathLst>
                <a:path w="1816100">
                  <a:moveTo>
                    <a:pt x="0" y="0"/>
                  </a:moveTo>
                  <a:lnTo>
                    <a:pt x="1815604" y="0"/>
                  </a:lnTo>
                </a:path>
              </a:pathLst>
            </a:custGeom>
            <a:ln w="6350">
              <a:solidFill>
                <a:srgbClr val="082A3C"/>
              </a:solidFill>
            </a:ln>
          </p:spPr>
          <p:txBody>
            <a:bodyPr wrap="square" lIns="0" tIns="0" rIns="0" bIns="0" rtlCol="0"/>
            <a:lstStyle/>
            <a:p>
              <a:endParaRPr sz="1350" dirty="0">
                <a:latin typeface="Franklin Gothic Book" panose="020B0503020102020204" pitchFamily="34" charset="0"/>
              </a:endParaRPr>
            </a:p>
          </p:txBody>
        </p:sp>
        <p:grpSp>
          <p:nvGrpSpPr>
            <p:cNvPr id="50" name="object 55">
              <a:extLst>
                <a:ext uri="{FF2B5EF4-FFF2-40B4-BE49-F238E27FC236}">
                  <a16:creationId xmlns:a16="http://schemas.microsoft.com/office/drawing/2014/main" id="{16677BE9-5E8E-483A-8005-36668660CEB6}"/>
                </a:ext>
              </a:extLst>
            </p:cNvPr>
            <p:cNvGrpSpPr/>
            <p:nvPr/>
          </p:nvGrpSpPr>
          <p:grpSpPr>
            <a:xfrm>
              <a:off x="3241045" y="1803988"/>
              <a:ext cx="3844766" cy="1824038"/>
              <a:chOff x="744093" y="2626537"/>
              <a:chExt cx="5126355" cy="2432050"/>
            </a:xfrm>
          </p:grpSpPr>
          <p:sp>
            <p:nvSpPr>
              <p:cNvPr id="51" name="object 56">
                <a:extLst>
                  <a:ext uri="{FF2B5EF4-FFF2-40B4-BE49-F238E27FC236}">
                    <a16:creationId xmlns:a16="http://schemas.microsoft.com/office/drawing/2014/main" id="{7447BE52-67D1-4A90-AC0B-412E70865182}"/>
                  </a:ext>
                </a:extLst>
              </p:cNvPr>
              <p:cNvSpPr/>
              <p:nvPr/>
            </p:nvSpPr>
            <p:spPr>
              <a:xfrm>
                <a:off x="744093" y="4276833"/>
                <a:ext cx="1822457" cy="781322"/>
              </a:xfrm>
              <a:prstGeom prst="rect">
                <a:avLst/>
              </a:prstGeom>
              <a:blipFill>
                <a:blip r:embed="rId5" cstate="print"/>
                <a:stretch>
                  <a:fillRect/>
                </a:stretch>
              </a:blipFill>
            </p:spPr>
            <p:txBody>
              <a:bodyPr wrap="square" lIns="0" tIns="0" rIns="0" bIns="0" rtlCol="0"/>
              <a:lstStyle/>
              <a:p>
                <a:endParaRPr sz="1350" dirty="0">
                  <a:latin typeface="Franklin Gothic Book" panose="020B0503020102020204" pitchFamily="34" charset="0"/>
                </a:endParaRPr>
              </a:p>
            </p:txBody>
          </p:sp>
          <p:sp>
            <p:nvSpPr>
              <p:cNvPr id="52" name="object 57">
                <a:extLst>
                  <a:ext uri="{FF2B5EF4-FFF2-40B4-BE49-F238E27FC236}">
                    <a16:creationId xmlns:a16="http://schemas.microsoft.com/office/drawing/2014/main" id="{B5C7C97A-F54A-42EA-A10D-576A63A229FD}"/>
                  </a:ext>
                </a:extLst>
              </p:cNvPr>
              <p:cNvSpPr/>
              <p:nvPr/>
            </p:nvSpPr>
            <p:spPr>
              <a:xfrm>
                <a:off x="2323312" y="4276826"/>
                <a:ext cx="1448587" cy="772477"/>
              </a:xfrm>
              <a:prstGeom prst="rect">
                <a:avLst/>
              </a:prstGeom>
              <a:blipFill>
                <a:blip r:embed="rId6" cstate="print"/>
                <a:stretch>
                  <a:fillRect/>
                </a:stretch>
              </a:blipFill>
            </p:spPr>
            <p:txBody>
              <a:bodyPr wrap="square" lIns="0" tIns="0" rIns="0" bIns="0" rtlCol="0"/>
              <a:lstStyle/>
              <a:p>
                <a:endParaRPr sz="1350" dirty="0">
                  <a:latin typeface="Franklin Gothic Book" panose="020B0503020102020204" pitchFamily="34" charset="0"/>
                </a:endParaRPr>
              </a:p>
            </p:txBody>
          </p:sp>
          <p:sp>
            <p:nvSpPr>
              <p:cNvPr id="53" name="object 58">
                <a:extLst>
                  <a:ext uri="{FF2B5EF4-FFF2-40B4-BE49-F238E27FC236}">
                    <a16:creationId xmlns:a16="http://schemas.microsoft.com/office/drawing/2014/main" id="{D536EBF8-0D02-4B85-B143-E49A97E76DCA}"/>
                  </a:ext>
                </a:extLst>
              </p:cNvPr>
              <p:cNvSpPr/>
              <p:nvPr/>
            </p:nvSpPr>
            <p:spPr>
              <a:xfrm>
                <a:off x="3729482" y="2828721"/>
                <a:ext cx="2112645" cy="2121535"/>
              </a:xfrm>
              <a:custGeom>
                <a:avLst/>
                <a:gdLst/>
                <a:ahLst/>
                <a:cxnLst/>
                <a:rect l="l" t="t" r="r" b="b"/>
                <a:pathLst>
                  <a:path w="2112645" h="2121535">
                    <a:moveTo>
                      <a:pt x="2112264" y="0"/>
                    </a:moveTo>
                    <a:lnTo>
                      <a:pt x="0" y="0"/>
                    </a:lnTo>
                    <a:lnTo>
                      <a:pt x="0" y="2121407"/>
                    </a:lnTo>
                    <a:lnTo>
                      <a:pt x="2112264" y="2121407"/>
                    </a:lnTo>
                    <a:lnTo>
                      <a:pt x="2112264" y="0"/>
                    </a:lnTo>
                    <a:close/>
                  </a:path>
                </a:pathLst>
              </a:custGeom>
              <a:solidFill>
                <a:srgbClr val="231F20">
                  <a:alpha val="33998"/>
                </a:srgbClr>
              </a:solidFill>
            </p:spPr>
            <p:txBody>
              <a:bodyPr wrap="square" lIns="0" tIns="0" rIns="0" bIns="0" rtlCol="0"/>
              <a:lstStyle/>
              <a:p>
                <a:endParaRPr sz="1350" dirty="0">
                  <a:latin typeface="Franklin Gothic Book" panose="020B0503020102020204" pitchFamily="34" charset="0"/>
                </a:endParaRPr>
              </a:p>
            </p:txBody>
          </p:sp>
          <p:sp>
            <p:nvSpPr>
              <p:cNvPr id="54" name="object 59">
                <a:extLst>
                  <a:ext uri="{FF2B5EF4-FFF2-40B4-BE49-F238E27FC236}">
                    <a16:creationId xmlns:a16="http://schemas.microsoft.com/office/drawing/2014/main" id="{7CA243E6-35B0-42E4-9FAF-1BE7F25CFA10}"/>
                  </a:ext>
                </a:extLst>
              </p:cNvPr>
              <p:cNvSpPr/>
              <p:nvPr/>
            </p:nvSpPr>
            <p:spPr>
              <a:xfrm>
                <a:off x="3566160" y="2626537"/>
                <a:ext cx="2303983" cy="2329891"/>
              </a:xfrm>
              <a:prstGeom prst="rect">
                <a:avLst/>
              </a:prstGeom>
              <a:blipFill>
                <a:blip r:embed="rId7" cstate="print"/>
                <a:stretch>
                  <a:fillRect/>
                </a:stretch>
              </a:blipFill>
            </p:spPr>
            <p:txBody>
              <a:bodyPr wrap="square" lIns="0" tIns="0" rIns="0" bIns="0" rtlCol="0"/>
              <a:lstStyle/>
              <a:p>
                <a:endParaRPr sz="1350" dirty="0">
                  <a:latin typeface="Franklin Gothic Book" panose="020B0503020102020204" pitchFamily="34" charset="0"/>
                </a:endParaRPr>
              </a:p>
            </p:txBody>
          </p:sp>
        </p:grpSp>
      </p:grpSp>
      <p:sp>
        <p:nvSpPr>
          <p:cNvPr id="55" name="object 8">
            <a:extLst>
              <a:ext uri="{FF2B5EF4-FFF2-40B4-BE49-F238E27FC236}">
                <a16:creationId xmlns:a16="http://schemas.microsoft.com/office/drawing/2014/main" id="{6B27272A-C9ED-4DFD-B413-09BFC25FA08A}"/>
              </a:ext>
            </a:extLst>
          </p:cNvPr>
          <p:cNvSpPr txBox="1"/>
          <p:nvPr/>
        </p:nvSpPr>
        <p:spPr>
          <a:xfrm>
            <a:off x="190831" y="933323"/>
            <a:ext cx="2817083" cy="2587247"/>
          </a:xfrm>
          <a:prstGeom prst="rect">
            <a:avLst/>
          </a:prstGeom>
        </p:spPr>
        <p:txBody>
          <a:bodyPr vert="horz" wrap="square" lIns="0" tIns="9525" rIns="0" bIns="0" rtlCol="0">
            <a:spAutoFit/>
          </a:bodyPr>
          <a:lstStyle/>
          <a:p>
            <a:pPr marL="9525">
              <a:lnSpc>
                <a:spcPts val="1560"/>
              </a:lnSpc>
              <a:spcBef>
                <a:spcPts val="75"/>
              </a:spcBef>
            </a:pPr>
            <a:r>
              <a:rPr sz="2000" dirty="0">
                <a:solidFill>
                  <a:schemeClr val="accent2"/>
                </a:solidFill>
                <a:latin typeface="Franklin Gothic Demi"/>
                <a:cs typeface="Franklin Gothic Demi"/>
              </a:rPr>
              <a:t>TxDOT RESOURCE</a:t>
            </a:r>
            <a:r>
              <a:rPr sz="2000" spc="19" dirty="0">
                <a:solidFill>
                  <a:schemeClr val="accent2"/>
                </a:solidFill>
                <a:latin typeface="Franklin Gothic Demi"/>
                <a:cs typeface="Franklin Gothic Demi"/>
              </a:rPr>
              <a:t> </a:t>
            </a:r>
            <a:r>
              <a:rPr sz="2000" dirty="0">
                <a:solidFill>
                  <a:schemeClr val="accent2"/>
                </a:solidFill>
                <a:latin typeface="Franklin Gothic Demi"/>
                <a:cs typeface="Franklin Gothic Demi"/>
              </a:rPr>
              <a:t>LINKS</a:t>
            </a:r>
            <a:endParaRPr lang="en-US" sz="2000" dirty="0">
              <a:solidFill>
                <a:schemeClr val="accent2"/>
              </a:solidFill>
              <a:latin typeface="Franklin Gothic Demi"/>
              <a:cs typeface="Franklin Gothic Demi"/>
            </a:endParaRPr>
          </a:p>
          <a:p>
            <a:pPr marL="9525">
              <a:lnSpc>
                <a:spcPts val="1560"/>
              </a:lnSpc>
              <a:spcBef>
                <a:spcPts val="75"/>
              </a:spcBef>
            </a:pPr>
            <a:endParaRPr sz="2000" dirty="0">
              <a:solidFill>
                <a:schemeClr val="accent1"/>
              </a:solidFill>
              <a:latin typeface="Franklin Gothic Demi"/>
              <a:cs typeface="Franklin Gothic Demi"/>
            </a:endParaRPr>
          </a:p>
          <a:p>
            <a:pPr marL="9525"/>
            <a:r>
              <a:rPr sz="2000" dirty="0">
                <a:solidFill>
                  <a:schemeClr val="accent2"/>
                </a:solidFill>
                <a:latin typeface="Franklin Gothic Book" panose="020B0503020102020204" pitchFamily="34" charset="0"/>
                <a:cs typeface="Calibri"/>
              </a:rPr>
              <a:t>Scan </a:t>
            </a:r>
            <a:r>
              <a:rPr sz="2000" spc="-4" dirty="0">
                <a:solidFill>
                  <a:schemeClr val="accent2"/>
                </a:solidFill>
                <a:latin typeface="Franklin Gothic Book" panose="020B0503020102020204" pitchFamily="34" charset="0"/>
                <a:cs typeface="Calibri"/>
              </a:rPr>
              <a:t>the </a:t>
            </a:r>
            <a:r>
              <a:rPr sz="2000" spc="4" dirty="0">
                <a:solidFill>
                  <a:schemeClr val="accent2"/>
                </a:solidFill>
                <a:latin typeface="Franklin Gothic Book" panose="020B0503020102020204" pitchFamily="34" charset="0"/>
                <a:cs typeface="Calibri"/>
              </a:rPr>
              <a:t>QR </a:t>
            </a:r>
            <a:r>
              <a:rPr sz="2000" dirty="0">
                <a:solidFill>
                  <a:schemeClr val="accent2"/>
                </a:solidFill>
                <a:latin typeface="Franklin Gothic Book" panose="020B0503020102020204" pitchFamily="34" charset="0"/>
                <a:cs typeface="Calibri"/>
              </a:rPr>
              <a:t>codes with </a:t>
            </a:r>
            <a:r>
              <a:rPr sz="2000" spc="-4" dirty="0">
                <a:solidFill>
                  <a:schemeClr val="accent2"/>
                </a:solidFill>
                <a:latin typeface="Franklin Gothic Book" panose="020B0503020102020204" pitchFamily="34" charset="0"/>
                <a:cs typeface="Calibri"/>
              </a:rPr>
              <a:t>your </a:t>
            </a:r>
            <a:r>
              <a:rPr sz="2000" dirty="0">
                <a:solidFill>
                  <a:schemeClr val="accent2"/>
                </a:solidFill>
                <a:latin typeface="Franklin Gothic Book" panose="020B0503020102020204" pitchFamily="34" charset="0"/>
                <a:cs typeface="Calibri"/>
              </a:rPr>
              <a:t>mobile device </a:t>
            </a:r>
            <a:r>
              <a:rPr sz="2000" spc="-4" dirty="0">
                <a:solidFill>
                  <a:schemeClr val="accent2"/>
                </a:solidFill>
                <a:latin typeface="Franklin Gothic Book" panose="020B0503020102020204" pitchFamily="34" charset="0"/>
                <a:cs typeface="Calibri"/>
              </a:rPr>
              <a:t>to </a:t>
            </a:r>
            <a:r>
              <a:rPr sz="2000" spc="4" dirty="0">
                <a:solidFill>
                  <a:schemeClr val="accent2"/>
                </a:solidFill>
                <a:latin typeface="Franklin Gothic Book" panose="020B0503020102020204" pitchFamily="34" charset="0"/>
                <a:cs typeface="Calibri"/>
              </a:rPr>
              <a:t>direct </a:t>
            </a:r>
            <a:r>
              <a:rPr sz="2000" spc="-4" dirty="0">
                <a:solidFill>
                  <a:schemeClr val="accent2"/>
                </a:solidFill>
                <a:latin typeface="Franklin Gothic Book" panose="020B0503020102020204" pitchFamily="34" charset="0"/>
                <a:cs typeface="Calibri"/>
              </a:rPr>
              <a:t>you to additional </a:t>
            </a:r>
            <a:r>
              <a:rPr sz="2000" dirty="0">
                <a:solidFill>
                  <a:schemeClr val="accent2"/>
                </a:solidFill>
                <a:latin typeface="Franklin Gothic Book" panose="020B0503020102020204" pitchFamily="34" charset="0"/>
                <a:cs typeface="Calibri"/>
              </a:rPr>
              <a:t>resources and more details on </a:t>
            </a:r>
            <a:r>
              <a:rPr sz="2000" spc="-4" dirty="0">
                <a:solidFill>
                  <a:schemeClr val="accent2"/>
                </a:solidFill>
                <a:latin typeface="Franklin Gothic Book" panose="020B0503020102020204" pitchFamily="34" charset="0"/>
                <a:cs typeface="Calibri"/>
              </a:rPr>
              <a:t>the information </a:t>
            </a:r>
            <a:r>
              <a:rPr sz="2000" dirty="0">
                <a:solidFill>
                  <a:schemeClr val="accent2"/>
                </a:solidFill>
                <a:latin typeface="Franklin Gothic Book" panose="020B0503020102020204" pitchFamily="34" charset="0"/>
                <a:cs typeface="Calibri"/>
              </a:rPr>
              <a:t>provided in </a:t>
            </a:r>
            <a:r>
              <a:rPr sz="2000" spc="-4" dirty="0">
                <a:solidFill>
                  <a:schemeClr val="accent2"/>
                </a:solidFill>
                <a:latin typeface="Franklin Gothic Book" panose="020B0503020102020204" pitchFamily="34" charset="0"/>
                <a:cs typeface="Calibri"/>
              </a:rPr>
              <a:t>this</a:t>
            </a:r>
            <a:r>
              <a:rPr sz="2000" spc="11" dirty="0">
                <a:solidFill>
                  <a:schemeClr val="accent2"/>
                </a:solidFill>
                <a:latin typeface="Franklin Gothic Book" panose="020B0503020102020204" pitchFamily="34" charset="0"/>
                <a:cs typeface="Calibri"/>
              </a:rPr>
              <a:t> </a:t>
            </a:r>
            <a:r>
              <a:rPr lang="en-US" sz="2000" spc="11" dirty="0">
                <a:solidFill>
                  <a:schemeClr val="accent2"/>
                </a:solidFill>
                <a:latin typeface="Franklin Gothic Book" panose="020B0503020102020204" pitchFamily="34" charset="0"/>
                <a:cs typeface="Calibri"/>
              </a:rPr>
              <a:t>presentation</a:t>
            </a:r>
            <a:r>
              <a:rPr sz="2000" dirty="0">
                <a:solidFill>
                  <a:schemeClr val="accent2"/>
                </a:solidFill>
                <a:latin typeface="Franklin Gothic Book" panose="020B0503020102020204" pitchFamily="34" charset="0"/>
                <a:cs typeface="Calibri"/>
              </a:rPr>
              <a:t>.</a:t>
            </a:r>
          </a:p>
        </p:txBody>
      </p:sp>
      <p:sp>
        <p:nvSpPr>
          <p:cNvPr id="3" name="Slide Number Placeholder 3">
            <a:extLst>
              <a:ext uri="{FF2B5EF4-FFF2-40B4-BE49-F238E27FC236}">
                <a16:creationId xmlns:a16="http://schemas.microsoft.com/office/drawing/2014/main" id="{1286DF31-7058-5C6A-6A8A-B10247A317AA}"/>
              </a:ext>
            </a:extLst>
          </p:cNvPr>
          <p:cNvSpPr>
            <a:spLocks noGrp="1"/>
          </p:cNvSpPr>
          <p:nvPr>
            <p:ph type="sldNum" sz="quarter" idx="4"/>
          </p:nvPr>
        </p:nvSpPr>
        <p:spPr>
          <a:xfrm>
            <a:off x="8870952" y="4864608"/>
            <a:ext cx="211057" cy="140630"/>
          </a:xfrm>
        </p:spPr>
        <p:txBody>
          <a:bodyPr/>
          <a:lstStyle/>
          <a:p>
            <a:pPr lvl="1">
              <a:spcBef>
                <a:spcPts val="900"/>
              </a:spcBef>
            </a:pPr>
            <a:fld id="{126B356D-DBE9-445A-9C43-3D3F41468F04}" type="slidenum">
              <a:rPr lang="en-US" smtClean="0"/>
              <a:pPr lvl="1">
                <a:spcBef>
                  <a:spcPts val="900"/>
                </a:spcBef>
              </a:pPr>
              <a:t>33</a:t>
            </a:fld>
            <a:endParaRPr lang="en-US" dirty="0"/>
          </a:p>
        </p:txBody>
      </p:sp>
    </p:spTree>
    <p:extLst>
      <p:ext uri="{BB962C8B-B14F-4D97-AF65-F5344CB8AC3E}">
        <p14:creationId xmlns:p14="http://schemas.microsoft.com/office/powerpoint/2010/main" val="907469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65DA6-6182-4481-990D-8E94B14FA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
            <a:ext cx="9145070" cy="4714875"/>
          </a:xfrm>
          <a:prstGeom prst="rect">
            <a:avLst/>
          </a:prstGeom>
        </p:spPr>
      </p:pic>
      <p:sp>
        <p:nvSpPr>
          <p:cNvPr id="2" name="Title 1"/>
          <p:cNvSpPr>
            <a:spLocks noGrp="1"/>
          </p:cNvSpPr>
          <p:nvPr>
            <p:ph type="ctrTitle"/>
          </p:nvPr>
        </p:nvSpPr>
        <p:spPr>
          <a:xfrm>
            <a:off x="512064" y="1197826"/>
            <a:ext cx="5164250" cy="1057275"/>
          </a:xfrm>
        </p:spPr>
        <p:txBody>
          <a:bodyPr/>
          <a:lstStyle/>
          <a:p>
            <a:pPr>
              <a:lnSpc>
                <a:spcPts val="4380"/>
              </a:lnSpc>
            </a:pPr>
            <a:br>
              <a:rPr lang="en-US" dirty="0"/>
            </a:br>
            <a:r>
              <a:rPr lang="en-US" dirty="0"/>
              <a:t>Questions</a:t>
            </a:r>
          </a:p>
        </p:txBody>
      </p:sp>
      <p:sp>
        <p:nvSpPr>
          <p:cNvPr id="4" name="Subtitle 3"/>
          <p:cNvSpPr>
            <a:spLocks noGrp="1"/>
          </p:cNvSpPr>
          <p:nvPr>
            <p:ph type="subTitle" idx="1"/>
          </p:nvPr>
        </p:nvSpPr>
        <p:spPr>
          <a:xfrm>
            <a:off x="512064" y="2772697"/>
            <a:ext cx="4974336" cy="1762432"/>
          </a:xfrm>
        </p:spPr>
        <p:txBody>
          <a:bodyPr/>
          <a:lstStyle/>
          <a:p>
            <a:r>
              <a:rPr lang="en-US" dirty="0"/>
              <a:t>Lorena Echeverria de </a:t>
            </a:r>
            <a:r>
              <a:rPr lang="en-US" dirty="0" err="1"/>
              <a:t>Misi</a:t>
            </a:r>
            <a:r>
              <a:rPr lang="en-US" dirty="0"/>
              <a:t>, P.E.</a:t>
            </a:r>
          </a:p>
          <a:p>
            <a:r>
              <a:rPr lang="en-US" dirty="0"/>
              <a:t>TxDOT Manager, Corridor Planning Branch</a:t>
            </a:r>
            <a:br>
              <a:rPr lang="en-US" dirty="0"/>
            </a:br>
            <a:r>
              <a:rPr lang="en-US" dirty="0"/>
              <a:t>Transportation Planning &amp; Programming Division</a:t>
            </a:r>
          </a:p>
          <a:p>
            <a:r>
              <a:rPr lang="en-US" dirty="0">
                <a:hlinkClick r:id="rId4"/>
              </a:rPr>
              <a:t>Lorena.echeverriademisi1@txdot.gov</a:t>
            </a:r>
            <a:endParaRPr lang="en-US" dirty="0"/>
          </a:p>
          <a:p>
            <a:endParaRPr lang="en-US" dirty="0"/>
          </a:p>
        </p:txBody>
      </p:sp>
    </p:spTree>
    <p:extLst>
      <p:ext uri="{BB962C8B-B14F-4D97-AF65-F5344CB8AC3E}">
        <p14:creationId xmlns:p14="http://schemas.microsoft.com/office/powerpoint/2010/main" val="332324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Congressionally Designated High Priority Corridors as Future Interstates</a:t>
            </a:r>
          </a:p>
        </p:txBody>
      </p:sp>
      <p:sp>
        <p:nvSpPr>
          <p:cNvPr id="9" name="Content Placeholder 8">
            <a:extLst>
              <a:ext uri="{FF2B5EF4-FFF2-40B4-BE49-F238E27FC236}">
                <a16:creationId xmlns:a16="http://schemas.microsoft.com/office/drawing/2014/main" id="{939E1402-F52B-122C-0273-E21B3B468D6F}"/>
              </a:ext>
            </a:extLst>
          </p:cNvPr>
          <p:cNvSpPr>
            <a:spLocks noGrp="1"/>
          </p:cNvSpPr>
          <p:nvPr>
            <p:ph idx="1"/>
          </p:nvPr>
        </p:nvSpPr>
        <p:spPr>
          <a:xfrm>
            <a:off x="6857004" y="1954307"/>
            <a:ext cx="1924200" cy="2643486"/>
          </a:xfrm>
        </p:spPr>
        <p:txBody>
          <a:bodyPr>
            <a:normAutofit fontScale="92500"/>
          </a:bodyPr>
          <a:lstStyle/>
          <a:p>
            <a:pPr marL="0" indent="0">
              <a:buNone/>
            </a:pPr>
            <a:r>
              <a:rPr lang="en-US" sz="1000" dirty="0"/>
              <a:t>Notes:</a:t>
            </a:r>
          </a:p>
          <a:p>
            <a:pPr marL="182880" indent="-457200">
              <a:buNone/>
            </a:pPr>
            <a:r>
              <a:rPr lang="en-US" sz="1000" dirty="0"/>
              <a:t>** Ports-to-Plains Corridor from Laredo, TX to Raton, NM added to FHWA’s map.</a:t>
            </a:r>
          </a:p>
          <a:p>
            <a:pPr marL="182880" indent="-457200">
              <a:buNone/>
            </a:pPr>
            <a:r>
              <a:rPr lang="en-US" sz="1000" dirty="0"/>
              <a:t>** Colors are added for clarity only.</a:t>
            </a:r>
          </a:p>
          <a:p>
            <a:pPr marL="182880" indent="-457200">
              <a:buNone/>
            </a:pPr>
            <a:r>
              <a:rPr lang="en-US" sz="1000" dirty="0"/>
              <a:t>** Corridor number corresponds to statutory listing in Section 1105(c) of ISTEA 1991, as amended.</a:t>
            </a:r>
          </a:p>
          <a:p>
            <a:pPr marL="182880" indent="-457200">
              <a:buNone/>
            </a:pPr>
            <a:r>
              <a:rPr lang="en-US" sz="1000" dirty="0"/>
              <a:t>** Some portions of the future interstates have been constructed to Interstate standards, open to traffic and signed as Interstates.</a:t>
            </a:r>
          </a:p>
          <a:p>
            <a:pPr marL="182880" indent="-457200">
              <a:buNone/>
            </a:pPr>
            <a:r>
              <a:rPr lang="en-US" sz="1000" dirty="0"/>
              <a:t>** Corridor based on information available as of November 15, 2021.</a:t>
            </a:r>
          </a:p>
        </p:txBody>
      </p:sp>
      <p:sp>
        <p:nvSpPr>
          <p:cNvPr id="3" name="Slide Number Placeholder 1">
            <a:extLst>
              <a:ext uri="{FF2B5EF4-FFF2-40B4-BE49-F238E27FC236}">
                <a16:creationId xmlns:a16="http://schemas.microsoft.com/office/drawing/2014/main" id="{407CD255-C4AD-5B4F-8FE1-AFC3F399AD86}"/>
              </a:ext>
            </a:extLst>
          </p:cNvPr>
          <p:cNvSpPr>
            <a:spLocks noGrp="1"/>
          </p:cNvSpPr>
          <p:nvPr>
            <p:ph type="sldNum" sz="quarter" idx="4"/>
          </p:nvPr>
        </p:nvSpPr>
        <p:spPr/>
        <p:txBody>
          <a:bodyPr/>
          <a:lstStyle/>
          <a:p>
            <a:pPr lvl="1" indent="-207169">
              <a:spcBef>
                <a:spcPts val="675"/>
              </a:spcBef>
            </a:pPr>
            <a:fld id="{126B356D-DBE9-445A-9C43-3D3F41468F04}" type="slidenum">
              <a:rPr lang="en-US">
                <a:solidFill>
                  <a:srgbClr val="FFFFFF"/>
                </a:solidFill>
              </a:rPr>
              <a:pPr lvl="1" indent="-207169">
                <a:spcBef>
                  <a:spcPts val="675"/>
                </a:spcBef>
              </a:pPr>
              <a:t>4</a:t>
            </a:fld>
            <a:endParaRPr lang="en-US" dirty="0">
              <a:solidFill>
                <a:srgbClr val="FFFFFF"/>
              </a:solidFill>
            </a:endParaRPr>
          </a:p>
        </p:txBody>
      </p:sp>
      <p:pic>
        <p:nvPicPr>
          <p:cNvPr id="6" name="Picture 5" descr="Map&#10;&#10;Description automatically generated">
            <a:extLst>
              <a:ext uri="{FF2B5EF4-FFF2-40B4-BE49-F238E27FC236}">
                <a16:creationId xmlns:a16="http://schemas.microsoft.com/office/drawing/2014/main" id="{87FE9773-EA54-4611-C0AB-47294EE7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44" y="756280"/>
            <a:ext cx="6494757" cy="383781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8D039E6B-5615-C638-ECC2-8386F50CC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010" y="868665"/>
            <a:ext cx="1707059" cy="424269"/>
          </a:xfrm>
          <a:prstGeom prst="rect">
            <a:avLst/>
          </a:prstGeom>
        </p:spPr>
      </p:pic>
      <p:pic>
        <p:nvPicPr>
          <p:cNvPr id="5" name="Picture 4">
            <a:extLst>
              <a:ext uri="{FF2B5EF4-FFF2-40B4-BE49-F238E27FC236}">
                <a16:creationId xmlns:a16="http://schemas.microsoft.com/office/drawing/2014/main" id="{1A1ECD10-6962-877F-CBB6-C83244DCC11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157" y="721659"/>
            <a:ext cx="6559609" cy="3876133"/>
          </a:xfrm>
          <a:prstGeom prst="rect">
            <a:avLst/>
          </a:prstGeom>
        </p:spPr>
      </p:pic>
    </p:spTree>
    <p:extLst>
      <p:ext uri="{BB962C8B-B14F-4D97-AF65-F5344CB8AC3E}">
        <p14:creationId xmlns:p14="http://schemas.microsoft.com/office/powerpoint/2010/main" val="276848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FE95-7F3C-A540-9BCC-E7B92297CE24}"/>
              </a:ext>
            </a:extLst>
          </p:cNvPr>
          <p:cNvSpPr>
            <a:spLocks noGrp="1"/>
          </p:cNvSpPr>
          <p:nvPr>
            <p:ph type="title"/>
          </p:nvPr>
        </p:nvSpPr>
        <p:spPr/>
        <p:txBody>
          <a:bodyPr/>
          <a:lstStyle/>
          <a:p>
            <a:r>
              <a:rPr lang="en-US" dirty="0"/>
              <a:t>Interstate Highway System in Texas</a:t>
            </a:r>
          </a:p>
        </p:txBody>
      </p:sp>
      <p:sp>
        <p:nvSpPr>
          <p:cNvPr id="3" name="Content Placeholder 2">
            <a:extLst>
              <a:ext uri="{FF2B5EF4-FFF2-40B4-BE49-F238E27FC236}">
                <a16:creationId xmlns:a16="http://schemas.microsoft.com/office/drawing/2014/main" id="{3AA75C9B-127C-B6C9-73DC-8E9FFF4DBA3F}"/>
              </a:ext>
            </a:extLst>
          </p:cNvPr>
          <p:cNvSpPr>
            <a:spLocks noGrp="1"/>
          </p:cNvSpPr>
          <p:nvPr>
            <p:ph idx="1"/>
          </p:nvPr>
        </p:nvSpPr>
        <p:spPr>
          <a:xfrm>
            <a:off x="558477" y="792314"/>
            <a:ext cx="3807334" cy="3886200"/>
          </a:xfrm>
        </p:spPr>
        <p:txBody>
          <a:bodyPr/>
          <a:lstStyle/>
          <a:p>
            <a:pPr marL="0" indent="0">
              <a:buNone/>
            </a:pPr>
            <a:r>
              <a:rPr lang="en-US" sz="2000" dirty="0">
                <a:solidFill>
                  <a:schemeClr val="accent2"/>
                </a:solidFill>
              </a:rPr>
              <a:t>First created in 1958, the Interstate Highway System remains critical roadway infrastructure: </a:t>
            </a:r>
          </a:p>
          <a:p>
            <a:r>
              <a:rPr lang="en-US" sz="2000" dirty="0">
                <a:solidFill>
                  <a:schemeClr val="accent2"/>
                </a:solidFill>
              </a:rPr>
              <a:t>Connecting principal metropolitan areas, cities, and industrial centers</a:t>
            </a:r>
          </a:p>
          <a:p>
            <a:r>
              <a:rPr lang="en-US" sz="2000" dirty="0">
                <a:solidFill>
                  <a:schemeClr val="accent2"/>
                </a:solidFill>
              </a:rPr>
              <a:t>Serving the national defense</a:t>
            </a:r>
          </a:p>
          <a:p>
            <a:r>
              <a:rPr lang="en-US" sz="2000" dirty="0">
                <a:solidFill>
                  <a:schemeClr val="accent2"/>
                </a:solidFill>
              </a:rPr>
              <a:t>Providing important corridors to Canada and Mexico</a:t>
            </a:r>
          </a:p>
          <a:p>
            <a:endParaRPr lang="en-US" dirty="0"/>
          </a:p>
        </p:txBody>
      </p:sp>
      <p:grpSp>
        <p:nvGrpSpPr>
          <p:cNvPr id="4" name="Group 3">
            <a:extLst>
              <a:ext uri="{FF2B5EF4-FFF2-40B4-BE49-F238E27FC236}">
                <a16:creationId xmlns:a16="http://schemas.microsoft.com/office/drawing/2014/main" id="{1B1C7845-D49E-F577-E389-4791428E3099}"/>
              </a:ext>
            </a:extLst>
          </p:cNvPr>
          <p:cNvGrpSpPr/>
          <p:nvPr/>
        </p:nvGrpSpPr>
        <p:grpSpPr>
          <a:xfrm>
            <a:off x="558477" y="3897493"/>
            <a:ext cx="3739896" cy="701483"/>
            <a:chOff x="3187444" y="4013828"/>
            <a:chExt cx="4178889" cy="783824"/>
          </a:xfrm>
        </p:grpSpPr>
        <p:sp>
          <p:nvSpPr>
            <p:cNvPr id="10" name="Content Placeholder 2">
              <a:extLst>
                <a:ext uri="{FF2B5EF4-FFF2-40B4-BE49-F238E27FC236}">
                  <a16:creationId xmlns:a16="http://schemas.microsoft.com/office/drawing/2014/main" id="{4B42F074-61AA-4D2C-95C2-F7E4B181BAFE}"/>
                </a:ext>
              </a:extLst>
            </p:cNvPr>
            <p:cNvSpPr txBox="1">
              <a:spLocks/>
            </p:cNvSpPr>
            <p:nvPr/>
          </p:nvSpPr>
          <p:spPr>
            <a:xfrm>
              <a:off x="3562960" y="4053980"/>
              <a:ext cx="3742376" cy="543705"/>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dirty="0">
                  <a:latin typeface="Franklin Gothic Medium Cond" panose="020B0606030402020204" pitchFamily="34" charset="0"/>
                </a:rPr>
                <a:t>There are more than 3,400 main lane centerline miles in the Interstate Highway System</a:t>
              </a:r>
              <a:endParaRPr lang="en-US" sz="1800" dirty="0">
                <a:solidFill>
                  <a:schemeClr val="accent3"/>
                </a:solidFill>
                <a:latin typeface="Franklin Gothic Medium Cond" panose="020B0606030402020204" pitchFamily="34" charset="0"/>
              </a:endParaRPr>
            </a:p>
          </p:txBody>
        </p:sp>
        <p:cxnSp>
          <p:nvCxnSpPr>
            <p:cNvPr id="11" name="Straight Connector 10">
              <a:extLst>
                <a:ext uri="{FF2B5EF4-FFF2-40B4-BE49-F238E27FC236}">
                  <a16:creationId xmlns:a16="http://schemas.microsoft.com/office/drawing/2014/main" id="{32DCD3F8-017F-4BCB-9653-E238A7391FAC}"/>
                </a:ext>
              </a:extLst>
            </p:cNvPr>
            <p:cNvCxnSpPr>
              <a:cxnSpLocks/>
            </p:cNvCxnSpPr>
            <p:nvPr/>
          </p:nvCxnSpPr>
          <p:spPr>
            <a:xfrm>
              <a:off x="3187444" y="4013828"/>
              <a:ext cx="41739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F2C8A1-9D70-4FED-B3A2-A7D4E851AB4C}"/>
                </a:ext>
              </a:extLst>
            </p:cNvPr>
            <p:cNvCxnSpPr>
              <a:cxnSpLocks/>
            </p:cNvCxnSpPr>
            <p:nvPr/>
          </p:nvCxnSpPr>
          <p:spPr>
            <a:xfrm>
              <a:off x="3187444" y="4606646"/>
              <a:ext cx="417888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0C0FD52-53DB-4FEA-AA5C-5D6D90FBFC95}"/>
                </a:ext>
              </a:extLst>
            </p:cNvPr>
            <p:cNvSpPr txBox="1"/>
            <p:nvPr/>
          </p:nvSpPr>
          <p:spPr>
            <a:xfrm>
              <a:off x="5675711" y="4597685"/>
              <a:ext cx="1685657" cy="199967"/>
            </a:xfrm>
            <a:prstGeom prst="rect">
              <a:avLst/>
            </a:prstGeom>
            <a:noFill/>
          </p:spPr>
          <p:txBody>
            <a:bodyPr wrap="square" rtlCol="0">
              <a:spAutoFit/>
            </a:bodyPr>
            <a:lstStyle/>
            <a:p>
              <a:pPr algn="r"/>
              <a:r>
                <a:rPr lang="en-US" sz="563" dirty="0">
                  <a:latin typeface="Franklin Gothic Book" panose="020B0503020102020204" pitchFamily="34" charset="0"/>
                </a:rPr>
                <a:t>Source: Texas Roadway Inventory, 2020</a:t>
              </a:r>
            </a:p>
          </p:txBody>
        </p:sp>
      </p:grpSp>
      <p:pic>
        <p:nvPicPr>
          <p:cNvPr id="22" name="Graphic 21">
            <a:extLst>
              <a:ext uri="{FF2B5EF4-FFF2-40B4-BE49-F238E27FC236}">
                <a16:creationId xmlns:a16="http://schemas.microsoft.com/office/drawing/2014/main" id="{EDCCEC9B-8337-4B49-A1BE-562010AA9F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393" y="4008184"/>
            <a:ext cx="510152" cy="340101"/>
          </a:xfrm>
          <a:prstGeom prst="rect">
            <a:avLst/>
          </a:prstGeom>
        </p:spPr>
      </p:pic>
      <p:sp>
        <p:nvSpPr>
          <p:cNvPr id="5" name="Slide Number Placeholder 1">
            <a:extLst>
              <a:ext uri="{FF2B5EF4-FFF2-40B4-BE49-F238E27FC236}">
                <a16:creationId xmlns:a16="http://schemas.microsoft.com/office/drawing/2014/main" id="{C4AA3E41-FE44-27AE-9681-0F3ACF0EB76D}"/>
              </a:ext>
            </a:extLst>
          </p:cNvPr>
          <p:cNvSpPr>
            <a:spLocks noGrp="1"/>
          </p:cNvSpPr>
          <p:nvPr>
            <p:ph type="sldNum" sz="quarter" idx="4"/>
          </p:nvPr>
        </p:nvSpPr>
        <p:spPr>
          <a:xfrm>
            <a:off x="8870952" y="4864608"/>
            <a:ext cx="211057" cy="140630"/>
          </a:xfrm>
        </p:spPr>
        <p:txBody>
          <a:bodyPr/>
          <a:lstStyle/>
          <a:p>
            <a:pPr lvl="1" indent="-207169">
              <a:spcBef>
                <a:spcPts val="675"/>
              </a:spcBef>
            </a:pPr>
            <a:fld id="{126B356D-DBE9-445A-9C43-3D3F41468F04}" type="slidenum">
              <a:rPr lang="en-US">
                <a:solidFill>
                  <a:srgbClr val="FFFFFF"/>
                </a:solidFill>
              </a:rPr>
              <a:pPr lvl="1" indent="-207169">
                <a:spcBef>
                  <a:spcPts val="675"/>
                </a:spcBef>
              </a:pPr>
              <a:t>5</a:t>
            </a:fld>
            <a:endParaRPr lang="en-US" dirty="0">
              <a:solidFill>
                <a:srgbClr val="FFFFFF"/>
              </a:solidFill>
            </a:endParaRPr>
          </a:p>
        </p:txBody>
      </p:sp>
      <p:pic>
        <p:nvPicPr>
          <p:cNvPr id="7172" name="Picture 4">
            <a:extLst>
              <a:ext uri="{FF2B5EF4-FFF2-40B4-BE49-F238E27FC236}">
                <a16:creationId xmlns:a16="http://schemas.microsoft.com/office/drawing/2014/main" id="{95109DB4-37B9-44BB-9CFD-C619F14F23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703" y="837110"/>
            <a:ext cx="358140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ED9F0D5-99B8-6805-80ED-90DCAB7935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72986" y="644848"/>
            <a:ext cx="4059891" cy="4059891"/>
          </a:xfrm>
          <a:prstGeom prst="rect">
            <a:avLst/>
          </a:prstGeom>
        </p:spPr>
      </p:pic>
    </p:spTree>
    <p:extLst>
      <p:ext uri="{BB962C8B-B14F-4D97-AF65-F5344CB8AC3E}">
        <p14:creationId xmlns:p14="http://schemas.microsoft.com/office/powerpoint/2010/main" val="32664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E73CE2A-B17A-4C7A-A415-5E991C9178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931" y="693998"/>
            <a:ext cx="3969174" cy="3969174"/>
          </a:xfrm>
          <a:prstGeom prst="rect">
            <a:avLst/>
          </a:prstGeom>
        </p:spPr>
      </p:pic>
      <p:sp>
        <p:nvSpPr>
          <p:cNvPr id="2" name="Title 1"/>
          <p:cNvSpPr>
            <a:spLocks noGrp="1"/>
          </p:cNvSpPr>
          <p:nvPr>
            <p:ph type="title"/>
          </p:nvPr>
        </p:nvSpPr>
        <p:spPr>
          <a:xfrm>
            <a:off x="243045" y="118116"/>
            <a:ext cx="8353424" cy="400110"/>
          </a:xfrm>
        </p:spPr>
        <p:txBody>
          <a:bodyPr/>
          <a:lstStyle/>
          <a:p>
            <a:r>
              <a:rPr lang="en-US" dirty="0"/>
              <a:t>Future Interstates in Texas</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6</a:t>
            </a:fld>
            <a:endParaRPr lang="en-US" dirty="0"/>
          </a:p>
        </p:txBody>
      </p:sp>
      <p:graphicFrame>
        <p:nvGraphicFramePr>
          <p:cNvPr id="15" name="Table 14">
            <a:extLst>
              <a:ext uri="{FF2B5EF4-FFF2-40B4-BE49-F238E27FC236}">
                <a16:creationId xmlns:a16="http://schemas.microsoft.com/office/drawing/2014/main" id="{4F37185A-F78A-488A-A696-77CFAD7B50CC}"/>
              </a:ext>
            </a:extLst>
          </p:cNvPr>
          <p:cNvGraphicFramePr>
            <a:graphicFrameLocks noGrp="1"/>
          </p:cNvGraphicFramePr>
          <p:nvPr>
            <p:extLst>
              <p:ext uri="{D42A27DB-BD31-4B8C-83A1-F6EECF244321}">
                <p14:modId xmlns:p14="http://schemas.microsoft.com/office/powerpoint/2010/main" val="1348235782"/>
              </p:ext>
            </p:extLst>
          </p:nvPr>
        </p:nvGraphicFramePr>
        <p:xfrm>
          <a:off x="4487039" y="763882"/>
          <a:ext cx="4585761" cy="2169065"/>
        </p:xfrm>
        <a:graphic>
          <a:graphicData uri="http://schemas.openxmlformats.org/drawingml/2006/table">
            <a:tbl>
              <a:tblPr firstRow="1" firstCol="1" lastRow="1" bandRow="1">
                <a:tableStyleId>{72833802-FEF1-4C79-8D5D-14CF1EAF98D9}</a:tableStyleId>
              </a:tblPr>
              <a:tblGrid>
                <a:gridCol w="698419">
                  <a:extLst>
                    <a:ext uri="{9D8B030D-6E8A-4147-A177-3AD203B41FA5}">
                      <a16:colId xmlns:a16="http://schemas.microsoft.com/office/drawing/2014/main" val="2325413354"/>
                    </a:ext>
                  </a:extLst>
                </a:gridCol>
                <a:gridCol w="729205">
                  <a:extLst>
                    <a:ext uri="{9D8B030D-6E8A-4147-A177-3AD203B41FA5}">
                      <a16:colId xmlns:a16="http://schemas.microsoft.com/office/drawing/2014/main" val="1783288183"/>
                    </a:ext>
                  </a:extLst>
                </a:gridCol>
                <a:gridCol w="1319514">
                  <a:extLst>
                    <a:ext uri="{9D8B030D-6E8A-4147-A177-3AD203B41FA5}">
                      <a16:colId xmlns:a16="http://schemas.microsoft.com/office/drawing/2014/main" val="2154182098"/>
                    </a:ext>
                  </a:extLst>
                </a:gridCol>
                <a:gridCol w="902826">
                  <a:extLst>
                    <a:ext uri="{9D8B030D-6E8A-4147-A177-3AD203B41FA5}">
                      <a16:colId xmlns:a16="http://schemas.microsoft.com/office/drawing/2014/main" val="4204533871"/>
                    </a:ext>
                  </a:extLst>
                </a:gridCol>
                <a:gridCol w="935797">
                  <a:extLst>
                    <a:ext uri="{9D8B030D-6E8A-4147-A177-3AD203B41FA5}">
                      <a16:colId xmlns:a16="http://schemas.microsoft.com/office/drawing/2014/main" val="1914574510"/>
                    </a:ext>
                  </a:extLst>
                </a:gridCol>
              </a:tblGrid>
              <a:tr h="592894">
                <a:tc>
                  <a:txBody>
                    <a:bodyPr/>
                    <a:lstStyle/>
                    <a:p>
                      <a:pPr algn="l" fontAlgn="ctr"/>
                      <a:r>
                        <a:rPr lang="en-US" sz="1100" b="1" i="0" u="none" strike="noStrike" dirty="0">
                          <a:solidFill>
                            <a:schemeClr val="bg1"/>
                          </a:solidFill>
                          <a:effectLst/>
                          <a:latin typeface="Franklin Gothic Book" panose="020B0503020102020204" pitchFamily="34" charset="0"/>
                        </a:rPr>
                        <a:t>Corridor</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algn="ctr" rtl="0" fontAlgn="ctr"/>
                      <a:r>
                        <a:rPr kumimoji="0" lang="en-US" sz="11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Corridor Length (mi.)</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i="0" u="none" strike="noStrike" kern="1200" dirty="0">
                          <a:solidFill>
                            <a:schemeClr val="bg1"/>
                          </a:solidFill>
                          <a:effectLst/>
                          <a:latin typeface="Franklin Gothic Book" panose="020B0503020102020204" pitchFamily="34" charset="0"/>
                          <a:ea typeface="+mn-ea"/>
                          <a:cs typeface="+mn-cs"/>
                        </a:rPr>
                        <a:t>Current Interstate Highway Designation (mi.)</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i="0" u="none" strike="noStrike" kern="1200" dirty="0">
                          <a:solidFill>
                            <a:schemeClr val="bg1"/>
                          </a:solidFill>
                          <a:effectLst/>
                          <a:latin typeface="Franklin Gothic Book" panose="020B0503020102020204" pitchFamily="34" charset="0"/>
                          <a:ea typeface="+mn-ea"/>
                          <a:cs typeface="+mn-cs"/>
                        </a:rPr>
                        <a:t>Dual Designation</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i="0" u="none" strike="noStrike" kern="1200" dirty="0">
                          <a:solidFill>
                            <a:schemeClr val="bg1"/>
                          </a:solidFill>
                          <a:effectLst/>
                          <a:latin typeface="Franklin Gothic Book" panose="020B0503020102020204" pitchFamily="34" charset="0"/>
                          <a:ea typeface="+mn-ea"/>
                          <a:cs typeface="+mn-cs"/>
                        </a:rPr>
                        <a:t>% Designated</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28044147"/>
                  </a:ext>
                </a:extLst>
              </a:tr>
              <a:tr h="366477">
                <a:tc>
                  <a:txBody>
                    <a:bodyPr/>
                    <a:lstStyle/>
                    <a:p>
                      <a:pPr algn="l" rtl="0" fontAlgn="ctr"/>
                      <a:r>
                        <a:rPr lang="en-US" sz="1400" b="1" u="none" strike="noStrike" dirty="0">
                          <a:solidFill>
                            <a:schemeClr val="bg1"/>
                          </a:solidFill>
                          <a:effectLst/>
                          <a:latin typeface="Franklin Gothic Book" panose="020B0503020102020204" pitchFamily="34" charset="0"/>
                        </a:rPr>
                        <a:t>I-69</a:t>
                      </a:r>
                      <a:endParaRPr lang="en-US" sz="1400" b="1" i="0" u="none" strike="noStrike" dirty="0">
                        <a:solidFill>
                          <a:schemeClr val="bg1"/>
                        </a:solidFill>
                        <a:effectLst/>
                        <a:latin typeface="Franklin Gothic Book" panose="020B0503020102020204" pitchFamily="34" charset="0"/>
                      </a:endParaRP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1,134</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161</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0</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  14%</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551239301"/>
                  </a:ext>
                </a:extLst>
              </a:tr>
              <a:tr h="366815">
                <a:tc>
                  <a:txBody>
                    <a:bodyPr/>
                    <a:lstStyle/>
                    <a:p>
                      <a:pPr algn="l" rtl="0" fontAlgn="ctr"/>
                      <a:r>
                        <a:rPr lang="en-US" sz="1400" b="1" u="none" strike="noStrike" dirty="0">
                          <a:solidFill>
                            <a:schemeClr val="bg1"/>
                          </a:solidFill>
                          <a:effectLst/>
                          <a:latin typeface="Franklin Gothic Book" panose="020B0503020102020204" pitchFamily="34" charset="0"/>
                        </a:rPr>
                        <a:t>I-14</a:t>
                      </a:r>
                      <a:endParaRPr lang="en-US" sz="1400" b="1" i="0" u="none" strike="noStrike" dirty="0">
                        <a:solidFill>
                          <a:schemeClr val="bg1"/>
                        </a:solidFill>
                        <a:effectLst/>
                        <a:latin typeface="Franklin Gothic Book" panose="020B0503020102020204" pitchFamily="34" charset="0"/>
                      </a:endParaRP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1,031</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26</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53</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8%</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3551428345"/>
                  </a:ext>
                </a:extLst>
              </a:tr>
              <a:tr h="413719">
                <a:tc>
                  <a:txBody>
                    <a:bodyPr/>
                    <a:lstStyle/>
                    <a:p>
                      <a:pPr algn="l" rtl="0" fontAlgn="ctr"/>
                      <a:r>
                        <a:rPr lang="en-US" sz="1400" b="1" i="0" u="none" strike="noStrike" dirty="0">
                          <a:solidFill>
                            <a:schemeClr val="bg1"/>
                          </a:solidFill>
                          <a:effectLst/>
                          <a:latin typeface="Franklin Gothic Book" panose="020B0503020102020204" pitchFamily="34" charset="0"/>
                        </a:rPr>
                        <a:t>I-27*</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963</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124</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28</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0" i="0" u="none" strike="noStrike" kern="1200" dirty="0">
                          <a:solidFill>
                            <a:srgbClr val="000000"/>
                          </a:solidFill>
                          <a:effectLst/>
                          <a:latin typeface="Franklin Gothic Book" panose="020B0503020102020204" pitchFamily="34" charset="0"/>
                          <a:ea typeface="+mn-ea"/>
                          <a:cs typeface="+mn-cs"/>
                        </a:rPr>
                        <a:t>16%</a:t>
                      </a:r>
                    </a:p>
                  </a:txBody>
                  <a:tcPr marL="98816" marR="98816" marT="49408" marB="49408"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121792052"/>
                  </a:ext>
                </a:extLst>
              </a:tr>
              <a:tr h="420318">
                <a:tc>
                  <a:txBody>
                    <a:bodyPr/>
                    <a:lstStyle/>
                    <a:p>
                      <a:pPr algn="l" rtl="0" fontAlgn="ctr"/>
                      <a:r>
                        <a:rPr lang="en-US" sz="1400" b="1" i="0" u="none" strike="noStrike" dirty="0">
                          <a:solidFill>
                            <a:schemeClr val="bg1"/>
                          </a:solidFill>
                          <a:effectLst/>
                          <a:latin typeface="Franklin Gothic Book" panose="020B0503020102020204" pitchFamily="34" charset="0"/>
                        </a:rPr>
                        <a:t>Totals</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rgbClr val="000000"/>
                          </a:solidFill>
                          <a:effectLst/>
                          <a:latin typeface="Franklin Gothic Book" panose="020B0503020102020204" pitchFamily="34" charset="0"/>
                        </a:rPr>
                        <a:t>3,128</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1" i="0" u="none" strike="noStrike" dirty="0">
                          <a:solidFill>
                            <a:srgbClr val="000000"/>
                          </a:solidFill>
                          <a:effectLst/>
                          <a:latin typeface="Franklin Gothic Book" panose="020B0503020102020204" pitchFamily="34" charset="0"/>
                        </a:rPr>
                        <a:t>311</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1" i="0" u="none" strike="noStrike" dirty="0">
                          <a:solidFill>
                            <a:srgbClr val="000000"/>
                          </a:solidFill>
                          <a:effectLst/>
                          <a:latin typeface="Franklin Gothic Book" panose="020B0503020102020204" pitchFamily="34" charset="0"/>
                        </a:rPr>
                        <a:t>81</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tc>
                  <a:txBody>
                    <a:bodyPr/>
                    <a:lstStyle/>
                    <a:p>
                      <a:pPr algn="ctr" fontAlgn="b"/>
                      <a:r>
                        <a:rPr lang="en-US" sz="1400" b="1" i="0" u="none" strike="noStrike" dirty="0">
                          <a:solidFill>
                            <a:srgbClr val="000000"/>
                          </a:solidFill>
                          <a:effectLst/>
                          <a:latin typeface="Franklin Gothic Book" panose="020B0503020102020204" pitchFamily="34" charset="0"/>
                        </a:rPr>
                        <a:t>13%</a:t>
                      </a:r>
                    </a:p>
                  </a:txBody>
                  <a:tcPr marL="98816" marR="98816" marT="49408" marB="49408"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553627113"/>
                  </a:ext>
                </a:extLst>
              </a:tr>
            </a:tbl>
          </a:graphicData>
        </a:graphic>
      </p:graphicFrame>
      <p:sp>
        <p:nvSpPr>
          <p:cNvPr id="16" name="TextBox 15">
            <a:extLst>
              <a:ext uri="{FF2B5EF4-FFF2-40B4-BE49-F238E27FC236}">
                <a16:creationId xmlns:a16="http://schemas.microsoft.com/office/drawing/2014/main" id="{2379111B-F0A2-47E1-9A9B-BD64EF5526C3}"/>
              </a:ext>
            </a:extLst>
          </p:cNvPr>
          <p:cNvSpPr txBox="1"/>
          <p:nvPr/>
        </p:nvSpPr>
        <p:spPr>
          <a:xfrm>
            <a:off x="4390719" y="4257815"/>
            <a:ext cx="4585761" cy="677108"/>
          </a:xfrm>
          <a:prstGeom prst="rect">
            <a:avLst/>
          </a:prstGeom>
          <a:noFill/>
        </p:spPr>
        <p:txBody>
          <a:bodyPr wrap="square" rtlCol="0">
            <a:spAutoFit/>
          </a:bodyPr>
          <a:lstStyle/>
          <a:p>
            <a:r>
              <a:rPr lang="en-US" sz="1200" dirty="0">
                <a:solidFill>
                  <a:schemeClr val="accent2"/>
                </a:solidFill>
                <a:latin typeface="Franklin Gothic Book" panose="020B0503020102020204" pitchFamily="34" charset="0"/>
                <a:ea typeface="Calibri" panose="020F0502020204030204" pitchFamily="34" charset="0"/>
              </a:rPr>
              <a:t>*</a:t>
            </a:r>
            <a:r>
              <a:rPr lang="en-US" sz="1200" dirty="0">
                <a:solidFill>
                  <a:schemeClr val="accent2"/>
                </a:solidFill>
                <a:effectLst/>
                <a:latin typeface="Franklin Gothic Book" panose="020B0503020102020204" pitchFamily="34" charset="0"/>
                <a:ea typeface="Calibri" panose="020F0502020204030204" pitchFamily="34" charset="0"/>
              </a:rPr>
              <a:t>Ports-to-Plains Corridor designated as a Future Interstate and assumed will be designated as I-27</a:t>
            </a:r>
          </a:p>
          <a:p>
            <a:pPr marL="171450" indent="-171450">
              <a:buFont typeface="Arial" panose="020B0604020202020204" pitchFamily="34" charset="0"/>
              <a:buChar char="•"/>
            </a:pPr>
            <a:endParaRPr lang="en-US" sz="1400" dirty="0">
              <a:solidFill>
                <a:schemeClr val="accent2"/>
              </a:solidFill>
              <a:latin typeface="Franklin Gothic Book" panose="020B0503020102020204" pitchFamily="34" charset="0"/>
            </a:endParaRPr>
          </a:p>
        </p:txBody>
      </p:sp>
      <p:cxnSp>
        <p:nvCxnSpPr>
          <p:cNvPr id="17" name="Straight Connector 16">
            <a:extLst>
              <a:ext uri="{FF2B5EF4-FFF2-40B4-BE49-F238E27FC236}">
                <a16:creationId xmlns:a16="http://schemas.microsoft.com/office/drawing/2014/main" id="{D6CE7271-A673-4672-BE64-638F2C93CAAF}"/>
              </a:ext>
            </a:extLst>
          </p:cNvPr>
          <p:cNvCxnSpPr>
            <a:cxnSpLocks/>
          </p:cNvCxnSpPr>
          <p:nvPr/>
        </p:nvCxnSpPr>
        <p:spPr>
          <a:xfrm>
            <a:off x="243045" y="392592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10">
            <a:extLst>
              <a:ext uri="{FF2B5EF4-FFF2-40B4-BE49-F238E27FC236}">
                <a16:creationId xmlns:a16="http://schemas.microsoft.com/office/drawing/2014/main" id="{6EC54B0C-69ED-40DF-A5EA-BD49E7DBF4F0}"/>
              </a:ext>
            </a:extLst>
          </p:cNvPr>
          <p:cNvSpPr>
            <a:spLocks noGrp="1"/>
          </p:cNvSpPr>
          <p:nvPr>
            <p:ph idx="1"/>
          </p:nvPr>
        </p:nvSpPr>
        <p:spPr>
          <a:xfrm>
            <a:off x="4534124" y="3178603"/>
            <a:ext cx="4298949" cy="711753"/>
          </a:xfrm>
        </p:spPr>
        <p:txBody>
          <a:bodyPr>
            <a:normAutofit fontScale="92500" lnSpcReduction="10000"/>
          </a:bodyPr>
          <a:lstStyle/>
          <a:p>
            <a:pPr marL="0" indent="0">
              <a:buNone/>
            </a:pPr>
            <a:r>
              <a:rPr lang="en-US" sz="1800" b="1" dirty="0">
                <a:solidFill>
                  <a:schemeClr val="accent2"/>
                </a:solidFill>
              </a:rPr>
              <a:t>When completed, the three future interstates will connect state, national and global markets through Texas seaports and border crossings.</a:t>
            </a:r>
          </a:p>
        </p:txBody>
      </p:sp>
    </p:spTree>
    <p:extLst>
      <p:ext uri="{BB962C8B-B14F-4D97-AF65-F5344CB8AC3E}">
        <p14:creationId xmlns:p14="http://schemas.microsoft.com/office/powerpoint/2010/main" val="218906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8B759-E92D-3A42-96BA-12793005E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 y="308"/>
            <a:ext cx="9144000" cy="4714875"/>
          </a:xfrm>
          <a:prstGeom prst="rect">
            <a:avLst/>
          </a:prstGeom>
        </p:spPr>
      </p:pic>
      <p:sp>
        <p:nvSpPr>
          <p:cNvPr id="4" name="Title 3"/>
          <p:cNvSpPr>
            <a:spLocks noGrp="1"/>
          </p:cNvSpPr>
          <p:nvPr>
            <p:ph type="ctrTitle"/>
          </p:nvPr>
        </p:nvSpPr>
        <p:spPr>
          <a:xfrm>
            <a:off x="121031" y="2148691"/>
            <a:ext cx="6099815" cy="1788239"/>
          </a:xfrm>
        </p:spPr>
        <p:txBody>
          <a:bodyPr/>
          <a:lstStyle/>
          <a:p>
            <a:r>
              <a:rPr lang="en-US" dirty="0"/>
              <a:t>The Role of Statewide Connectivity in the State’s Economic Prosperity</a:t>
            </a:r>
          </a:p>
        </p:txBody>
      </p:sp>
      <p:sp>
        <p:nvSpPr>
          <p:cNvPr id="12" name="TextBox 11">
            <a:extLst>
              <a:ext uri="{FF2B5EF4-FFF2-40B4-BE49-F238E27FC236}">
                <a16:creationId xmlns:a16="http://schemas.microsoft.com/office/drawing/2014/main" id="{38B99264-4F75-964A-9A91-5991948784CD}"/>
              </a:ext>
            </a:extLst>
          </p:cNvPr>
          <p:cNvSpPr txBox="1"/>
          <p:nvPr/>
        </p:nvSpPr>
        <p:spPr>
          <a:xfrm>
            <a:off x="7135580" y="4715184"/>
            <a:ext cx="1634889" cy="428316"/>
          </a:xfrm>
          <a:prstGeom prst="rect">
            <a:avLst/>
          </a:prstGeom>
          <a:noFill/>
        </p:spPr>
        <p:txBody>
          <a:bodyPr wrap="none" lIns="0" tIns="0" rIns="0" bIns="0" rtlCol="0" anchor="ctr" anchorCtr="0">
            <a:noAutofit/>
          </a:bodyPr>
          <a:lstStyle/>
          <a:p>
            <a:pPr algn="r"/>
            <a:endParaRPr lang="en-US" sz="1200" dirty="0">
              <a:solidFill>
                <a:schemeClr val="bg1"/>
              </a:solidFill>
              <a:latin typeface="Franklin Gothic Book" pitchFamily="34" charset="0"/>
            </a:endParaRPr>
          </a:p>
        </p:txBody>
      </p:sp>
    </p:spTree>
    <p:extLst>
      <p:ext uri="{BB962C8B-B14F-4D97-AF65-F5344CB8AC3E}">
        <p14:creationId xmlns:p14="http://schemas.microsoft.com/office/powerpoint/2010/main" val="327606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61C9CA-B167-4943-ABCA-AFA058B1B5E3}"/>
              </a:ext>
            </a:extLst>
          </p:cNvPr>
          <p:cNvSpPr>
            <a:spLocks noGrp="1"/>
          </p:cNvSpPr>
          <p:nvPr>
            <p:ph type="sldNum" sz="quarter" idx="4"/>
          </p:nvPr>
        </p:nvSpPr>
        <p:spPr>
          <a:xfrm>
            <a:off x="8870951" y="4863636"/>
            <a:ext cx="211057" cy="140630"/>
          </a:xfrm>
        </p:spPr>
        <p:txBody>
          <a:bodyPr/>
          <a:lstStyle/>
          <a:p>
            <a:pPr lvl="1" indent="-207169">
              <a:spcBef>
                <a:spcPts val="675"/>
              </a:spcBef>
            </a:pPr>
            <a:fld id="{126B356D-DBE9-445A-9C43-3D3F41468F04}" type="slidenum">
              <a:rPr lang="en-US">
                <a:solidFill>
                  <a:srgbClr val="FFFFFF"/>
                </a:solidFill>
              </a:rPr>
              <a:pPr lvl="1" indent="-207169">
                <a:spcBef>
                  <a:spcPts val="675"/>
                </a:spcBef>
              </a:pPr>
              <a:t>8</a:t>
            </a:fld>
            <a:endParaRPr lang="en-US" dirty="0">
              <a:solidFill>
                <a:srgbClr val="FFFFFF"/>
              </a:solidFill>
            </a:endParaRPr>
          </a:p>
        </p:txBody>
      </p:sp>
      <p:sp>
        <p:nvSpPr>
          <p:cNvPr id="6" name="Content Placeholder 2">
            <a:extLst>
              <a:ext uri="{FF2B5EF4-FFF2-40B4-BE49-F238E27FC236}">
                <a16:creationId xmlns:a16="http://schemas.microsoft.com/office/drawing/2014/main" id="{327E58A0-AA98-4FCD-BB26-01335EF453F2}"/>
              </a:ext>
            </a:extLst>
          </p:cNvPr>
          <p:cNvSpPr txBox="1">
            <a:spLocks/>
          </p:cNvSpPr>
          <p:nvPr/>
        </p:nvSpPr>
        <p:spPr>
          <a:xfrm>
            <a:off x="4367820" y="693696"/>
            <a:ext cx="4714188" cy="3721082"/>
          </a:xfrm>
          <a:prstGeom prst="rect">
            <a:avLst/>
          </a:prstGeom>
        </p:spPr>
        <p:txBody>
          <a:bodyPr>
            <a:noAutofit/>
          </a:bodyPr>
          <a:lstStyle>
            <a:lvl1pPr marL="172641" indent="-172641" algn="l" defTabSz="685800" rtl="0" eaLnBrk="1" latinLnBrk="0" hangingPunct="1">
              <a:spcBef>
                <a:spcPts val="0"/>
              </a:spcBef>
              <a:spcAft>
                <a:spcPts val="450"/>
              </a:spcAft>
              <a:buClr>
                <a:srgbClr val="205588"/>
              </a:buClr>
              <a:buFont typeface="Wingdings" pitchFamily="2" charset="2"/>
              <a:buChar char="§"/>
              <a:defRPr sz="1500" kern="1200">
                <a:solidFill>
                  <a:schemeClr val="tx1"/>
                </a:solidFill>
                <a:latin typeface="Franklin Gothic Book" pitchFamily="34" charset="0"/>
                <a:ea typeface="+mn-ea"/>
                <a:cs typeface="+mn-cs"/>
              </a:defRPr>
            </a:lvl1pPr>
            <a:lvl2pPr marL="385763" indent="-172641" algn="l" defTabSz="685800" rtl="0" eaLnBrk="1" latinLnBrk="0" hangingPunct="1">
              <a:spcBef>
                <a:spcPts val="0"/>
              </a:spcBef>
              <a:spcAft>
                <a:spcPts val="450"/>
              </a:spcAft>
              <a:buClr>
                <a:srgbClr val="205588"/>
              </a:buClr>
              <a:buFont typeface="Franklin Gothic Book" panose="020B0503020102020204" pitchFamily="34" charset="0"/>
              <a:buChar char="–"/>
              <a:defRPr sz="1500" kern="1200">
                <a:solidFill>
                  <a:schemeClr val="tx1"/>
                </a:solidFill>
                <a:latin typeface="Franklin Gothic Book" pitchFamily="34" charset="0"/>
                <a:ea typeface="+mn-ea"/>
                <a:cs typeface="+mn-cs"/>
              </a:defRPr>
            </a:lvl2pPr>
            <a:lvl3pPr marL="557213" indent="-128588" algn="l" defTabSz="685800" rtl="0" eaLnBrk="1" latinLnBrk="0" hangingPunct="1">
              <a:spcBef>
                <a:spcPts val="0"/>
              </a:spcBef>
              <a:spcAft>
                <a:spcPts val="450"/>
              </a:spcAft>
              <a:buClr>
                <a:srgbClr val="205588"/>
              </a:buClr>
              <a:buFont typeface="Arial" pitchFamily="34" charset="0"/>
              <a:buChar char="•"/>
              <a:defRPr sz="1500" kern="1200">
                <a:solidFill>
                  <a:schemeClr val="tx1"/>
                </a:solidFill>
                <a:latin typeface="Franklin Gothic Book" pitchFamily="34" charset="0"/>
                <a:ea typeface="+mn-ea"/>
                <a:cs typeface="+mn-cs"/>
              </a:defRPr>
            </a:lvl3pPr>
            <a:lvl4pPr marL="728663" indent="-171450" algn="l" defTabSz="685800" rtl="0" eaLnBrk="1" latinLnBrk="0" hangingPunct="1">
              <a:spcBef>
                <a:spcPts val="0"/>
              </a:spcBef>
              <a:spcAft>
                <a:spcPts val="450"/>
              </a:spcAft>
              <a:buClr>
                <a:srgbClr val="205588"/>
              </a:buClr>
              <a:buFont typeface="Franklin Gothic Book" panose="020B0503020102020204" pitchFamily="34" charset="0"/>
              <a:buChar char="–"/>
              <a:defRPr sz="1500" kern="1200">
                <a:solidFill>
                  <a:schemeClr val="tx1"/>
                </a:solidFill>
                <a:latin typeface="Franklin Gothic Book" pitchFamily="34" charset="0"/>
                <a:ea typeface="+mn-ea"/>
                <a:cs typeface="+mn-cs"/>
              </a:defRPr>
            </a:lvl4pPr>
            <a:lvl5pPr marL="857250" indent="-128588" algn="l" defTabSz="685800" rtl="0" eaLnBrk="1" latinLnBrk="0" hangingPunct="1">
              <a:spcBef>
                <a:spcPts val="0"/>
              </a:spcBef>
              <a:spcAft>
                <a:spcPts val="450"/>
              </a:spcAft>
              <a:buClr>
                <a:srgbClr val="205588"/>
              </a:buClr>
              <a:buFont typeface="Arial" pitchFamily="34" charset="0"/>
              <a:buChar char="»"/>
              <a:defRPr sz="1500" kern="1200">
                <a:solidFill>
                  <a:schemeClr val="tx1"/>
                </a:solidFill>
                <a:latin typeface="Franklin Gothic Book"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Aft>
                <a:spcPts val="0"/>
              </a:spcAft>
              <a:buFont typeface="Wingdings" pitchFamily="2" charset="2"/>
              <a:buNone/>
            </a:pPr>
            <a:r>
              <a:rPr lang="en-US" sz="1200" b="1" dirty="0">
                <a:solidFill>
                  <a:schemeClr val="accent2"/>
                </a:solidFill>
                <a:latin typeface="Franklin Gothic Demi" panose="020B0703020102020204" pitchFamily="34" charset="0"/>
              </a:rPr>
              <a:t>Agriculture Production</a:t>
            </a:r>
          </a:p>
          <a:p>
            <a:pPr>
              <a:spcAft>
                <a:spcPts val="600"/>
              </a:spcAft>
            </a:pPr>
            <a:r>
              <a:rPr lang="en-US" sz="1100" dirty="0">
                <a:solidFill>
                  <a:schemeClr val="accent2"/>
                </a:solidFill>
              </a:rPr>
              <a:t>Generates approximately </a:t>
            </a:r>
            <a:r>
              <a:rPr lang="en-US" sz="1100" b="1" dirty="0">
                <a:solidFill>
                  <a:schemeClr val="accent2"/>
                </a:solidFill>
              </a:rPr>
              <a:t>$34.9 billion a year </a:t>
            </a:r>
            <a:r>
              <a:rPr lang="en-US" sz="1100" dirty="0">
                <a:solidFill>
                  <a:schemeClr val="accent2"/>
                </a:solidFill>
              </a:rPr>
              <a:t>in sales statewide and contributes </a:t>
            </a:r>
            <a:r>
              <a:rPr lang="en-US" sz="1100" b="1" dirty="0">
                <a:solidFill>
                  <a:schemeClr val="accent2"/>
                </a:solidFill>
              </a:rPr>
              <a:t>$12.6 billion to the State’s GDP</a:t>
            </a:r>
            <a:endParaRPr lang="en-US" sz="1100" dirty="0">
              <a:solidFill>
                <a:schemeClr val="accent2"/>
              </a:solidFill>
            </a:endParaRPr>
          </a:p>
          <a:p>
            <a:pPr marL="0" indent="0">
              <a:spcAft>
                <a:spcPts val="0"/>
              </a:spcAft>
              <a:buFont typeface="Wingdings" pitchFamily="2" charset="2"/>
              <a:buNone/>
            </a:pPr>
            <a:r>
              <a:rPr lang="en-US" sz="1100" b="1" dirty="0">
                <a:solidFill>
                  <a:srgbClr val="0F385A"/>
                </a:solidFill>
                <a:latin typeface="Franklin Gothic Demi" panose="020B0703020102020204" pitchFamily="34" charset="0"/>
              </a:rPr>
              <a:t>Energy Production</a:t>
            </a:r>
          </a:p>
          <a:p>
            <a:pPr>
              <a:spcAft>
                <a:spcPts val="0"/>
              </a:spcAft>
            </a:pPr>
            <a:r>
              <a:rPr lang="en-US" sz="1100" dirty="0">
                <a:solidFill>
                  <a:schemeClr val="accent2"/>
                </a:solidFill>
              </a:rPr>
              <a:t>In 2020 </a:t>
            </a:r>
            <a:r>
              <a:rPr lang="en-US" sz="1100" b="1" dirty="0">
                <a:solidFill>
                  <a:schemeClr val="accent2"/>
                </a:solidFill>
              </a:rPr>
              <a:t>Permian Basin accounted for 39% of U.S. </a:t>
            </a:r>
            <a:r>
              <a:rPr lang="en-US" sz="1100" dirty="0">
                <a:solidFill>
                  <a:schemeClr val="accent2"/>
                </a:solidFill>
              </a:rPr>
              <a:t>crude oil production and </a:t>
            </a:r>
            <a:r>
              <a:rPr lang="en-US" sz="1100" b="1" dirty="0">
                <a:solidFill>
                  <a:schemeClr val="accent2"/>
                </a:solidFill>
              </a:rPr>
              <a:t>$9 billion</a:t>
            </a:r>
            <a:r>
              <a:rPr lang="en-US" sz="1100" dirty="0">
                <a:solidFill>
                  <a:schemeClr val="accent2"/>
                </a:solidFill>
              </a:rPr>
              <a:t> in state taxes in royalties</a:t>
            </a:r>
          </a:p>
          <a:p>
            <a:pPr>
              <a:spcAft>
                <a:spcPts val="600"/>
              </a:spcAft>
            </a:pPr>
            <a:r>
              <a:rPr lang="en-US" sz="1100" dirty="0">
                <a:solidFill>
                  <a:schemeClr val="accent2"/>
                </a:solidFill>
              </a:rPr>
              <a:t>In 2016, the </a:t>
            </a:r>
            <a:r>
              <a:rPr lang="en-US" sz="1100" b="1" dirty="0">
                <a:solidFill>
                  <a:schemeClr val="accent2"/>
                </a:solidFill>
              </a:rPr>
              <a:t>Eagle Ford Shale contributed over $3 billion </a:t>
            </a:r>
            <a:r>
              <a:rPr lang="en-US" sz="1100" dirty="0">
                <a:solidFill>
                  <a:schemeClr val="accent2"/>
                </a:solidFill>
              </a:rPr>
              <a:t>in state and local taxes and revenues</a:t>
            </a:r>
          </a:p>
          <a:p>
            <a:pPr marL="0" indent="0">
              <a:spcAft>
                <a:spcPts val="0"/>
              </a:spcAft>
              <a:buNone/>
            </a:pPr>
            <a:r>
              <a:rPr lang="en-US" sz="1100" b="1" dirty="0">
                <a:solidFill>
                  <a:srgbClr val="0F385A"/>
                </a:solidFill>
                <a:latin typeface="Franklin Gothic Demi" panose="020B0703020102020204" pitchFamily="34" charset="0"/>
              </a:rPr>
              <a:t>Timber and Lumber Production</a:t>
            </a:r>
          </a:p>
          <a:p>
            <a:pPr>
              <a:spcAft>
                <a:spcPts val="600"/>
              </a:spcAft>
            </a:pPr>
            <a:r>
              <a:rPr lang="en-US" sz="1100" dirty="0">
                <a:solidFill>
                  <a:schemeClr val="accent2"/>
                </a:solidFill>
              </a:rPr>
              <a:t>In 2017, lumber industry contributed </a:t>
            </a:r>
            <a:r>
              <a:rPr lang="en-US" sz="1100" b="1" dirty="0">
                <a:solidFill>
                  <a:schemeClr val="accent2"/>
                </a:solidFill>
              </a:rPr>
              <a:t>$33.6 billion to the Texas economy</a:t>
            </a:r>
            <a:endParaRPr lang="en-US" sz="1100" dirty="0">
              <a:solidFill>
                <a:schemeClr val="accent2"/>
              </a:solidFill>
            </a:endParaRPr>
          </a:p>
          <a:p>
            <a:pPr marL="0" indent="0">
              <a:spcAft>
                <a:spcPts val="0"/>
              </a:spcAft>
              <a:buFont typeface="Wingdings" pitchFamily="2" charset="2"/>
              <a:buNone/>
            </a:pPr>
            <a:endParaRPr lang="en-US" sz="1100" b="1" dirty="0">
              <a:solidFill>
                <a:srgbClr val="0F385A"/>
              </a:solidFill>
              <a:latin typeface="Franklin Gothic Demi" panose="020B0703020102020204" pitchFamily="34" charset="0"/>
            </a:endParaRPr>
          </a:p>
          <a:p>
            <a:pPr marL="0" indent="0">
              <a:spcAft>
                <a:spcPts val="0"/>
              </a:spcAft>
              <a:buFont typeface="Wingdings" pitchFamily="2" charset="2"/>
              <a:buNone/>
            </a:pPr>
            <a:r>
              <a:rPr lang="en-US" sz="1100" b="1" dirty="0">
                <a:solidFill>
                  <a:srgbClr val="0F385A"/>
                </a:solidFill>
                <a:latin typeface="Franklin Gothic Demi" panose="020B0703020102020204" pitchFamily="34" charset="0"/>
              </a:rPr>
              <a:t>International Trade</a:t>
            </a:r>
          </a:p>
          <a:p>
            <a:pPr>
              <a:spcAft>
                <a:spcPts val="600"/>
              </a:spcAft>
            </a:pPr>
            <a:r>
              <a:rPr lang="en-US" sz="1100" dirty="0">
                <a:solidFill>
                  <a:schemeClr val="accent2"/>
                </a:solidFill>
              </a:rPr>
              <a:t>In 2020, </a:t>
            </a:r>
            <a:r>
              <a:rPr lang="en-US" sz="1100" b="1" dirty="0">
                <a:solidFill>
                  <a:schemeClr val="accent2"/>
                </a:solidFill>
              </a:rPr>
              <a:t>65% or $352 billion </a:t>
            </a:r>
            <a:r>
              <a:rPr lang="en-US" sz="1100" dirty="0">
                <a:solidFill>
                  <a:schemeClr val="accent2"/>
                </a:solidFill>
              </a:rPr>
              <a:t>of $538 B US-Mexico trade passed through Texas. </a:t>
            </a:r>
          </a:p>
          <a:p>
            <a:pPr marL="0" indent="0" defTabSz="914400">
              <a:spcAft>
                <a:spcPts val="0"/>
              </a:spcAft>
              <a:buNone/>
              <a:defRPr/>
            </a:pPr>
            <a:r>
              <a:rPr lang="en-US" sz="1100" b="1" dirty="0">
                <a:solidFill>
                  <a:schemeClr val="accent2"/>
                </a:solidFill>
                <a:latin typeface="Franklin Gothic Demi" panose="020B0703020102020204" pitchFamily="34" charset="0"/>
              </a:rPr>
              <a:t>International Maritime Trade</a:t>
            </a:r>
          </a:p>
          <a:p>
            <a:pPr defTabSz="914400">
              <a:spcAft>
                <a:spcPts val="600"/>
              </a:spcAft>
              <a:defRPr/>
            </a:pPr>
            <a:r>
              <a:rPr lang="en-US" sz="1100" dirty="0">
                <a:solidFill>
                  <a:schemeClr val="accent2"/>
                </a:solidFill>
              </a:rPr>
              <a:t>In 2019, Texas ports accounted for an average of </a:t>
            </a:r>
            <a:r>
              <a:rPr lang="en-US" sz="1100" b="1" dirty="0">
                <a:solidFill>
                  <a:schemeClr val="accent2"/>
                </a:solidFill>
              </a:rPr>
              <a:t>$242.7 billion in trade value</a:t>
            </a:r>
            <a:r>
              <a:rPr lang="en-US" sz="1100" dirty="0">
                <a:solidFill>
                  <a:schemeClr val="accent2"/>
                </a:solidFill>
              </a:rPr>
              <a:t> annually</a:t>
            </a:r>
          </a:p>
          <a:p>
            <a:pPr marL="0" indent="0" defTabSz="914400">
              <a:spcAft>
                <a:spcPts val="0"/>
              </a:spcAft>
              <a:buNone/>
              <a:defRPr/>
            </a:pPr>
            <a:r>
              <a:rPr lang="en-US" sz="1100" b="1" dirty="0">
                <a:solidFill>
                  <a:schemeClr val="accent2"/>
                </a:solidFill>
                <a:latin typeface="Franklin Gothic Demi" panose="020B0703020102020204" pitchFamily="34" charset="0"/>
              </a:rPr>
              <a:t>National Defense and Security</a:t>
            </a:r>
          </a:p>
          <a:p>
            <a:pPr defTabSz="914400">
              <a:spcAft>
                <a:spcPts val="0"/>
              </a:spcAft>
              <a:defRPr/>
            </a:pPr>
            <a:r>
              <a:rPr lang="en-US" sz="1100" dirty="0">
                <a:solidFill>
                  <a:schemeClr val="accent2"/>
                </a:solidFill>
              </a:rPr>
              <a:t>In 2019, Texas military bases added </a:t>
            </a:r>
            <a:r>
              <a:rPr lang="en-US" sz="1100" b="1" dirty="0">
                <a:solidFill>
                  <a:schemeClr val="accent2"/>
                </a:solidFill>
              </a:rPr>
              <a:t>$75 billion to the State’s GDP</a:t>
            </a:r>
            <a:endParaRPr lang="en-US" sz="1200" b="1" dirty="0">
              <a:solidFill>
                <a:srgbClr val="0F385A"/>
              </a:solidFill>
              <a:latin typeface="Franklin Gothic Demi" panose="020B0703020102020204" pitchFamily="34" charset="0"/>
            </a:endParaRPr>
          </a:p>
        </p:txBody>
      </p:sp>
      <p:sp>
        <p:nvSpPr>
          <p:cNvPr id="11" name="Title 1">
            <a:extLst>
              <a:ext uri="{FF2B5EF4-FFF2-40B4-BE49-F238E27FC236}">
                <a16:creationId xmlns:a16="http://schemas.microsoft.com/office/drawing/2014/main" id="{A7588461-7D4A-58C8-F9B2-F7CEBECAE47B}"/>
              </a:ext>
            </a:extLst>
          </p:cNvPr>
          <p:cNvSpPr txBox="1">
            <a:spLocks/>
          </p:cNvSpPr>
          <p:nvPr/>
        </p:nvSpPr>
        <p:spPr bwMode="gray">
          <a:xfrm>
            <a:off x="253678" y="108926"/>
            <a:ext cx="8353424" cy="400110"/>
          </a:xfrm>
          <a:prstGeom prst="rect">
            <a:avLst/>
          </a:prstGeom>
          <a:noFill/>
        </p:spPr>
        <p:txBody>
          <a:bodyPr wrap="square" lIns="0" rtlCol="0">
            <a:spAutoFit/>
          </a:bodyPr>
          <a:lstStyle>
            <a:lvl1pPr marL="0" algn="l" defTabSz="914400" rtl="0" eaLnBrk="1" latinLnBrk="0" hangingPunct="1">
              <a:lnSpc>
                <a:spcPct val="100000"/>
              </a:lnSpc>
              <a:spcBef>
                <a:spcPct val="0"/>
              </a:spcBef>
              <a:buNone/>
              <a:defRPr lang="en-US" sz="2000" b="0" kern="1200">
                <a:solidFill>
                  <a:srgbClr val="205588"/>
                </a:solidFill>
                <a:effectLst/>
                <a:latin typeface="Franklin Gothic Demi" pitchFamily="34" charset="0"/>
                <a:ea typeface="+mn-ea"/>
                <a:cs typeface="Arial" pitchFamily="34" charset="0"/>
              </a:defRPr>
            </a:lvl1pPr>
          </a:lstStyle>
          <a:p>
            <a:r>
              <a:rPr lang="en-US" sz="2000" dirty="0"/>
              <a:t>Statewide Connectivity Supports the State’s Key Economic Sectors</a:t>
            </a:r>
            <a:endParaRPr lang="en-US" dirty="0"/>
          </a:p>
        </p:txBody>
      </p:sp>
      <p:sp>
        <p:nvSpPr>
          <p:cNvPr id="61" name="Rectangle 25">
            <a:extLst>
              <a:ext uri="{FF2B5EF4-FFF2-40B4-BE49-F238E27FC236}">
                <a16:creationId xmlns:a16="http://schemas.microsoft.com/office/drawing/2014/main" id="{9BA88686-FEAC-4462-86AA-471E8544F9CF}"/>
              </a:ext>
            </a:extLst>
          </p:cNvPr>
          <p:cNvSpPr/>
          <p:nvPr/>
        </p:nvSpPr>
        <p:spPr>
          <a:xfrm>
            <a:off x="4380803" y="728722"/>
            <a:ext cx="2231451" cy="183421"/>
          </a:xfrm>
          <a:custGeom>
            <a:avLst/>
            <a:gdLst>
              <a:gd name="connsiteX0" fmla="*/ 0 w 4736378"/>
              <a:gd name="connsiteY0" fmla="*/ 0 h 1192173"/>
              <a:gd name="connsiteX1" fmla="*/ 4736378 w 4736378"/>
              <a:gd name="connsiteY1" fmla="*/ 0 h 1192173"/>
              <a:gd name="connsiteX2" fmla="*/ 4736378 w 4736378"/>
              <a:gd name="connsiteY2" fmla="*/ 1192173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3940219 w 4736378"/>
              <a:gd name="connsiteY2" fmla="*/ 1168525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153053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493364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609103 w 4736378"/>
              <a:gd name="connsiteY2" fmla="*/ 1176408 h 1192173"/>
              <a:gd name="connsiteX3" fmla="*/ 0 w 4736378"/>
              <a:gd name="connsiteY3" fmla="*/ 1192173 h 1192173"/>
              <a:gd name="connsiteX4" fmla="*/ 0 w 4736378"/>
              <a:gd name="connsiteY4" fmla="*/ 0 h 119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78" h="1192173">
                <a:moveTo>
                  <a:pt x="0" y="0"/>
                </a:moveTo>
                <a:lnTo>
                  <a:pt x="4736378" y="0"/>
                </a:lnTo>
                <a:lnTo>
                  <a:pt x="4609103" y="1176408"/>
                </a:lnTo>
                <a:lnTo>
                  <a:pt x="0" y="1192173"/>
                </a:lnTo>
                <a:lnTo>
                  <a:pt x="0" y="0"/>
                </a:lnTo>
                <a:close/>
              </a:path>
            </a:pathLst>
          </a:custGeom>
          <a:solidFill>
            <a:schemeClr val="accent5"/>
          </a:solidFill>
          <a:ln w="28575">
            <a:noFill/>
          </a:ln>
        </p:spPr>
        <p:txBody>
          <a:bodyPr wrap="square" tIns="0" bIns="0">
            <a:noAutofit/>
          </a:bodyPr>
          <a:lstStyle/>
          <a:p>
            <a:r>
              <a:rPr lang="en-US" sz="1200">
                <a:solidFill>
                  <a:schemeClr val="tx2"/>
                </a:solidFill>
                <a:latin typeface="Franklin Gothic Demi" panose="020B0703020102020204" pitchFamily="34" charset="0"/>
              </a:rPr>
              <a:t>Agriculture Production</a:t>
            </a:r>
            <a:endParaRPr lang="en-US" sz="1200">
              <a:solidFill>
                <a:schemeClr val="accent1"/>
              </a:solidFill>
              <a:latin typeface="Franklin Gothic Demi" panose="020B0703020102020204" pitchFamily="34" charset="0"/>
            </a:endParaRPr>
          </a:p>
        </p:txBody>
      </p:sp>
      <p:sp>
        <p:nvSpPr>
          <p:cNvPr id="62" name="Rectangle 25">
            <a:extLst>
              <a:ext uri="{FF2B5EF4-FFF2-40B4-BE49-F238E27FC236}">
                <a16:creationId xmlns:a16="http://schemas.microsoft.com/office/drawing/2014/main" id="{3968A354-10FD-4178-B87A-29EF752BBBBA}"/>
              </a:ext>
            </a:extLst>
          </p:cNvPr>
          <p:cNvSpPr/>
          <p:nvPr/>
        </p:nvSpPr>
        <p:spPr>
          <a:xfrm>
            <a:off x="4380803" y="1308137"/>
            <a:ext cx="2231451" cy="183421"/>
          </a:xfrm>
          <a:custGeom>
            <a:avLst/>
            <a:gdLst>
              <a:gd name="connsiteX0" fmla="*/ 0 w 4736378"/>
              <a:gd name="connsiteY0" fmla="*/ 0 h 1192173"/>
              <a:gd name="connsiteX1" fmla="*/ 4736378 w 4736378"/>
              <a:gd name="connsiteY1" fmla="*/ 0 h 1192173"/>
              <a:gd name="connsiteX2" fmla="*/ 4736378 w 4736378"/>
              <a:gd name="connsiteY2" fmla="*/ 1192173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3940219 w 4736378"/>
              <a:gd name="connsiteY2" fmla="*/ 1168525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153053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493364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609103 w 4736378"/>
              <a:gd name="connsiteY2" fmla="*/ 1176408 h 1192173"/>
              <a:gd name="connsiteX3" fmla="*/ 0 w 4736378"/>
              <a:gd name="connsiteY3" fmla="*/ 1192173 h 1192173"/>
              <a:gd name="connsiteX4" fmla="*/ 0 w 4736378"/>
              <a:gd name="connsiteY4" fmla="*/ 0 h 119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78" h="1192173">
                <a:moveTo>
                  <a:pt x="0" y="0"/>
                </a:moveTo>
                <a:lnTo>
                  <a:pt x="4736378" y="0"/>
                </a:lnTo>
                <a:lnTo>
                  <a:pt x="4609103" y="1176408"/>
                </a:lnTo>
                <a:lnTo>
                  <a:pt x="0" y="1192173"/>
                </a:lnTo>
                <a:lnTo>
                  <a:pt x="0" y="0"/>
                </a:lnTo>
                <a:close/>
              </a:path>
            </a:pathLst>
          </a:custGeom>
          <a:solidFill>
            <a:srgbClr val="C00000"/>
          </a:solidFill>
          <a:ln w="28575">
            <a:noFill/>
          </a:ln>
        </p:spPr>
        <p:txBody>
          <a:bodyPr wrap="square" tIns="0" bIns="0">
            <a:noAutofit/>
          </a:bodyPr>
          <a:lstStyle/>
          <a:p>
            <a:r>
              <a:rPr lang="en-US" sz="1200" dirty="0">
                <a:solidFill>
                  <a:schemeClr val="tx2"/>
                </a:solidFill>
                <a:latin typeface="Franklin Gothic Demi" panose="020B0703020102020204" pitchFamily="34" charset="0"/>
              </a:rPr>
              <a:t>Energy Production</a:t>
            </a:r>
            <a:endParaRPr lang="en-US" sz="1200" dirty="0">
              <a:solidFill>
                <a:schemeClr val="accent1"/>
              </a:solidFill>
              <a:latin typeface="Franklin Gothic Demi" panose="020B0703020102020204" pitchFamily="34" charset="0"/>
            </a:endParaRPr>
          </a:p>
        </p:txBody>
      </p:sp>
      <p:sp>
        <p:nvSpPr>
          <p:cNvPr id="63" name="Rectangle 25">
            <a:extLst>
              <a:ext uri="{FF2B5EF4-FFF2-40B4-BE49-F238E27FC236}">
                <a16:creationId xmlns:a16="http://schemas.microsoft.com/office/drawing/2014/main" id="{AD829383-5120-4B57-8064-2906311EC760}"/>
              </a:ext>
            </a:extLst>
          </p:cNvPr>
          <p:cNvSpPr/>
          <p:nvPr/>
        </p:nvSpPr>
        <p:spPr>
          <a:xfrm>
            <a:off x="4380803" y="2246717"/>
            <a:ext cx="2231451" cy="183421"/>
          </a:xfrm>
          <a:custGeom>
            <a:avLst/>
            <a:gdLst>
              <a:gd name="connsiteX0" fmla="*/ 0 w 4736378"/>
              <a:gd name="connsiteY0" fmla="*/ 0 h 1192173"/>
              <a:gd name="connsiteX1" fmla="*/ 4736378 w 4736378"/>
              <a:gd name="connsiteY1" fmla="*/ 0 h 1192173"/>
              <a:gd name="connsiteX2" fmla="*/ 4736378 w 4736378"/>
              <a:gd name="connsiteY2" fmla="*/ 1192173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3940219 w 4736378"/>
              <a:gd name="connsiteY2" fmla="*/ 1168525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153053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493364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609103 w 4736378"/>
              <a:gd name="connsiteY2" fmla="*/ 1176408 h 1192173"/>
              <a:gd name="connsiteX3" fmla="*/ 0 w 4736378"/>
              <a:gd name="connsiteY3" fmla="*/ 1192173 h 1192173"/>
              <a:gd name="connsiteX4" fmla="*/ 0 w 4736378"/>
              <a:gd name="connsiteY4" fmla="*/ 0 h 119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78" h="1192173">
                <a:moveTo>
                  <a:pt x="0" y="0"/>
                </a:moveTo>
                <a:lnTo>
                  <a:pt x="4736378" y="0"/>
                </a:lnTo>
                <a:lnTo>
                  <a:pt x="4609103" y="1176408"/>
                </a:lnTo>
                <a:lnTo>
                  <a:pt x="0" y="1192173"/>
                </a:lnTo>
                <a:lnTo>
                  <a:pt x="0" y="0"/>
                </a:lnTo>
                <a:close/>
              </a:path>
            </a:pathLst>
          </a:custGeom>
          <a:solidFill>
            <a:schemeClr val="bg2">
              <a:lumMod val="10000"/>
            </a:schemeClr>
          </a:solidFill>
          <a:ln w="28575">
            <a:noFill/>
          </a:ln>
        </p:spPr>
        <p:txBody>
          <a:bodyPr wrap="square" tIns="0" bIns="0">
            <a:noAutofit/>
          </a:bodyPr>
          <a:lstStyle/>
          <a:p>
            <a:r>
              <a:rPr lang="en-US" sz="1200" dirty="0">
                <a:solidFill>
                  <a:schemeClr val="tx2"/>
                </a:solidFill>
                <a:latin typeface="Franklin Gothic Demi" panose="020B0703020102020204" pitchFamily="34" charset="0"/>
              </a:rPr>
              <a:t>Timber and Lumber Production</a:t>
            </a:r>
            <a:endParaRPr lang="en-US" sz="1200" dirty="0">
              <a:solidFill>
                <a:schemeClr val="accent1"/>
              </a:solidFill>
              <a:latin typeface="Franklin Gothic Demi" panose="020B0703020102020204" pitchFamily="34" charset="0"/>
            </a:endParaRPr>
          </a:p>
        </p:txBody>
      </p:sp>
      <p:sp>
        <p:nvSpPr>
          <p:cNvPr id="64" name="Rectangle 25">
            <a:extLst>
              <a:ext uri="{FF2B5EF4-FFF2-40B4-BE49-F238E27FC236}">
                <a16:creationId xmlns:a16="http://schemas.microsoft.com/office/drawing/2014/main" id="{9512BBE0-74B9-4F3F-BE91-D3C3B878E3B2}"/>
              </a:ext>
            </a:extLst>
          </p:cNvPr>
          <p:cNvSpPr/>
          <p:nvPr/>
        </p:nvSpPr>
        <p:spPr>
          <a:xfrm>
            <a:off x="4380803" y="2798040"/>
            <a:ext cx="2231451" cy="183421"/>
          </a:xfrm>
          <a:custGeom>
            <a:avLst/>
            <a:gdLst>
              <a:gd name="connsiteX0" fmla="*/ 0 w 4736378"/>
              <a:gd name="connsiteY0" fmla="*/ 0 h 1192173"/>
              <a:gd name="connsiteX1" fmla="*/ 4736378 w 4736378"/>
              <a:gd name="connsiteY1" fmla="*/ 0 h 1192173"/>
              <a:gd name="connsiteX2" fmla="*/ 4736378 w 4736378"/>
              <a:gd name="connsiteY2" fmla="*/ 1192173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3940219 w 4736378"/>
              <a:gd name="connsiteY2" fmla="*/ 1168525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153053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493364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609103 w 4736378"/>
              <a:gd name="connsiteY2" fmla="*/ 1176408 h 1192173"/>
              <a:gd name="connsiteX3" fmla="*/ 0 w 4736378"/>
              <a:gd name="connsiteY3" fmla="*/ 1192173 h 1192173"/>
              <a:gd name="connsiteX4" fmla="*/ 0 w 4736378"/>
              <a:gd name="connsiteY4" fmla="*/ 0 h 119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78" h="1192173">
                <a:moveTo>
                  <a:pt x="0" y="0"/>
                </a:moveTo>
                <a:lnTo>
                  <a:pt x="4736378" y="0"/>
                </a:lnTo>
                <a:lnTo>
                  <a:pt x="4609103" y="1176408"/>
                </a:lnTo>
                <a:lnTo>
                  <a:pt x="0" y="1192173"/>
                </a:lnTo>
                <a:lnTo>
                  <a:pt x="0" y="0"/>
                </a:lnTo>
                <a:close/>
              </a:path>
            </a:pathLst>
          </a:custGeom>
          <a:solidFill>
            <a:srgbClr val="7030A0"/>
          </a:solidFill>
          <a:ln w="28575">
            <a:noFill/>
          </a:ln>
        </p:spPr>
        <p:txBody>
          <a:bodyPr wrap="square" tIns="0" bIns="0">
            <a:noAutofit/>
          </a:bodyPr>
          <a:lstStyle/>
          <a:p>
            <a:r>
              <a:rPr lang="en-US" sz="1200" dirty="0">
                <a:solidFill>
                  <a:schemeClr val="tx2"/>
                </a:solidFill>
                <a:latin typeface="Franklin Gothic Demi" panose="020B0703020102020204" pitchFamily="34" charset="0"/>
              </a:rPr>
              <a:t>International Trade</a:t>
            </a:r>
            <a:endParaRPr lang="en-US" sz="1200" dirty="0">
              <a:solidFill>
                <a:schemeClr val="accent1"/>
              </a:solidFill>
              <a:latin typeface="Franklin Gothic Demi" panose="020B0703020102020204" pitchFamily="34" charset="0"/>
            </a:endParaRPr>
          </a:p>
        </p:txBody>
      </p:sp>
      <p:sp>
        <p:nvSpPr>
          <p:cNvPr id="65" name="Rectangle 25">
            <a:extLst>
              <a:ext uri="{FF2B5EF4-FFF2-40B4-BE49-F238E27FC236}">
                <a16:creationId xmlns:a16="http://schemas.microsoft.com/office/drawing/2014/main" id="{556922D6-DC15-491E-84C8-5E851CF218CA}"/>
              </a:ext>
            </a:extLst>
          </p:cNvPr>
          <p:cNvSpPr/>
          <p:nvPr/>
        </p:nvSpPr>
        <p:spPr>
          <a:xfrm>
            <a:off x="4380803" y="3390304"/>
            <a:ext cx="2231451" cy="183421"/>
          </a:xfrm>
          <a:custGeom>
            <a:avLst/>
            <a:gdLst>
              <a:gd name="connsiteX0" fmla="*/ 0 w 4736378"/>
              <a:gd name="connsiteY0" fmla="*/ 0 h 1192173"/>
              <a:gd name="connsiteX1" fmla="*/ 4736378 w 4736378"/>
              <a:gd name="connsiteY1" fmla="*/ 0 h 1192173"/>
              <a:gd name="connsiteX2" fmla="*/ 4736378 w 4736378"/>
              <a:gd name="connsiteY2" fmla="*/ 1192173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3940219 w 4736378"/>
              <a:gd name="connsiteY2" fmla="*/ 1168525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153053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493364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609103 w 4736378"/>
              <a:gd name="connsiteY2" fmla="*/ 1176408 h 1192173"/>
              <a:gd name="connsiteX3" fmla="*/ 0 w 4736378"/>
              <a:gd name="connsiteY3" fmla="*/ 1192173 h 1192173"/>
              <a:gd name="connsiteX4" fmla="*/ 0 w 4736378"/>
              <a:gd name="connsiteY4" fmla="*/ 0 h 119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78" h="1192173">
                <a:moveTo>
                  <a:pt x="0" y="0"/>
                </a:moveTo>
                <a:lnTo>
                  <a:pt x="4736378" y="0"/>
                </a:lnTo>
                <a:lnTo>
                  <a:pt x="4609103" y="1176408"/>
                </a:lnTo>
                <a:lnTo>
                  <a:pt x="0" y="1192173"/>
                </a:lnTo>
                <a:lnTo>
                  <a:pt x="0" y="0"/>
                </a:lnTo>
                <a:close/>
              </a:path>
            </a:pathLst>
          </a:custGeom>
          <a:solidFill>
            <a:srgbClr val="294F98"/>
          </a:solidFill>
          <a:ln w="28575">
            <a:noFill/>
          </a:ln>
        </p:spPr>
        <p:txBody>
          <a:bodyPr wrap="square" tIns="0" bIns="0">
            <a:noAutofit/>
          </a:bodyPr>
          <a:lstStyle/>
          <a:p>
            <a:r>
              <a:rPr lang="en-US" sz="1200" dirty="0">
                <a:solidFill>
                  <a:schemeClr val="tx2"/>
                </a:solidFill>
                <a:latin typeface="Franklin Gothic Demi" panose="020B0703020102020204" pitchFamily="34" charset="0"/>
              </a:rPr>
              <a:t>Maritime Trade</a:t>
            </a:r>
            <a:endParaRPr lang="en-US" sz="1200" dirty="0">
              <a:solidFill>
                <a:schemeClr val="accent1"/>
              </a:solidFill>
              <a:latin typeface="Franklin Gothic Demi" panose="020B0703020102020204" pitchFamily="34" charset="0"/>
            </a:endParaRPr>
          </a:p>
        </p:txBody>
      </p:sp>
      <p:sp>
        <p:nvSpPr>
          <p:cNvPr id="66" name="Rectangle 25">
            <a:extLst>
              <a:ext uri="{FF2B5EF4-FFF2-40B4-BE49-F238E27FC236}">
                <a16:creationId xmlns:a16="http://schemas.microsoft.com/office/drawing/2014/main" id="{494CD5C8-ADD9-4A45-B105-DE8E53986213}"/>
              </a:ext>
            </a:extLst>
          </p:cNvPr>
          <p:cNvSpPr/>
          <p:nvPr/>
        </p:nvSpPr>
        <p:spPr>
          <a:xfrm>
            <a:off x="4380803" y="3956241"/>
            <a:ext cx="2231451" cy="183421"/>
          </a:xfrm>
          <a:custGeom>
            <a:avLst/>
            <a:gdLst>
              <a:gd name="connsiteX0" fmla="*/ 0 w 4736378"/>
              <a:gd name="connsiteY0" fmla="*/ 0 h 1192173"/>
              <a:gd name="connsiteX1" fmla="*/ 4736378 w 4736378"/>
              <a:gd name="connsiteY1" fmla="*/ 0 h 1192173"/>
              <a:gd name="connsiteX2" fmla="*/ 4736378 w 4736378"/>
              <a:gd name="connsiteY2" fmla="*/ 1192173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3940219 w 4736378"/>
              <a:gd name="connsiteY2" fmla="*/ 1168525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153053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493364 w 4736378"/>
              <a:gd name="connsiteY2" fmla="*/ 1176408 h 1192173"/>
              <a:gd name="connsiteX3" fmla="*/ 0 w 4736378"/>
              <a:gd name="connsiteY3" fmla="*/ 1192173 h 1192173"/>
              <a:gd name="connsiteX4" fmla="*/ 0 w 4736378"/>
              <a:gd name="connsiteY4" fmla="*/ 0 h 1192173"/>
              <a:gd name="connsiteX0" fmla="*/ 0 w 4736378"/>
              <a:gd name="connsiteY0" fmla="*/ 0 h 1192173"/>
              <a:gd name="connsiteX1" fmla="*/ 4736378 w 4736378"/>
              <a:gd name="connsiteY1" fmla="*/ 0 h 1192173"/>
              <a:gd name="connsiteX2" fmla="*/ 4609103 w 4736378"/>
              <a:gd name="connsiteY2" fmla="*/ 1176408 h 1192173"/>
              <a:gd name="connsiteX3" fmla="*/ 0 w 4736378"/>
              <a:gd name="connsiteY3" fmla="*/ 1192173 h 1192173"/>
              <a:gd name="connsiteX4" fmla="*/ 0 w 4736378"/>
              <a:gd name="connsiteY4" fmla="*/ 0 h 119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378" h="1192173">
                <a:moveTo>
                  <a:pt x="0" y="0"/>
                </a:moveTo>
                <a:lnTo>
                  <a:pt x="4736378" y="0"/>
                </a:lnTo>
                <a:lnTo>
                  <a:pt x="4609103" y="1176408"/>
                </a:lnTo>
                <a:lnTo>
                  <a:pt x="0" y="1192173"/>
                </a:lnTo>
                <a:lnTo>
                  <a:pt x="0" y="0"/>
                </a:lnTo>
                <a:close/>
              </a:path>
            </a:pathLst>
          </a:custGeom>
          <a:solidFill>
            <a:schemeClr val="accent2"/>
          </a:solidFill>
          <a:ln w="28575">
            <a:noFill/>
          </a:ln>
        </p:spPr>
        <p:txBody>
          <a:bodyPr wrap="square" tIns="0" bIns="0">
            <a:noAutofit/>
          </a:bodyPr>
          <a:lstStyle/>
          <a:p>
            <a:r>
              <a:rPr lang="en-US" sz="1200" dirty="0">
                <a:solidFill>
                  <a:schemeClr val="tx2"/>
                </a:solidFill>
                <a:latin typeface="Franklin Gothic Demi" panose="020B0703020102020204" pitchFamily="34" charset="0"/>
              </a:rPr>
              <a:t>National Defense and Security</a:t>
            </a:r>
            <a:endParaRPr lang="en-US" sz="1200" dirty="0">
              <a:solidFill>
                <a:schemeClr val="accent1"/>
              </a:solidFill>
              <a:latin typeface="Franklin Gothic Demi" panose="020B0703020102020204" pitchFamily="34" charset="0"/>
            </a:endParaRPr>
          </a:p>
        </p:txBody>
      </p:sp>
      <p:pic>
        <p:nvPicPr>
          <p:cNvPr id="13" name="Picture 12">
            <a:extLst>
              <a:ext uri="{FF2B5EF4-FFF2-40B4-BE49-F238E27FC236}">
                <a16:creationId xmlns:a16="http://schemas.microsoft.com/office/drawing/2014/main" id="{15B59179-0358-446A-909A-AB912B981D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678" y="668087"/>
            <a:ext cx="3975033" cy="3975033"/>
          </a:xfrm>
          <a:prstGeom prst="rect">
            <a:avLst/>
          </a:prstGeom>
        </p:spPr>
      </p:pic>
    </p:spTree>
    <p:extLst>
      <p:ext uri="{BB962C8B-B14F-4D97-AF65-F5344CB8AC3E}">
        <p14:creationId xmlns:p14="http://schemas.microsoft.com/office/powerpoint/2010/main" val="313275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000" dirty="0"/>
              <a:t>The Importance of the Texas-Mexico International Border</a:t>
            </a:r>
            <a:endParaRPr lang="es-MX" sz="2000" dirty="0"/>
          </a:p>
        </p:txBody>
      </p:sp>
      <p:sp>
        <p:nvSpPr>
          <p:cNvPr id="3" name="Content Placeholder 2"/>
          <p:cNvSpPr>
            <a:spLocks noGrp="1"/>
          </p:cNvSpPr>
          <p:nvPr>
            <p:ph idx="1"/>
          </p:nvPr>
        </p:nvSpPr>
        <p:spPr>
          <a:xfrm>
            <a:off x="4535675" y="760060"/>
            <a:ext cx="4482861" cy="2101474"/>
          </a:xfrm>
        </p:spPr>
        <p:txBody>
          <a:bodyPr>
            <a:noAutofit/>
          </a:bodyPr>
          <a:lstStyle/>
          <a:p>
            <a:pPr>
              <a:spcAft>
                <a:spcPts val="0"/>
              </a:spcAft>
            </a:pPr>
            <a:r>
              <a:rPr lang="en-US" sz="1600" dirty="0">
                <a:solidFill>
                  <a:schemeClr val="accent2"/>
                </a:solidFill>
              </a:rPr>
              <a:t>Texas-Mexico Border Transportation Master Plan (BTMP) adopted in 2021</a:t>
            </a:r>
          </a:p>
          <a:p>
            <a:pPr>
              <a:spcAft>
                <a:spcPts val="0"/>
              </a:spcAft>
            </a:pPr>
            <a:r>
              <a:rPr lang="en-US" sz="1600" dirty="0">
                <a:solidFill>
                  <a:schemeClr val="accent2"/>
                </a:solidFill>
              </a:rPr>
              <a:t>Texas is the gateway for U.S.-Mexico trade</a:t>
            </a:r>
          </a:p>
          <a:p>
            <a:pPr lvl="1">
              <a:spcAft>
                <a:spcPts val="0"/>
              </a:spcAft>
            </a:pPr>
            <a:r>
              <a:rPr lang="en-US" sz="1600" dirty="0">
                <a:solidFill>
                  <a:schemeClr val="accent2"/>
                </a:solidFill>
              </a:rPr>
              <a:t>28 border crossings (more than any other state)</a:t>
            </a:r>
          </a:p>
          <a:p>
            <a:pPr lvl="1">
              <a:spcAft>
                <a:spcPts val="0"/>
              </a:spcAft>
            </a:pPr>
            <a:r>
              <a:rPr lang="en-US" sz="1600" dirty="0">
                <a:solidFill>
                  <a:schemeClr val="accent2"/>
                </a:solidFill>
              </a:rPr>
              <a:t>top exporting state for 18 consecutive years</a:t>
            </a:r>
          </a:p>
          <a:p>
            <a:pPr lvl="1"/>
            <a:r>
              <a:rPr lang="en-US" sz="1600" dirty="0">
                <a:solidFill>
                  <a:schemeClr val="accent2"/>
                </a:solidFill>
              </a:rPr>
              <a:t>Mexico is number one trading partner and a major player in the Texas and global economy</a:t>
            </a:r>
          </a:p>
        </p:txBody>
      </p:sp>
      <p:sp>
        <p:nvSpPr>
          <p:cNvPr id="4" name="Slide Number Placeholder 3"/>
          <p:cNvSpPr>
            <a:spLocks noGrp="1"/>
          </p:cNvSpPr>
          <p:nvPr>
            <p:ph type="sldNum" sz="quarter" idx="4"/>
          </p:nvPr>
        </p:nvSpPr>
        <p:spPr>
          <a:xfrm>
            <a:off x="9179172" y="5100914"/>
            <a:ext cx="211057" cy="140630"/>
          </a:xfrm>
        </p:spPr>
        <p:txBody>
          <a:bodyPr/>
          <a:lstStyle/>
          <a:p>
            <a:pPr lvl="1">
              <a:spcBef>
                <a:spcPts val="900"/>
              </a:spcBef>
            </a:pPr>
            <a:fld id="{126B356D-DBE9-445A-9C43-3D3F41468F04}" type="slidenum">
              <a:rPr lang="en-US" smtClean="0"/>
              <a:pPr lvl="1">
                <a:spcBef>
                  <a:spcPts val="900"/>
                </a:spcBef>
              </a:pPr>
              <a:t>9</a:t>
            </a:fld>
            <a:endParaRPr lang="en-US" dirty="0"/>
          </a:p>
        </p:txBody>
      </p:sp>
      <p:pic>
        <p:nvPicPr>
          <p:cNvPr id="7" name="Picture 6">
            <a:extLst>
              <a:ext uri="{FF2B5EF4-FFF2-40B4-BE49-F238E27FC236}">
                <a16:creationId xmlns:a16="http://schemas.microsoft.com/office/drawing/2014/main" id="{44B3915E-1C4D-49D1-ADE6-10DBBC69DCE0}"/>
              </a:ext>
            </a:extLst>
          </p:cNvPr>
          <p:cNvPicPr>
            <a:picLocks/>
          </p:cNvPicPr>
          <p:nvPr/>
        </p:nvPicPr>
        <p:blipFill>
          <a:blip r:embed="rId3"/>
          <a:stretch>
            <a:fillRect/>
          </a:stretch>
        </p:blipFill>
        <p:spPr>
          <a:xfrm>
            <a:off x="44499" y="792314"/>
            <a:ext cx="4392750" cy="3886200"/>
          </a:xfrm>
          <a:prstGeom prst="rect">
            <a:avLst/>
          </a:prstGeom>
          <a:ln w="9525">
            <a:solidFill>
              <a:schemeClr val="tx1"/>
            </a:solidFill>
          </a:ln>
        </p:spPr>
      </p:pic>
      <p:pic>
        <p:nvPicPr>
          <p:cNvPr id="8" name="Picture 7" descr="A picture containing shape&#10;&#10;Description automatically generated">
            <a:extLst>
              <a:ext uri="{FF2B5EF4-FFF2-40B4-BE49-F238E27FC236}">
                <a16:creationId xmlns:a16="http://schemas.microsoft.com/office/drawing/2014/main" id="{DB765C72-2FF7-4777-8B56-49D067039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3763" y="2700615"/>
            <a:ext cx="2418264" cy="105031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4D988576-8015-49F6-B005-557BD8277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0942" y="2690341"/>
            <a:ext cx="2418264" cy="1050310"/>
          </a:xfrm>
          <a:prstGeom prst="rect">
            <a:avLst/>
          </a:prstGeom>
        </p:spPr>
      </p:pic>
      <p:sp>
        <p:nvSpPr>
          <p:cNvPr id="10" name="Rectangle 9">
            <a:extLst>
              <a:ext uri="{FF2B5EF4-FFF2-40B4-BE49-F238E27FC236}">
                <a16:creationId xmlns:a16="http://schemas.microsoft.com/office/drawing/2014/main" id="{698767E5-3321-4CBC-A3DF-99F9A32205E8}"/>
              </a:ext>
            </a:extLst>
          </p:cNvPr>
          <p:cNvSpPr/>
          <p:nvPr/>
        </p:nvSpPr>
        <p:spPr>
          <a:xfrm>
            <a:off x="4484305" y="3592430"/>
            <a:ext cx="2581233" cy="1200329"/>
          </a:xfrm>
          <a:prstGeom prst="rect">
            <a:avLst/>
          </a:prstGeom>
        </p:spPr>
        <p:txBody>
          <a:bodyPr wrap="square">
            <a:spAutoFit/>
          </a:bodyPr>
          <a:lstStyle/>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10 / FH 45 </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27 / FH 57 </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35 / FH 85</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69 Brownsville</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69 Laredo</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US 67 / FH 67 Presidio-</a:t>
            </a:r>
            <a:r>
              <a:rPr lang="en-US" baseline="30000" dirty="0" err="1">
                <a:solidFill>
                  <a:schemeClr val="accent2"/>
                </a:solidFill>
                <a:latin typeface="Franklin Gothic Book" panose="020B0503020102020204" pitchFamily="34" charset="0"/>
              </a:rPr>
              <a:t>Ojinaga</a:t>
            </a:r>
            <a:endParaRPr lang="en-US" baseline="30000" dirty="0">
              <a:solidFill>
                <a:schemeClr val="accent2"/>
              </a:solidFill>
              <a:latin typeface="Franklin Gothic Book" panose="020B0503020102020204" pitchFamily="34" charset="0"/>
            </a:endParaRPr>
          </a:p>
        </p:txBody>
      </p:sp>
      <p:sp>
        <p:nvSpPr>
          <p:cNvPr id="11" name="Rectangle 10">
            <a:extLst>
              <a:ext uri="{FF2B5EF4-FFF2-40B4-BE49-F238E27FC236}">
                <a16:creationId xmlns:a16="http://schemas.microsoft.com/office/drawing/2014/main" id="{08F08139-42CD-4BFA-B524-A442146EDC4B}"/>
              </a:ext>
            </a:extLst>
          </p:cNvPr>
          <p:cNvSpPr/>
          <p:nvPr/>
        </p:nvSpPr>
        <p:spPr>
          <a:xfrm>
            <a:off x="6893243" y="3618601"/>
            <a:ext cx="2250757" cy="1015663"/>
          </a:xfrm>
          <a:prstGeom prst="rect">
            <a:avLst/>
          </a:prstGeom>
        </p:spPr>
        <p:txBody>
          <a:bodyPr wrap="square">
            <a:spAutoFit/>
          </a:bodyPr>
          <a:lstStyle/>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10</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20</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30</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37 Port of Corpus Christi</a:t>
            </a:r>
          </a:p>
          <a:p>
            <a:pPr marL="285750" indent="-285750">
              <a:buFont typeface="Arial" panose="020B0604020202020204" pitchFamily="34" charset="0"/>
              <a:buChar char="•"/>
            </a:pPr>
            <a:r>
              <a:rPr lang="en-US" baseline="30000" dirty="0">
                <a:solidFill>
                  <a:schemeClr val="accent2"/>
                </a:solidFill>
                <a:latin typeface="Franklin Gothic Book" panose="020B0503020102020204" pitchFamily="34" charset="0"/>
              </a:rPr>
              <a:t>IH 45 Port of Houston</a:t>
            </a:r>
          </a:p>
        </p:txBody>
      </p:sp>
    </p:spTree>
    <p:extLst>
      <p:ext uri="{BB962C8B-B14F-4D97-AF65-F5344CB8AC3E}">
        <p14:creationId xmlns:p14="http://schemas.microsoft.com/office/powerpoint/2010/main" val="1856859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MASTER_powerpoint_template3_WIDESCREEN_SLANT">
  <a:themeElements>
    <a:clrScheme name="TxDOT colors">
      <a:dk1>
        <a:srgbClr val="000000"/>
      </a:dk1>
      <a:lt1>
        <a:srgbClr val="FFFFFF"/>
      </a:lt1>
      <a:dk2>
        <a:srgbClr val="E2E7EB"/>
      </a:dk2>
      <a:lt2>
        <a:srgbClr val="F9EFE0"/>
      </a:lt2>
      <a:accent1>
        <a:srgbClr val="28608F"/>
      </a:accent1>
      <a:accent2>
        <a:srgbClr val="0E395A"/>
      </a:accent2>
      <a:accent3>
        <a:srgbClr val="CC7B29"/>
      </a:accent3>
      <a:accent4>
        <a:srgbClr val="F4BC46"/>
      </a:accent4>
      <a:accent5>
        <a:srgbClr val="79A03F"/>
      </a:accent5>
      <a:accent6>
        <a:srgbClr val="247F74"/>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4127" t="-2765" r="-4127" b="-2765"/>
          </a:stretch>
        </a:blipFill>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extLst>
    <a:ext uri="{05A4C25C-085E-4340-85A3-A5531E510DB2}">
      <thm15:themeFamily xmlns:thm15="http://schemas.microsoft.com/office/thememl/2012/main" name="Brand_template_7-16-21_WIDE.pptx" id="{E2B2D400-AB99-497F-87AA-4584338F68E3}" vid="{78D7AD26-5759-4411-8A3A-95C22FF05D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87F2CEA-C84D-4C15-9F3C-2DFED21937F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CD769C3965A4692E877FA362CB0E3" ma:contentTypeVersion="4" ma:contentTypeDescription="Create a new document." ma:contentTypeScope="" ma:versionID="b0b488cb1134e27e455b84981bbf64fb">
  <xsd:schema xmlns:xsd="http://www.w3.org/2001/XMLSchema" xmlns:xs="http://www.w3.org/2001/XMLSchema" xmlns:p="http://schemas.microsoft.com/office/2006/metadata/properties" xmlns:ns2="78577db2-3bbf-45c1-8db5-1b328db59b8d" xmlns:ns3="2342f1f0-3407-4f31-9639-5227f28b9eab" targetNamespace="http://schemas.microsoft.com/office/2006/metadata/properties" ma:root="true" ma:fieldsID="8db56963804355da23af74500e9e910f" ns2:_="" ns3:_="">
    <xsd:import namespace="78577db2-3bbf-45c1-8db5-1b328db59b8d"/>
    <xsd:import namespace="2342f1f0-3407-4f31-9639-5227f28b9e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77db2-3bbf-45c1-8db5-1b328db59b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42f1f0-3407-4f31-9639-5227f28b9e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41C13E-C7DF-440B-80EB-4D232BEE4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77db2-3bbf-45c1-8db5-1b328db59b8d"/>
    <ds:schemaRef ds:uri="2342f1f0-3407-4f31-9639-5227f28b9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070EC2-1E79-4469-B3E5-79E27703FC3C}">
  <ds:schemaRefs>
    <ds:schemaRef ds:uri="http://schemas.microsoft.com/sharepoint/v3/contenttype/forms"/>
  </ds:schemaRefs>
</ds:datastoreItem>
</file>

<file path=customXml/itemProps3.xml><?xml version="1.0" encoding="utf-8"?>
<ds:datastoreItem xmlns:ds="http://schemas.openxmlformats.org/officeDocument/2006/customXml" ds:itemID="{3AD00FEB-8268-4E65-8965-8555F98441C4}">
  <ds:schemaRef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11593</TotalTime>
  <Words>2948</Words>
  <Application>Microsoft Office PowerPoint</Application>
  <PresentationFormat>On-screen Show (16:9)</PresentationFormat>
  <Paragraphs>425</Paragraphs>
  <Slides>34</Slides>
  <Notes>34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Franklin Gothic Demi</vt:lpstr>
      <vt:lpstr>Courier New</vt:lpstr>
      <vt:lpstr>Franklin Gothic Book</vt:lpstr>
      <vt:lpstr>Franklin Gothic Medium Cond</vt:lpstr>
      <vt:lpstr>Wingdings</vt:lpstr>
      <vt:lpstr>Franklin Gothic Demi Cond</vt:lpstr>
      <vt:lpstr>Arial</vt:lpstr>
      <vt:lpstr>Calibri</vt:lpstr>
      <vt:lpstr>MASTER_powerpoint_template3_WIDESCREEN_SLANT</vt:lpstr>
      <vt:lpstr>think-cell Slide</vt:lpstr>
      <vt:lpstr> Beginning NOW: The Benefits of the Interstate Highway</vt:lpstr>
      <vt:lpstr>Agenda</vt:lpstr>
      <vt:lpstr>Our Mission: Connecting You With Texas</vt:lpstr>
      <vt:lpstr>Congressionally Designated High Priority Corridors as Future Interstates</vt:lpstr>
      <vt:lpstr>Interstate Highway System in Texas</vt:lpstr>
      <vt:lpstr>Future Interstates in Texas</vt:lpstr>
      <vt:lpstr>The Role of Statewide Connectivity in the State’s Economic Prosperity</vt:lpstr>
      <vt:lpstr>PowerPoint Presentation</vt:lpstr>
      <vt:lpstr>The Importance of the Texas-Mexico International Border</vt:lpstr>
      <vt:lpstr>Overview of the Texas-Mexico Border Multimodal Transportation System</vt:lpstr>
      <vt:lpstr>Ports-to-Plains Corridor Interstate Feasibility Study (HB 1079)</vt:lpstr>
      <vt:lpstr>International and National Importance of Ports-to-Plains</vt:lpstr>
      <vt:lpstr>Ports-to-Plains in Texas</vt:lpstr>
      <vt:lpstr>Ports-to-Plains Corridor Interstate Feasibility Study</vt:lpstr>
      <vt:lpstr>Stakeholder Engagement</vt:lpstr>
      <vt:lpstr>The Benefits of Extending Interstate Highway 27</vt:lpstr>
      <vt:lpstr>Improvements to Connectivity, Safety, and Mobility</vt:lpstr>
      <vt:lpstr>Create Jobs and Economic Opportunities</vt:lpstr>
      <vt:lpstr>Improvements to Travel Times and Travel Cost Savings</vt:lpstr>
      <vt:lpstr>Improvements to Freight Movement</vt:lpstr>
      <vt:lpstr>Alleviation of Congestion and Improvements to Reliability</vt:lpstr>
      <vt:lpstr>Increased Access to Markets for Energy and Agriculture Products</vt:lpstr>
      <vt:lpstr>Ports-to-Plains Corridor Interstate Feasibility Study Recommendations</vt:lpstr>
      <vt:lpstr>I-27 Advisory Committee (SB 1474)</vt:lpstr>
      <vt:lpstr>I-27 Advisory Committee</vt:lpstr>
      <vt:lpstr>Ports-to-Plains Interstate Designation in Texas</vt:lpstr>
      <vt:lpstr>Ports-to-Plains Corridor Implementation</vt:lpstr>
      <vt:lpstr>General Approach in Planning the Ports-to-Plains System in Texas</vt:lpstr>
      <vt:lpstr>Interstate Requirements: Prior to Construction</vt:lpstr>
      <vt:lpstr>Interstate Requirements: Design Standards</vt:lpstr>
      <vt:lpstr>US DOT Interstate Designation Process and Timeline</vt:lpstr>
      <vt:lpstr>Funding and Project Selection</vt:lpstr>
      <vt:lpstr>Connecting You with Texas</vt:lpstr>
      <vt:lpstr> Questions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Cover</dc:title>
  <dc:creator>Hetzel, Jon, D</dc:creator>
  <cp:lastModifiedBy>jkiely114@gmail.com</cp:lastModifiedBy>
  <cp:revision>395</cp:revision>
  <cp:lastPrinted>2022-08-29T20:39:52Z</cp:lastPrinted>
  <dcterms:created xsi:type="dcterms:W3CDTF">2021-08-23T20:28:36Z</dcterms:created>
  <dcterms:modified xsi:type="dcterms:W3CDTF">2022-09-13T11:47:29Z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0x010100831CD769C3965A4692E877FA362CB0E3</vt:lpwstr>
  </property>
</Properties>
</file>