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3"/>
  </p:notesMasterIdLst>
  <p:sldIdLst>
    <p:sldId id="256" r:id="rId2"/>
    <p:sldId id="257" r:id="rId3"/>
    <p:sldId id="270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72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39" autoAdjust="0"/>
  </p:normalViewPr>
  <p:slideViewPr>
    <p:cSldViewPr>
      <p:cViewPr varScale="1">
        <p:scale>
          <a:sx n="62" d="100"/>
          <a:sy n="62" d="100"/>
        </p:scale>
        <p:origin x="139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E5054C2-143B-456A-A0E7-47451B81D46B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6D060A5-4980-49DD-B8CB-396EC89A3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876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230B76D-2E66-4FB1-907B-28041BA49367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BC36D27-062E-46CA-A7CE-3DEEC65850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B76D-2E66-4FB1-907B-28041BA49367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6D27-062E-46CA-A7CE-3DEEC65850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B76D-2E66-4FB1-907B-28041BA49367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6D27-062E-46CA-A7CE-3DEEC65850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B76D-2E66-4FB1-907B-28041BA49367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6D27-062E-46CA-A7CE-3DEEC65850A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B76D-2E66-4FB1-907B-28041BA49367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6D27-062E-46CA-A7CE-3DEEC65850A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 bwMode="grayWhite"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B76D-2E66-4FB1-907B-28041BA49367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6D27-062E-46CA-A7CE-3DEEC65850A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B76D-2E66-4FB1-907B-28041BA49367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6D27-062E-46CA-A7CE-3DEEC65850A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B76D-2E66-4FB1-907B-28041BA49367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6D27-062E-46CA-A7CE-3DEEC65850A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B76D-2E66-4FB1-907B-28041BA49367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6D27-062E-46CA-A7CE-3DEEC65850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230B76D-2E66-4FB1-907B-28041BA49367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6D27-062E-46CA-A7CE-3DEEC65850A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230B76D-2E66-4FB1-907B-28041BA49367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BC36D27-062E-46CA-A7CE-3DEEC65850A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230B76D-2E66-4FB1-907B-28041BA49367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BC36D27-062E-46CA-A7CE-3DEEC65850A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848600" cy="1524000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br>
              <a:rPr lang="en-US" dirty="0"/>
            </a:br>
            <a:r>
              <a:rPr lang="en-US" dirty="0" err="1"/>
              <a:t>Hance</a:t>
            </a:r>
            <a:r>
              <a:rPr lang="en-US" dirty="0"/>
              <a:t> Scarborough, LLP</a:t>
            </a:r>
            <a:br>
              <a:rPr lang="en-US" dirty="0"/>
            </a:br>
            <a:r>
              <a:rPr lang="en-US" dirty="0"/>
              <a:t>Federal Update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886200"/>
            <a:ext cx="7772400" cy="1199704"/>
          </a:xfrm>
        </p:spPr>
        <p:txBody>
          <a:bodyPr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8185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FB0B183-C7A5-459C-A043-CABA39C88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Capitalize on Momentum in Southern Portion of the Ports-to-Plains Corridor</a:t>
            </a:r>
          </a:p>
          <a:p>
            <a:r>
              <a:rPr lang="en-US" dirty="0"/>
              <a:t>Continue to Build Relationships with DOTs in Other Ports-to-Plains Corridor States</a:t>
            </a:r>
          </a:p>
          <a:p>
            <a:r>
              <a:rPr lang="en-US" dirty="0"/>
              <a:t>Identify Infrastructure Needs and Write Congressionally Directed Project Requests</a:t>
            </a:r>
          </a:p>
          <a:p>
            <a:r>
              <a:rPr lang="en-US" dirty="0"/>
              <a:t>Washington D.C. Fly-In Planned First Quarter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CDD5A46-8772-41C6-B95A-2C1C68BC0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Moving Forward</a:t>
            </a:r>
          </a:p>
        </p:txBody>
      </p:sp>
    </p:spTree>
    <p:extLst>
      <p:ext uri="{BB962C8B-B14F-4D97-AF65-F5344CB8AC3E}">
        <p14:creationId xmlns:p14="http://schemas.microsoft.com/office/powerpoint/2010/main" val="2488218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 algn="ctr">
              <a:buNone/>
            </a:pPr>
            <a:r>
              <a:rPr lang="en-US" dirty="0"/>
              <a:t>Cheri Huddleston</a:t>
            </a:r>
          </a:p>
          <a:p>
            <a:pPr marL="109728" indent="0" algn="ctr">
              <a:buNone/>
            </a:pPr>
            <a:r>
              <a:rPr lang="en-US" dirty="0"/>
              <a:t>Chief Legislative Consultant</a:t>
            </a:r>
          </a:p>
          <a:p>
            <a:pPr marL="109728" indent="0" algn="ctr">
              <a:buNone/>
            </a:pPr>
            <a:r>
              <a:rPr lang="en-US" dirty="0"/>
              <a:t>Hance Scarborough, LLP</a:t>
            </a:r>
          </a:p>
          <a:p>
            <a:pPr marL="109728" indent="0" algn="ctr">
              <a:buNone/>
            </a:pPr>
            <a:r>
              <a:rPr lang="en-US" dirty="0"/>
              <a:t>400 W. 15</a:t>
            </a:r>
            <a:r>
              <a:rPr lang="en-US" baseline="30000" dirty="0"/>
              <a:t>th</a:t>
            </a:r>
            <a:r>
              <a:rPr lang="en-US" dirty="0"/>
              <a:t> Street, Suite 950</a:t>
            </a:r>
          </a:p>
          <a:p>
            <a:pPr marL="109728" indent="0" algn="ctr">
              <a:buNone/>
            </a:pPr>
            <a:r>
              <a:rPr lang="en-US" dirty="0"/>
              <a:t>512-750-8502</a:t>
            </a:r>
          </a:p>
          <a:p>
            <a:pPr marL="109728" indent="0" algn="ctr">
              <a:buNone/>
            </a:pPr>
            <a:r>
              <a:rPr lang="en-US" dirty="0"/>
              <a:t>chuddleston@hslawmail.com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</p:txBody>
      </p:sp>
    </p:spTree>
    <p:extLst>
      <p:ext uri="{BB962C8B-B14F-4D97-AF65-F5344CB8AC3E}">
        <p14:creationId xmlns:p14="http://schemas.microsoft.com/office/powerpoint/2010/main" val="1992895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102291"/>
          </a:xfrm>
        </p:spPr>
        <p:txBody>
          <a:bodyPr>
            <a:normAutofit/>
          </a:bodyPr>
          <a:lstStyle/>
          <a:p>
            <a:r>
              <a:rPr lang="en-US" dirty="0"/>
              <a:t>86R House Bill 1079 by Representative Four Price/Senator Charles Perry</a:t>
            </a:r>
          </a:p>
          <a:p>
            <a:r>
              <a:rPr lang="en-US" dirty="0"/>
              <a:t>86R HB 1079 directed TxDOT to perform a comprehensive study of the Ports-to-Plains Corridor</a:t>
            </a:r>
          </a:p>
          <a:p>
            <a:r>
              <a:rPr lang="en-US" dirty="0"/>
              <a:t>Results of the HB 1079 study showed indisputable evidence there is a great need for expansion of I-27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did we get here?</a:t>
            </a:r>
          </a:p>
        </p:txBody>
      </p:sp>
    </p:spTree>
    <p:extLst>
      <p:ext uri="{BB962C8B-B14F-4D97-AF65-F5344CB8AC3E}">
        <p14:creationId xmlns:p14="http://schemas.microsoft.com/office/powerpoint/2010/main" val="624803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pPr fontAlgn="base"/>
            <a:r>
              <a:rPr lang="en-US" dirty="0"/>
              <a:t>Increase Texas’ GDP by $55.6 B</a:t>
            </a:r>
          </a:p>
          <a:p>
            <a:pPr fontAlgn="base"/>
            <a:r>
              <a:rPr lang="en-US" dirty="0"/>
              <a:t>Add 17,710 New Jobs</a:t>
            </a:r>
          </a:p>
          <a:p>
            <a:pPr fontAlgn="base"/>
            <a:r>
              <a:rPr lang="en-US" dirty="0"/>
              <a:t>Decrease Crash Rate by 21%</a:t>
            </a:r>
          </a:p>
          <a:p>
            <a:pPr fontAlgn="base"/>
            <a:r>
              <a:rPr lang="en-US" dirty="0"/>
              <a:t>$450 M Savings from Reduced Crashes</a:t>
            </a:r>
          </a:p>
          <a:p>
            <a:pPr fontAlgn="base"/>
            <a:r>
              <a:rPr lang="en-US" dirty="0"/>
              <a:t>2.4 Benefit Cost Ratio</a:t>
            </a:r>
          </a:p>
          <a:p>
            <a:pPr fontAlgn="base"/>
            <a:r>
              <a:rPr lang="en-US" dirty="0"/>
              <a:t>Average 1 Hour and Half Time Savings Across Texas Corridor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HB 1079 Feasibility Study Findings</a:t>
            </a:r>
          </a:p>
        </p:txBody>
      </p:sp>
    </p:spTree>
    <p:extLst>
      <p:ext uri="{BB962C8B-B14F-4D97-AF65-F5344CB8AC3E}">
        <p14:creationId xmlns:p14="http://schemas.microsoft.com/office/powerpoint/2010/main" val="1722751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4C28BD77-EC9F-4800-904A-67E2280C0504}"/>
              </a:ext>
            </a:extLst>
          </p:cNvPr>
          <p:cNvSpPr txBox="1"/>
          <p:nvPr/>
        </p:nvSpPr>
        <p:spPr>
          <a:xfrm>
            <a:off x="228600" y="228600"/>
            <a:ext cx="8610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700" dirty="0"/>
              <a:t>U.S. House – H.R. 7151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BF6693D-5784-4144-83FE-65DD66AD32F7}"/>
              </a:ext>
            </a:extLst>
          </p:cNvPr>
          <p:cNvSpPr txBox="1"/>
          <p:nvPr/>
        </p:nvSpPr>
        <p:spPr>
          <a:xfrm>
            <a:off x="533400" y="1371600"/>
            <a:ext cx="830580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Would have designated the entire Texas, New Mexico, Oklahoma, Colorado Ports-to-Plains Corridor and a Portion of the Heartland Expressway in Colorado</a:t>
            </a:r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Filed by</a:t>
            </a:r>
          </a:p>
          <a:p>
            <a:pPr marL="1371600" lvl="2" indent="-4572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400" dirty="0" err="1"/>
              <a:t>Jodey</a:t>
            </a:r>
            <a:r>
              <a:rPr lang="en-US" sz="2400" dirty="0"/>
              <a:t> Arrington (TX-19)</a:t>
            </a:r>
          </a:p>
          <a:p>
            <a:pPr marL="1371600" lvl="2" indent="-4572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Henry Cuellar (TX-28)</a:t>
            </a:r>
          </a:p>
          <a:p>
            <a:pPr marL="1371600" lvl="2" indent="-4572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Mac Thornberry (TX-13)</a:t>
            </a:r>
          </a:p>
          <a:p>
            <a:pPr marL="1371600" lvl="2" indent="-4572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Ben Ray Lujan (NM-3) </a:t>
            </a:r>
          </a:p>
          <a:p>
            <a:pPr marL="1371600" lvl="2" indent="-4572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Will Hurd (TX-23)</a:t>
            </a:r>
          </a:p>
          <a:p>
            <a:pPr marL="1371600" lvl="2" indent="-4572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Kay Granger (TX-12)</a:t>
            </a:r>
          </a:p>
          <a:p>
            <a:pPr marL="1371600" lvl="2" indent="-4572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Kelly Armstrong (ND-At Large)</a:t>
            </a:r>
            <a:br>
              <a:rPr lang="en-US" sz="2400" dirty="0"/>
            </a:br>
            <a:endParaRPr lang="en-US" sz="2400" dirty="0"/>
          </a:p>
          <a:p>
            <a:pPr marL="342900" indent="-342900">
              <a:buClr>
                <a:srgbClr val="00B0F0"/>
              </a:buClr>
              <a:buFont typeface="Wingdings" panose="05000000000000000000" pitchFamily="2" charset="2"/>
              <a:buChar char="Ø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5429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6C61769-07E1-4AEA-AFA4-697BFC3CB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800" dirty="0"/>
              <a:t>S.4701- would have designated the entire Texas, New Mexico, Oklahoma, Colorado Ports-to-Plains Corridor and a Portion of the Heartland Expressway in Colorado</a:t>
            </a:r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Filed by</a:t>
            </a:r>
          </a:p>
          <a:p>
            <a:pPr marL="1371600" lvl="2" indent="-4572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Cory Gardner (CO)</a:t>
            </a:r>
          </a:p>
          <a:p>
            <a:pPr marL="1371600" lvl="2" indent="-4572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Ted Cruz (TX)</a:t>
            </a:r>
          </a:p>
          <a:p>
            <a:pPr marL="1371600" lvl="2" indent="-4572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John Cornyn (TX)</a:t>
            </a:r>
          </a:p>
          <a:p>
            <a:pPr marL="1371600" lvl="2" indent="-4572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Kevin Cramer (ND)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452213F-349A-40D0-A1A7-557B1DA8B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U.S. Senate – S.4701</a:t>
            </a:r>
          </a:p>
        </p:txBody>
      </p:sp>
    </p:spTree>
    <p:extLst>
      <p:ext uri="{BB962C8B-B14F-4D97-AF65-F5344CB8AC3E}">
        <p14:creationId xmlns:p14="http://schemas.microsoft.com/office/powerpoint/2010/main" val="2090991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4A09436-B7FE-4C3A-A07E-953582AB6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Transportation Reauthorization Bill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House Version – I-27 Federal Designation Language for Texas and New Mexico included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Senate Version – Very Different Bill which did not include the I-27 Designation nor any of the earmarks approved by the House</a:t>
            </a:r>
          </a:p>
          <a:p>
            <a:pPr marL="393192" lvl="1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Omnibus FY22 Appropriations Bill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Included the I-27 Federal Designation Language for Texas and New Mexico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84A51F2-A1F0-4CF5-B1B9-ACBC877A6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399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I-27 Federal Designation Amendments</a:t>
            </a:r>
          </a:p>
        </p:txBody>
      </p:sp>
    </p:spTree>
    <p:extLst>
      <p:ext uri="{BB962C8B-B14F-4D97-AF65-F5344CB8AC3E}">
        <p14:creationId xmlns:p14="http://schemas.microsoft.com/office/powerpoint/2010/main" val="593084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6DC777A-BC58-4BE5-942F-FF1686621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Working Together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/>
              <a:t>Local Governments, MPOs, District DOT Offices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Controversial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/>
              <a:t>Led Some Members of Texas Delegation in House; Both Texas Senators, and Republicans from the Northern States to Not Submit District Project Funding Requests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/>
              <a:t>Ceding Funding Decisions to Biden Administration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5226426-FCAD-4156-A52A-54D23264E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Congressionally Directed Funding Requests</a:t>
            </a:r>
          </a:p>
        </p:txBody>
      </p:sp>
    </p:spTree>
    <p:extLst>
      <p:ext uri="{BB962C8B-B14F-4D97-AF65-F5344CB8AC3E}">
        <p14:creationId xmlns:p14="http://schemas.microsoft.com/office/powerpoint/2010/main" val="1963124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DDA58D9-0793-44A2-859C-BFCA4260EC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Congressman </a:t>
            </a:r>
            <a:r>
              <a:rPr lang="en-US" dirty="0" err="1"/>
              <a:t>Jodey</a:t>
            </a:r>
            <a:r>
              <a:rPr lang="en-US" dirty="0"/>
              <a:t> Arrington (TX-19) </a:t>
            </a:r>
          </a:p>
          <a:p>
            <a:r>
              <a:rPr lang="en-US" dirty="0"/>
              <a:t>House Version - FY23 Legislation Funding the US Department of Transportation contains funding for the following three community projects in district TX-19 represented by Rep. Arrington totaling $5.6 M:</a:t>
            </a:r>
          </a:p>
          <a:p>
            <a:pPr lvl="1"/>
            <a:r>
              <a:rPr lang="en-US" dirty="0"/>
              <a:t>Phase I Ports-to-Plains Corridor Planning Funding (TX-19) --$1.6 M</a:t>
            </a:r>
          </a:p>
          <a:p>
            <a:pPr lvl="1"/>
            <a:r>
              <a:rPr lang="en-US" dirty="0"/>
              <a:t>SL 88/US 87 Interchange- Lubbock Outer Loop (114th to 146th streets) -- $2 M</a:t>
            </a:r>
          </a:p>
          <a:p>
            <a:pPr lvl="1"/>
            <a:r>
              <a:rPr lang="en-US" dirty="0"/>
              <a:t>SL 88 Lubbock Outer Loop (Ave. U to US 87) $2 M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DE23385-4C87-4033-BCFC-93CEE1FF0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Congressional Directed Funding Requests</a:t>
            </a:r>
          </a:p>
        </p:txBody>
      </p:sp>
    </p:spTree>
    <p:extLst>
      <p:ext uri="{BB962C8B-B14F-4D97-AF65-F5344CB8AC3E}">
        <p14:creationId xmlns:p14="http://schemas.microsoft.com/office/powerpoint/2010/main" val="266566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8FD55DB-734C-427A-8364-9CC031D25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Congressman Tony Gonzales (TX-23)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The City of Eagle Pass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Request $9.5M for the Camino Real International Bridge Roadway Reconfiguration Project. </a:t>
            </a:r>
          </a:p>
          <a:p>
            <a:pPr marL="393192" lvl="1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Demonstrates Power of Constituencies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Our main priority will be to work to retain funding for Ports-to-Plains Projects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54CE3E8-82BB-4774-A779-7FEC05FF4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Congressional Directed Funding Requests</a:t>
            </a:r>
          </a:p>
        </p:txBody>
      </p:sp>
    </p:spTree>
    <p:extLst>
      <p:ext uri="{BB962C8B-B14F-4D97-AF65-F5344CB8AC3E}">
        <p14:creationId xmlns:p14="http://schemas.microsoft.com/office/powerpoint/2010/main" val="8090479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15121</TotalTime>
  <Words>540</Words>
  <Application>Microsoft Office PowerPoint</Application>
  <PresentationFormat>On-screen Show (4:3)</PresentationFormat>
  <Paragraphs>72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Calibri</vt:lpstr>
      <vt:lpstr>Lucida Sans Unicode</vt:lpstr>
      <vt:lpstr>Verdana</vt:lpstr>
      <vt:lpstr>Wingdings</vt:lpstr>
      <vt:lpstr>Wingdings 2</vt:lpstr>
      <vt:lpstr>Wingdings 3</vt:lpstr>
      <vt:lpstr>Concourse</vt:lpstr>
      <vt:lpstr>  Hance Scarborough, LLP Federal Update</vt:lpstr>
      <vt:lpstr>How did we get here?</vt:lpstr>
      <vt:lpstr>HB 1079 Feasibility Study Findings</vt:lpstr>
      <vt:lpstr>PowerPoint Presentation</vt:lpstr>
      <vt:lpstr>U.S. Senate – S.4701</vt:lpstr>
      <vt:lpstr>I-27 Federal Designation Amendments</vt:lpstr>
      <vt:lpstr>Congressionally Directed Funding Requests</vt:lpstr>
      <vt:lpstr>Congressional Directed Funding Requests</vt:lpstr>
      <vt:lpstr>Congressional Directed Funding Requests</vt:lpstr>
      <vt:lpstr>Moving Forward</vt:lpstr>
      <vt:lpstr>Contact Information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Ports-to-Plains Alliance</dc:title>
  <dc:creator>Huddleston, Cheri</dc:creator>
  <cp:lastModifiedBy>jkiely114@gmail.com</cp:lastModifiedBy>
  <cp:revision>104</cp:revision>
  <cp:lastPrinted>2022-03-08T21:57:13Z</cp:lastPrinted>
  <dcterms:created xsi:type="dcterms:W3CDTF">2018-10-24T22:14:24Z</dcterms:created>
  <dcterms:modified xsi:type="dcterms:W3CDTF">2022-09-15T22:37:42Z</dcterms:modified>
</cp:coreProperties>
</file>