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49.jpg" ContentType="image/png"/>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87" r:id="rId2"/>
    <p:sldId id="257" r:id="rId3"/>
    <p:sldId id="289" r:id="rId4"/>
    <p:sldId id="258" r:id="rId5"/>
    <p:sldId id="292" r:id="rId6"/>
    <p:sldId id="288" r:id="rId7"/>
    <p:sldId id="291" r:id="rId8"/>
    <p:sldId id="274" r:id="rId9"/>
    <p:sldId id="304" r:id="rId10"/>
    <p:sldId id="311" r:id="rId11"/>
    <p:sldId id="285" r:id="rId12"/>
    <p:sldId id="309" r:id="rId13"/>
    <p:sldId id="293" r:id="rId14"/>
    <p:sldId id="301" r:id="rId15"/>
    <p:sldId id="313" r:id="rId16"/>
    <p:sldId id="295" r:id="rId17"/>
    <p:sldId id="275" r:id="rId18"/>
    <p:sldId id="314" r:id="rId19"/>
    <p:sldId id="302" r:id="rId20"/>
    <p:sldId id="305" r:id="rId21"/>
    <p:sldId id="303" r:id="rId22"/>
    <p:sldId id="298" r:id="rId23"/>
    <p:sldId id="272" r:id="rId24"/>
    <p:sldId id="306" r:id="rId25"/>
    <p:sldId id="296" r:id="rId26"/>
    <p:sldId id="310" r:id="rId27"/>
    <p:sldId id="312" r:id="rId28"/>
    <p:sldId id="307" r:id="rId29"/>
    <p:sldId id="300" r:id="rId30"/>
    <p:sldId id="308" r:id="rId31"/>
    <p:sldId id="271" r:id="rId32"/>
    <p:sldId id="316" r:id="rId33"/>
    <p:sldId id="31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395F02-60F3-439A-9530-6AC95664FB89}" type="doc">
      <dgm:prSet loTypeId="urn:microsoft.com/office/officeart/2017/3/layout/DropPinTimeline" loCatId="process" qsTypeId="urn:microsoft.com/office/officeart/2005/8/quickstyle/simple4" qsCatId="simple" csTypeId="urn:microsoft.com/office/officeart/2005/8/colors/colorful2" csCatId="colorful" phldr="1"/>
      <dgm:spPr/>
      <dgm:t>
        <a:bodyPr/>
        <a:lstStyle/>
        <a:p>
          <a:endParaRPr lang="en-US"/>
        </a:p>
      </dgm:t>
    </dgm:pt>
    <dgm:pt modelId="{C6DF1EBE-8C8B-420F-90C8-544EB6ACFE9F}">
      <dgm:prSet/>
      <dgm:spPr/>
      <dgm:t>
        <a:bodyPr/>
        <a:lstStyle/>
        <a:p>
          <a:pPr>
            <a:defRPr b="1"/>
          </a:pPr>
          <a:r>
            <a:rPr lang="en-US"/>
            <a:t>2005</a:t>
          </a:r>
        </a:p>
      </dgm:t>
    </dgm:pt>
    <dgm:pt modelId="{C594663C-109C-4E9B-8D01-42E7AA995C82}" type="parTrans" cxnId="{8EF7E3B5-AA18-4AAC-9817-0C2F3D31FB81}">
      <dgm:prSet/>
      <dgm:spPr/>
      <dgm:t>
        <a:bodyPr/>
        <a:lstStyle/>
        <a:p>
          <a:endParaRPr lang="en-US"/>
        </a:p>
      </dgm:t>
    </dgm:pt>
    <dgm:pt modelId="{C4888772-2A9E-44B0-B562-8CF8DE794383}" type="sibTrans" cxnId="{8EF7E3B5-AA18-4AAC-9817-0C2F3D31FB81}">
      <dgm:prSet/>
      <dgm:spPr/>
      <dgm:t>
        <a:bodyPr/>
        <a:lstStyle/>
        <a:p>
          <a:endParaRPr lang="en-US"/>
        </a:p>
      </dgm:t>
    </dgm:pt>
    <dgm:pt modelId="{B864BF05-F4A1-4C53-A49D-F33B4BBCA39D}">
      <dgm:prSet/>
      <dgm:spPr/>
      <dgm:t>
        <a:bodyPr/>
        <a:lstStyle/>
        <a:p>
          <a:r>
            <a:rPr lang="en-US"/>
            <a:t>Kimball to Scottsbluff-Gering 4-lane expressway completed in 2005.</a:t>
          </a:r>
        </a:p>
      </dgm:t>
    </dgm:pt>
    <dgm:pt modelId="{711DA2C3-A0EF-4EBC-A9E2-E9A2F749A027}" type="parTrans" cxnId="{7F1365CF-44EA-4477-8824-8D771C92DD2C}">
      <dgm:prSet/>
      <dgm:spPr/>
      <dgm:t>
        <a:bodyPr/>
        <a:lstStyle/>
        <a:p>
          <a:endParaRPr lang="en-US"/>
        </a:p>
      </dgm:t>
    </dgm:pt>
    <dgm:pt modelId="{0EB5F9ED-DB67-40ED-8085-B62A9810D566}" type="sibTrans" cxnId="{7F1365CF-44EA-4477-8824-8D771C92DD2C}">
      <dgm:prSet/>
      <dgm:spPr/>
      <dgm:t>
        <a:bodyPr/>
        <a:lstStyle/>
        <a:p>
          <a:endParaRPr lang="en-US"/>
        </a:p>
      </dgm:t>
    </dgm:pt>
    <dgm:pt modelId="{F5036AD2-D497-4973-B791-5F468F4147CE}">
      <dgm:prSet/>
      <dgm:spPr/>
      <dgm:t>
        <a:bodyPr/>
        <a:lstStyle/>
        <a:p>
          <a:pPr>
            <a:defRPr b="1"/>
          </a:pPr>
          <a:r>
            <a:rPr lang="en-US"/>
            <a:t>2009</a:t>
          </a:r>
        </a:p>
      </dgm:t>
    </dgm:pt>
    <dgm:pt modelId="{CE2A7C0E-5430-4419-B9B2-EB9E0B52A8AA}" type="parTrans" cxnId="{8E5FB389-75B2-43C1-9A57-77AD19235FA4}">
      <dgm:prSet/>
      <dgm:spPr/>
      <dgm:t>
        <a:bodyPr/>
        <a:lstStyle/>
        <a:p>
          <a:endParaRPr lang="en-US"/>
        </a:p>
      </dgm:t>
    </dgm:pt>
    <dgm:pt modelId="{755ED3C3-D334-4355-B64E-314F448687DB}" type="sibTrans" cxnId="{8E5FB389-75B2-43C1-9A57-77AD19235FA4}">
      <dgm:prSet/>
      <dgm:spPr/>
      <dgm:t>
        <a:bodyPr/>
        <a:lstStyle/>
        <a:p>
          <a:endParaRPr lang="en-US"/>
        </a:p>
      </dgm:t>
    </dgm:pt>
    <dgm:pt modelId="{5B84FA7E-0987-49E9-8AC8-9710A7CDEF9F}">
      <dgm:prSet/>
      <dgm:spPr/>
      <dgm:t>
        <a:bodyPr/>
        <a:lstStyle/>
        <a:p>
          <a:r>
            <a:rPr lang="en-US"/>
            <a:t>Heartland Expressway joined Port-to-Plains Alliance as a member on December 31, 2009.</a:t>
          </a:r>
        </a:p>
      </dgm:t>
    </dgm:pt>
    <dgm:pt modelId="{88559857-36DE-49B4-B7AB-279E7410466C}" type="parTrans" cxnId="{ADFB53A2-D7B7-486A-924B-1AB0378247CC}">
      <dgm:prSet/>
      <dgm:spPr/>
      <dgm:t>
        <a:bodyPr/>
        <a:lstStyle/>
        <a:p>
          <a:endParaRPr lang="en-US"/>
        </a:p>
      </dgm:t>
    </dgm:pt>
    <dgm:pt modelId="{3A5AF15D-4505-468F-A6B8-F7660E2D4F4E}" type="sibTrans" cxnId="{ADFB53A2-D7B7-486A-924B-1AB0378247CC}">
      <dgm:prSet/>
      <dgm:spPr/>
      <dgm:t>
        <a:bodyPr/>
        <a:lstStyle/>
        <a:p>
          <a:endParaRPr lang="en-US"/>
        </a:p>
      </dgm:t>
    </dgm:pt>
    <dgm:pt modelId="{CF7E7F33-67DB-4C68-88F1-4191E6741820}">
      <dgm:prSet/>
      <dgm:spPr/>
      <dgm:t>
        <a:bodyPr/>
        <a:lstStyle/>
        <a:p>
          <a:pPr>
            <a:defRPr b="1"/>
          </a:pPr>
          <a:r>
            <a:rPr lang="en-US"/>
            <a:t>2011</a:t>
          </a:r>
        </a:p>
      </dgm:t>
    </dgm:pt>
    <dgm:pt modelId="{7AA8261B-BFB9-41D8-8FBE-FD43C9EB82EA}" type="parTrans" cxnId="{9243101C-C0B4-4C24-8525-96EDC9D7541B}">
      <dgm:prSet/>
      <dgm:spPr/>
      <dgm:t>
        <a:bodyPr/>
        <a:lstStyle/>
        <a:p>
          <a:endParaRPr lang="en-US"/>
        </a:p>
      </dgm:t>
    </dgm:pt>
    <dgm:pt modelId="{CB36A3ED-4FFC-41C6-806D-681034F84673}" type="sibTrans" cxnId="{9243101C-C0B4-4C24-8525-96EDC9D7541B}">
      <dgm:prSet/>
      <dgm:spPr/>
      <dgm:t>
        <a:bodyPr/>
        <a:lstStyle/>
        <a:p>
          <a:endParaRPr lang="en-US"/>
        </a:p>
      </dgm:t>
    </dgm:pt>
    <dgm:pt modelId="{13DD6B8F-D75D-452C-B67D-3E4263F88438}">
      <dgm:prSet/>
      <dgm:spPr/>
      <dgm:t>
        <a:bodyPr/>
        <a:lstStyle/>
        <a:p>
          <a:r>
            <a:rPr lang="en-US"/>
            <a:t>Kimball 4-lane bypass completed in 2011.</a:t>
          </a:r>
        </a:p>
      </dgm:t>
    </dgm:pt>
    <dgm:pt modelId="{F402AE2B-7F54-4288-8431-06596E83DE20}" type="parTrans" cxnId="{B93A2463-1A88-476E-9057-833D9D1EE817}">
      <dgm:prSet/>
      <dgm:spPr/>
      <dgm:t>
        <a:bodyPr/>
        <a:lstStyle/>
        <a:p>
          <a:endParaRPr lang="en-US"/>
        </a:p>
      </dgm:t>
    </dgm:pt>
    <dgm:pt modelId="{FC410BFE-BB08-4D36-A5D9-5D09BE2DAFC7}" type="sibTrans" cxnId="{B93A2463-1A88-476E-9057-833D9D1EE817}">
      <dgm:prSet/>
      <dgm:spPr/>
      <dgm:t>
        <a:bodyPr/>
        <a:lstStyle/>
        <a:p>
          <a:endParaRPr lang="en-US"/>
        </a:p>
      </dgm:t>
    </dgm:pt>
    <dgm:pt modelId="{24A174E5-4FFB-4A70-B3BB-A915044600B8}">
      <dgm:prSet/>
      <dgm:spPr/>
      <dgm:t>
        <a:bodyPr/>
        <a:lstStyle/>
        <a:p>
          <a:pPr>
            <a:defRPr b="1"/>
          </a:pPr>
          <a:r>
            <a:rPr lang="en-US"/>
            <a:t>2014</a:t>
          </a:r>
        </a:p>
      </dgm:t>
    </dgm:pt>
    <dgm:pt modelId="{683A8779-4B8B-4CA7-808B-8D6CB69EC71F}" type="parTrans" cxnId="{9BB1F54F-863E-44D0-B670-1863FFE3426A}">
      <dgm:prSet/>
      <dgm:spPr/>
      <dgm:t>
        <a:bodyPr/>
        <a:lstStyle/>
        <a:p>
          <a:endParaRPr lang="en-US"/>
        </a:p>
      </dgm:t>
    </dgm:pt>
    <dgm:pt modelId="{2A3FA393-A93D-411F-8297-6817B1B2AF16}" type="sibTrans" cxnId="{9BB1F54F-863E-44D0-B670-1863FFE3426A}">
      <dgm:prSet/>
      <dgm:spPr/>
      <dgm:t>
        <a:bodyPr/>
        <a:lstStyle/>
        <a:p>
          <a:endParaRPr lang="en-US"/>
        </a:p>
      </dgm:t>
    </dgm:pt>
    <dgm:pt modelId="{6D8B29B7-3142-4B93-BD14-66B10A4D8382}">
      <dgm:prSet/>
      <dgm:spPr/>
      <dgm:t>
        <a:bodyPr/>
        <a:lstStyle/>
        <a:p>
          <a:r>
            <a:rPr lang="en-US"/>
            <a:t>South Dakota completes 4-lane highway from Rapid City to the Nebraska Stateline August 2014.</a:t>
          </a:r>
        </a:p>
      </dgm:t>
    </dgm:pt>
    <dgm:pt modelId="{AA4FF1A6-4EF8-457C-94B3-876F65FB78EE}" type="parTrans" cxnId="{4E8AC21D-0D15-4C29-8B10-7A8A314B6F93}">
      <dgm:prSet/>
      <dgm:spPr/>
      <dgm:t>
        <a:bodyPr/>
        <a:lstStyle/>
        <a:p>
          <a:endParaRPr lang="en-US"/>
        </a:p>
      </dgm:t>
    </dgm:pt>
    <dgm:pt modelId="{864B7CE9-D1B2-4B65-8A91-2CA17950DA88}" type="sibTrans" cxnId="{4E8AC21D-0D15-4C29-8B10-7A8A314B6F93}">
      <dgm:prSet/>
      <dgm:spPr/>
      <dgm:t>
        <a:bodyPr/>
        <a:lstStyle/>
        <a:p>
          <a:endParaRPr lang="en-US"/>
        </a:p>
      </dgm:t>
    </dgm:pt>
    <dgm:pt modelId="{741892DF-8F9E-4EE3-84B6-335D09AECB75}">
      <dgm:prSet/>
      <dgm:spPr/>
      <dgm:t>
        <a:bodyPr/>
        <a:lstStyle/>
        <a:p>
          <a:pPr>
            <a:defRPr b="1"/>
          </a:pPr>
          <a:r>
            <a:rPr lang="en-US"/>
            <a:t>Oct. 2014</a:t>
          </a:r>
        </a:p>
      </dgm:t>
    </dgm:pt>
    <dgm:pt modelId="{958B5EAD-D1C6-4BD1-AE7E-AD1A4BFB41A6}" type="parTrans" cxnId="{386F043B-C751-4773-A01E-DE52DD0A5EF2}">
      <dgm:prSet/>
      <dgm:spPr/>
      <dgm:t>
        <a:bodyPr/>
        <a:lstStyle/>
        <a:p>
          <a:endParaRPr lang="en-US"/>
        </a:p>
      </dgm:t>
    </dgm:pt>
    <dgm:pt modelId="{0766C06A-376B-41C3-9556-9E61D8FF2645}" type="sibTrans" cxnId="{386F043B-C751-4773-A01E-DE52DD0A5EF2}">
      <dgm:prSet/>
      <dgm:spPr/>
      <dgm:t>
        <a:bodyPr/>
        <a:lstStyle/>
        <a:p>
          <a:endParaRPr lang="en-US"/>
        </a:p>
      </dgm:t>
    </dgm:pt>
    <dgm:pt modelId="{D89DE055-85EB-4A3F-9EBB-0A81AA6AAB03}">
      <dgm:prSet/>
      <dgm:spPr/>
      <dgm:t>
        <a:bodyPr/>
        <a:lstStyle/>
        <a:p>
          <a:r>
            <a:rPr lang="en-US"/>
            <a:t>Corridor Management Study completed.</a:t>
          </a:r>
        </a:p>
      </dgm:t>
    </dgm:pt>
    <dgm:pt modelId="{38E93553-2E0F-4CEC-918F-604C4D6CC662}" type="parTrans" cxnId="{E9655BF5-A5EF-4B5F-8F0C-22D652EF0F52}">
      <dgm:prSet/>
      <dgm:spPr/>
      <dgm:t>
        <a:bodyPr/>
        <a:lstStyle/>
        <a:p>
          <a:endParaRPr lang="en-US"/>
        </a:p>
      </dgm:t>
    </dgm:pt>
    <dgm:pt modelId="{8759DB42-F35C-47D0-A0F5-C94E9655ADDF}" type="sibTrans" cxnId="{E9655BF5-A5EF-4B5F-8F0C-22D652EF0F52}">
      <dgm:prSet/>
      <dgm:spPr/>
      <dgm:t>
        <a:bodyPr/>
        <a:lstStyle/>
        <a:p>
          <a:endParaRPr lang="en-US"/>
        </a:p>
      </dgm:t>
    </dgm:pt>
    <dgm:pt modelId="{6BE5F65B-C6DF-455D-8E30-31BC0811EE11}">
      <dgm:prSet/>
      <dgm:spPr/>
      <dgm:t>
        <a:bodyPr/>
        <a:lstStyle/>
        <a:p>
          <a:pPr>
            <a:defRPr b="1"/>
          </a:pPr>
          <a:r>
            <a:rPr lang="en-US"/>
            <a:t>2016</a:t>
          </a:r>
        </a:p>
      </dgm:t>
    </dgm:pt>
    <dgm:pt modelId="{0DE954D9-83D4-4C9C-B476-B8963F550495}" type="parTrans" cxnId="{F648EAAA-1928-40FE-B428-38F9184D6119}">
      <dgm:prSet/>
      <dgm:spPr/>
      <dgm:t>
        <a:bodyPr/>
        <a:lstStyle/>
        <a:p>
          <a:endParaRPr lang="en-US"/>
        </a:p>
      </dgm:t>
    </dgm:pt>
    <dgm:pt modelId="{069EDE8C-436F-41FE-83BF-E0A7F202375D}" type="sibTrans" cxnId="{F648EAAA-1928-40FE-B428-38F9184D6119}">
      <dgm:prSet/>
      <dgm:spPr/>
      <dgm:t>
        <a:bodyPr/>
        <a:lstStyle/>
        <a:p>
          <a:endParaRPr lang="en-US"/>
        </a:p>
      </dgm:t>
    </dgm:pt>
    <dgm:pt modelId="{A9CEF0A7-0623-4BC5-8495-10281B5967CB}">
      <dgm:prSet/>
      <dgm:spPr/>
      <dgm:t>
        <a:bodyPr/>
        <a:lstStyle/>
        <a:p>
          <a:r>
            <a:rPr lang="en-US" dirty="0"/>
            <a:t>NDOT Public Prioritization process resulted in the selection of U.S. 26 from Minatare to U.S. 385 scheduled to begin construction 2024.</a:t>
          </a:r>
        </a:p>
      </dgm:t>
    </dgm:pt>
    <dgm:pt modelId="{D9282EB6-003D-47A8-9029-70CE96A3284A}" type="parTrans" cxnId="{E636D6C9-A688-44BE-AD75-430E3D6D379B}">
      <dgm:prSet/>
      <dgm:spPr/>
      <dgm:t>
        <a:bodyPr/>
        <a:lstStyle/>
        <a:p>
          <a:endParaRPr lang="en-US"/>
        </a:p>
      </dgm:t>
    </dgm:pt>
    <dgm:pt modelId="{5AD4536D-E39A-4314-9522-E151162F30DA}" type="sibTrans" cxnId="{E636D6C9-A688-44BE-AD75-430E3D6D379B}">
      <dgm:prSet/>
      <dgm:spPr/>
      <dgm:t>
        <a:bodyPr/>
        <a:lstStyle/>
        <a:p>
          <a:endParaRPr lang="en-US"/>
        </a:p>
      </dgm:t>
    </dgm:pt>
    <dgm:pt modelId="{A247D3A6-3922-474E-8198-88604C95A3B4}">
      <dgm:prSet/>
      <dgm:spPr/>
      <dgm:t>
        <a:bodyPr/>
        <a:lstStyle/>
        <a:p>
          <a:pPr>
            <a:defRPr b="1"/>
          </a:pPr>
          <a:r>
            <a:rPr lang="en-US"/>
            <a:t>2017</a:t>
          </a:r>
        </a:p>
      </dgm:t>
    </dgm:pt>
    <dgm:pt modelId="{F99F777A-C5AD-437F-B432-A5988EF9C5CB}" type="parTrans" cxnId="{F6904849-BFAC-4162-BAF1-1169F8F7632D}">
      <dgm:prSet/>
      <dgm:spPr/>
      <dgm:t>
        <a:bodyPr/>
        <a:lstStyle/>
        <a:p>
          <a:endParaRPr lang="en-US"/>
        </a:p>
      </dgm:t>
    </dgm:pt>
    <dgm:pt modelId="{AABE7514-1EB5-43DD-8AD0-28FF82F8C2C0}" type="sibTrans" cxnId="{F6904849-BFAC-4162-BAF1-1169F8F7632D}">
      <dgm:prSet/>
      <dgm:spPr/>
      <dgm:t>
        <a:bodyPr/>
        <a:lstStyle/>
        <a:p>
          <a:endParaRPr lang="en-US"/>
        </a:p>
      </dgm:t>
    </dgm:pt>
    <dgm:pt modelId="{FBBC0387-1EA3-4A7D-803A-58F79FFFAE1B}">
      <dgm:prSet/>
      <dgm:spPr/>
      <dgm:t>
        <a:bodyPr/>
        <a:lstStyle/>
        <a:p>
          <a:r>
            <a:rPr lang="en-US"/>
            <a:t>Dedication of the Heartland Expressway groundbreaking for Alliance South – 4 lane for 15 miles, Phase I.</a:t>
          </a:r>
        </a:p>
      </dgm:t>
    </dgm:pt>
    <dgm:pt modelId="{C3157EE3-E8BA-49B1-B862-368974FADA2C}" type="parTrans" cxnId="{CCE2B897-0B30-4534-9DC1-011AB2026C07}">
      <dgm:prSet/>
      <dgm:spPr/>
      <dgm:t>
        <a:bodyPr/>
        <a:lstStyle/>
        <a:p>
          <a:endParaRPr lang="en-US"/>
        </a:p>
      </dgm:t>
    </dgm:pt>
    <dgm:pt modelId="{C70329C6-12DB-4C46-A32F-E26709169AB4}" type="sibTrans" cxnId="{CCE2B897-0B30-4534-9DC1-011AB2026C07}">
      <dgm:prSet/>
      <dgm:spPr/>
      <dgm:t>
        <a:bodyPr/>
        <a:lstStyle/>
        <a:p>
          <a:endParaRPr lang="en-US"/>
        </a:p>
      </dgm:t>
    </dgm:pt>
    <dgm:pt modelId="{94F5B723-3F9A-47D0-BB77-73140DFC77F8}">
      <dgm:prSet/>
      <dgm:spPr/>
      <dgm:t>
        <a:bodyPr/>
        <a:lstStyle/>
        <a:p>
          <a:pPr>
            <a:defRPr b="1"/>
          </a:pPr>
          <a:r>
            <a:rPr lang="en-US"/>
            <a:t>2019</a:t>
          </a:r>
        </a:p>
      </dgm:t>
    </dgm:pt>
    <dgm:pt modelId="{F9213C7B-D290-46A0-9F61-E42B43BFE1C9}" type="parTrans" cxnId="{83FE55A4-1D5E-4EA8-A40F-F3478F6CB383}">
      <dgm:prSet/>
      <dgm:spPr/>
      <dgm:t>
        <a:bodyPr/>
        <a:lstStyle/>
        <a:p>
          <a:endParaRPr lang="en-US"/>
        </a:p>
      </dgm:t>
    </dgm:pt>
    <dgm:pt modelId="{4D858D12-A480-4128-A43F-B184787AECE8}" type="sibTrans" cxnId="{83FE55A4-1D5E-4EA8-A40F-F3478F6CB383}">
      <dgm:prSet/>
      <dgm:spPr/>
      <dgm:t>
        <a:bodyPr/>
        <a:lstStyle/>
        <a:p>
          <a:endParaRPr lang="en-US"/>
        </a:p>
      </dgm:t>
    </dgm:pt>
    <dgm:pt modelId="{F668C965-39B3-46BC-BF78-73CEB111984A}">
      <dgm:prSet/>
      <dgm:spPr/>
      <dgm:t>
        <a:bodyPr/>
        <a:lstStyle/>
        <a:p>
          <a:r>
            <a:rPr lang="en-US" dirty="0"/>
            <a:t>Opening of Alliance South Phase I, August. </a:t>
          </a:r>
        </a:p>
      </dgm:t>
    </dgm:pt>
    <dgm:pt modelId="{62361F60-70BB-4313-AA6E-E30C145D8E49}" type="parTrans" cxnId="{4426F4C5-9555-4423-AC15-E4617CCAEBCA}">
      <dgm:prSet/>
      <dgm:spPr/>
      <dgm:t>
        <a:bodyPr/>
        <a:lstStyle/>
        <a:p>
          <a:endParaRPr lang="en-US"/>
        </a:p>
      </dgm:t>
    </dgm:pt>
    <dgm:pt modelId="{877D6F13-3EA9-477C-A767-DE196E746A7C}" type="sibTrans" cxnId="{4426F4C5-9555-4423-AC15-E4617CCAEBCA}">
      <dgm:prSet/>
      <dgm:spPr/>
      <dgm:t>
        <a:bodyPr/>
        <a:lstStyle/>
        <a:p>
          <a:endParaRPr lang="en-US"/>
        </a:p>
      </dgm:t>
    </dgm:pt>
    <dgm:pt modelId="{0592FD92-49C0-4F74-AB7A-8D50AAEFCE2C}">
      <dgm:prSet/>
      <dgm:spPr/>
      <dgm:t>
        <a:bodyPr/>
        <a:lstStyle/>
        <a:p>
          <a:pPr>
            <a:defRPr b="1"/>
          </a:pPr>
          <a:r>
            <a:rPr lang="en-US"/>
            <a:t>2022</a:t>
          </a:r>
        </a:p>
      </dgm:t>
    </dgm:pt>
    <dgm:pt modelId="{BFAEA4E3-8A08-4FA1-BD39-F5CFCF3C65C7}" type="parTrans" cxnId="{E3B4C184-4CC5-4175-92CB-EC66C6FD165A}">
      <dgm:prSet/>
      <dgm:spPr/>
      <dgm:t>
        <a:bodyPr/>
        <a:lstStyle/>
        <a:p>
          <a:endParaRPr lang="en-US"/>
        </a:p>
      </dgm:t>
    </dgm:pt>
    <dgm:pt modelId="{3038E041-C0F9-4FA0-9925-07A0E8869A53}" type="sibTrans" cxnId="{E3B4C184-4CC5-4175-92CB-EC66C6FD165A}">
      <dgm:prSet/>
      <dgm:spPr/>
      <dgm:t>
        <a:bodyPr/>
        <a:lstStyle/>
        <a:p>
          <a:endParaRPr lang="en-US"/>
        </a:p>
      </dgm:t>
    </dgm:pt>
    <dgm:pt modelId="{8EE5B8DB-597E-438F-90B7-8ACA65A52EC3}">
      <dgm:prSet/>
      <dgm:spPr/>
      <dgm:t>
        <a:bodyPr/>
        <a:lstStyle/>
        <a:p>
          <a:r>
            <a:rPr lang="en-US" dirty="0"/>
            <a:t>Opening of Alliance South Phase II, just this month but dedication planned for October.</a:t>
          </a:r>
        </a:p>
      </dgm:t>
    </dgm:pt>
    <dgm:pt modelId="{92A40554-8965-4CAE-9719-3B0AA8D1330A}" type="parTrans" cxnId="{B54131DF-DD62-41EF-B291-170446500867}">
      <dgm:prSet/>
      <dgm:spPr/>
      <dgm:t>
        <a:bodyPr/>
        <a:lstStyle/>
        <a:p>
          <a:endParaRPr lang="en-US"/>
        </a:p>
      </dgm:t>
    </dgm:pt>
    <dgm:pt modelId="{B73AAE48-E23C-4E7C-A204-0753496F35C2}" type="sibTrans" cxnId="{B54131DF-DD62-41EF-B291-170446500867}">
      <dgm:prSet/>
      <dgm:spPr/>
      <dgm:t>
        <a:bodyPr/>
        <a:lstStyle/>
        <a:p>
          <a:endParaRPr lang="en-US"/>
        </a:p>
      </dgm:t>
    </dgm:pt>
    <dgm:pt modelId="{7AA0951F-5C27-4F88-A1E7-93D6556C1176}" type="pres">
      <dgm:prSet presAssocID="{30395F02-60F3-439A-9530-6AC95664FB89}" presName="root" presStyleCnt="0">
        <dgm:presLayoutVars>
          <dgm:chMax/>
          <dgm:chPref/>
          <dgm:animLvl val="lvl"/>
        </dgm:presLayoutVars>
      </dgm:prSet>
      <dgm:spPr/>
    </dgm:pt>
    <dgm:pt modelId="{1271A921-3018-4846-BD9C-0E63BEE3D0DE}" type="pres">
      <dgm:prSet presAssocID="{30395F02-60F3-439A-9530-6AC95664FB89}" presName="divider" presStyleLbl="fgAcc1" presStyleIdx="0" presStyleCnt="10"/>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CE01369F-32F5-4C27-A2BE-21B0A216F99B}" type="pres">
      <dgm:prSet presAssocID="{30395F02-60F3-439A-9530-6AC95664FB89}" presName="nodes" presStyleCnt="0">
        <dgm:presLayoutVars>
          <dgm:chMax/>
          <dgm:chPref/>
          <dgm:animLvl val="lvl"/>
        </dgm:presLayoutVars>
      </dgm:prSet>
      <dgm:spPr/>
    </dgm:pt>
    <dgm:pt modelId="{99350E8C-4DCB-4041-8C60-504F0D96AA73}" type="pres">
      <dgm:prSet presAssocID="{C6DF1EBE-8C8B-420F-90C8-544EB6ACFE9F}" presName="composite" presStyleCnt="0"/>
      <dgm:spPr/>
    </dgm:pt>
    <dgm:pt modelId="{F7D358D8-FFA5-498B-8491-A6D616BA61C6}" type="pres">
      <dgm:prSet presAssocID="{C6DF1EBE-8C8B-420F-90C8-544EB6ACFE9F}" presName="ConnectorPoint" presStyleLbl="lnNode1" presStyleIdx="0" presStyleCnt="9"/>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gm:spPr>
    </dgm:pt>
    <dgm:pt modelId="{8B6937F9-AD4B-4871-8CC8-1C05B3AD2DF1}" type="pres">
      <dgm:prSet presAssocID="{C6DF1EBE-8C8B-420F-90C8-544EB6ACFE9F}" presName="DropPinPlaceHolder" presStyleCnt="0"/>
      <dgm:spPr/>
    </dgm:pt>
    <dgm:pt modelId="{F8BD45F3-037B-4A28-902D-0220C476427C}" type="pres">
      <dgm:prSet presAssocID="{C6DF1EBE-8C8B-420F-90C8-544EB6ACFE9F}" presName="DropPin" presStyleLbl="alignNode1" presStyleIdx="0" presStyleCnt="9"/>
      <dgm:spPr/>
    </dgm:pt>
    <dgm:pt modelId="{A261A72D-7559-4371-93D9-BB2BD613C8B5}" type="pres">
      <dgm:prSet presAssocID="{C6DF1EBE-8C8B-420F-90C8-544EB6ACFE9F}" presName="Ellipse" presStyleLbl="fgAcc1" presStyleIdx="1" presStyleCnt="10"/>
      <dgm:spPr>
        <a:solidFill>
          <a:schemeClr val="lt1">
            <a:alpha val="90000"/>
            <a:hueOff val="0"/>
            <a:satOff val="0"/>
            <a:lumOff val="0"/>
            <a:alphaOff val="0"/>
          </a:schemeClr>
        </a:solidFill>
        <a:ln w="6350" cap="flat" cmpd="sng" algn="ctr">
          <a:noFill/>
          <a:prstDash val="solid"/>
          <a:miter lim="800000"/>
        </a:ln>
        <a:effectLst/>
      </dgm:spPr>
    </dgm:pt>
    <dgm:pt modelId="{E4778D3C-8E01-484C-99FA-639D629E5C39}" type="pres">
      <dgm:prSet presAssocID="{C6DF1EBE-8C8B-420F-90C8-544EB6ACFE9F}" presName="L2TextContainer" presStyleLbl="revTx" presStyleIdx="0" presStyleCnt="18">
        <dgm:presLayoutVars>
          <dgm:bulletEnabled val="1"/>
        </dgm:presLayoutVars>
      </dgm:prSet>
      <dgm:spPr/>
    </dgm:pt>
    <dgm:pt modelId="{E9DBFD6B-3DAE-4B94-A949-A24B62C3A36D}" type="pres">
      <dgm:prSet presAssocID="{C6DF1EBE-8C8B-420F-90C8-544EB6ACFE9F}" presName="L1TextContainer" presStyleLbl="revTx" presStyleIdx="1" presStyleCnt="18">
        <dgm:presLayoutVars>
          <dgm:chMax val="1"/>
          <dgm:chPref val="1"/>
          <dgm:bulletEnabled val="1"/>
        </dgm:presLayoutVars>
      </dgm:prSet>
      <dgm:spPr/>
    </dgm:pt>
    <dgm:pt modelId="{68C04729-ECBA-4D88-BFDE-4CC2538C91CB}" type="pres">
      <dgm:prSet presAssocID="{C6DF1EBE-8C8B-420F-90C8-544EB6ACFE9F}" presName="ConnectLine" presStyleLbl="sibTrans1D1" presStyleIdx="0" presStyleCnt="9"/>
      <dgm:spPr>
        <a:noFill/>
        <a:ln w="12700" cap="flat" cmpd="sng" algn="ctr">
          <a:solidFill>
            <a:schemeClr val="accent2">
              <a:hueOff val="0"/>
              <a:satOff val="0"/>
              <a:lumOff val="0"/>
              <a:alphaOff val="0"/>
            </a:schemeClr>
          </a:solidFill>
          <a:prstDash val="dash"/>
          <a:miter lim="800000"/>
        </a:ln>
        <a:effectLst/>
      </dgm:spPr>
    </dgm:pt>
    <dgm:pt modelId="{79538372-E5F5-433A-9549-4B1B0EC692BF}" type="pres">
      <dgm:prSet presAssocID="{C6DF1EBE-8C8B-420F-90C8-544EB6ACFE9F}" presName="EmptyPlaceHolder" presStyleCnt="0"/>
      <dgm:spPr/>
    </dgm:pt>
    <dgm:pt modelId="{616553D5-9C9F-4336-AFE1-7FC785CC0D0D}" type="pres">
      <dgm:prSet presAssocID="{C4888772-2A9E-44B0-B562-8CF8DE794383}" presName="spaceBetweenRectangles" presStyleCnt="0"/>
      <dgm:spPr/>
    </dgm:pt>
    <dgm:pt modelId="{DFE9CE51-BBF8-41AB-BEDD-AA798EF94AB2}" type="pres">
      <dgm:prSet presAssocID="{F5036AD2-D497-4973-B791-5F468F4147CE}" presName="composite" presStyleCnt="0"/>
      <dgm:spPr/>
    </dgm:pt>
    <dgm:pt modelId="{2D1D38C7-68BF-46B1-B0C6-5E715ABBFD3C}" type="pres">
      <dgm:prSet presAssocID="{F5036AD2-D497-4973-B791-5F468F4147CE}" presName="ConnectorPoint" presStyleLbl="lnNode1" presStyleIdx="1" presStyleCnt="9"/>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gm:spPr>
    </dgm:pt>
    <dgm:pt modelId="{A5731277-C074-4833-899B-CA7889106139}" type="pres">
      <dgm:prSet presAssocID="{F5036AD2-D497-4973-B791-5F468F4147CE}" presName="DropPinPlaceHolder" presStyleCnt="0"/>
      <dgm:spPr/>
    </dgm:pt>
    <dgm:pt modelId="{D0C84CF7-27E1-4148-82A2-CF42B7174A1E}" type="pres">
      <dgm:prSet presAssocID="{F5036AD2-D497-4973-B791-5F468F4147CE}" presName="DropPin" presStyleLbl="alignNode1" presStyleIdx="1" presStyleCnt="9"/>
      <dgm:spPr/>
    </dgm:pt>
    <dgm:pt modelId="{B8FB3F40-3887-49F2-BC3B-F8DFC581C98F}" type="pres">
      <dgm:prSet presAssocID="{F5036AD2-D497-4973-B791-5F468F4147CE}" presName="Ellipse" presStyleLbl="fgAcc1" presStyleIdx="2" presStyleCnt="10"/>
      <dgm:spPr>
        <a:solidFill>
          <a:schemeClr val="lt1">
            <a:alpha val="90000"/>
            <a:hueOff val="0"/>
            <a:satOff val="0"/>
            <a:lumOff val="0"/>
            <a:alphaOff val="0"/>
          </a:schemeClr>
        </a:solidFill>
        <a:ln w="6350" cap="flat" cmpd="sng" algn="ctr">
          <a:noFill/>
          <a:prstDash val="solid"/>
          <a:miter lim="800000"/>
        </a:ln>
        <a:effectLst/>
      </dgm:spPr>
    </dgm:pt>
    <dgm:pt modelId="{64B1B3CB-880E-4FBB-A29E-F5E3774E7A6B}" type="pres">
      <dgm:prSet presAssocID="{F5036AD2-D497-4973-B791-5F468F4147CE}" presName="L2TextContainer" presStyleLbl="revTx" presStyleIdx="2" presStyleCnt="18">
        <dgm:presLayoutVars>
          <dgm:bulletEnabled val="1"/>
        </dgm:presLayoutVars>
      </dgm:prSet>
      <dgm:spPr/>
    </dgm:pt>
    <dgm:pt modelId="{B44A7465-1FA5-461B-BE9F-269FE389A223}" type="pres">
      <dgm:prSet presAssocID="{F5036AD2-D497-4973-B791-5F468F4147CE}" presName="L1TextContainer" presStyleLbl="revTx" presStyleIdx="3" presStyleCnt="18">
        <dgm:presLayoutVars>
          <dgm:chMax val="1"/>
          <dgm:chPref val="1"/>
          <dgm:bulletEnabled val="1"/>
        </dgm:presLayoutVars>
      </dgm:prSet>
      <dgm:spPr/>
    </dgm:pt>
    <dgm:pt modelId="{4AE5955C-C24A-4CEB-B6F7-53E7FFCD28C7}" type="pres">
      <dgm:prSet presAssocID="{F5036AD2-D497-4973-B791-5F468F4147CE}" presName="ConnectLine" presStyleLbl="sibTrans1D1" presStyleIdx="1" presStyleCnt="9"/>
      <dgm:spPr>
        <a:noFill/>
        <a:ln w="12700" cap="flat" cmpd="sng" algn="ctr">
          <a:solidFill>
            <a:schemeClr val="accent2">
              <a:hueOff val="-181920"/>
              <a:satOff val="-10491"/>
              <a:lumOff val="1078"/>
              <a:alphaOff val="0"/>
            </a:schemeClr>
          </a:solidFill>
          <a:prstDash val="dash"/>
          <a:miter lim="800000"/>
        </a:ln>
        <a:effectLst/>
      </dgm:spPr>
    </dgm:pt>
    <dgm:pt modelId="{665ECC7F-1BE6-4053-8A20-13150CF4F075}" type="pres">
      <dgm:prSet presAssocID="{F5036AD2-D497-4973-B791-5F468F4147CE}" presName="EmptyPlaceHolder" presStyleCnt="0"/>
      <dgm:spPr/>
    </dgm:pt>
    <dgm:pt modelId="{D16B0804-9B15-48BE-9ABB-DC74B7A87193}" type="pres">
      <dgm:prSet presAssocID="{755ED3C3-D334-4355-B64E-314F448687DB}" presName="spaceBetweenRectangles" presStyleCnt="0"/>
      <dgm:spPr/>
    </dgm:pt>
    <dgm:pt modelId="{F7CB4FD5-67CA-4E30-A399-8706021642E5}" type="pres">
      <dgm:prSet presAssocID="{CF7E7F33-67DB-4C68-88F1-4191E6741820}" presName="composite" presStyleCnt="0"/>
      <dgm:spPr/>
    </dgm:pt>
    <dgm:pt modelId="{8761CEAD-B59F-45C6-9FD3-1564BD63CDB0}" type="pres">
      <dgm:prSet presAssocID="{CF7E7F33-67DB-4C68-88F1-4191E6741820}" presName="ConnectorPoint" presStyleLbl="lnNode1" presStyleIdx="2" presStyleCnt="9"/>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gm:spPr>
    </dgm:pt>
    <dgm:pt modelId="{B8F17E22-77F5-4C29-8BB2-A8B61A2EE4CE}" type="pres">
      <dgm:prSet presAssocID="{CF7E7F33-67DB-4C68-88F1-4191E6741820}" presName="DropPinPlaceHolder" presStyleCnt="0"/>
      <dgm:spPr/>
    </dgm:pt>
    <dgm:pt modelId="{E3752925-D11A-420D-A2AD-D912FAE0B9D7}" type="pres">
      <dgm:prSet presAssocID="{CF7E7F33-67DB-4C68-88F1-4191E6741820}" presName="DropPin" presStyleLbl="alignNode1" presStyleIdx="2" presStyleCnt="9"/>
      <dgm:spPr/>
    </dgm:pt>
    <dgm:pt modelId="{A13D3303-3D7E-4EEB-9AE5-94CA9D4B2D23}" type="pres">
      <dgm:prSet presAssocID="{CF7E7F33-67DB-4C68-88F1-4191E6741820}" presName="Ellipse" presStyleLbl="fgAcc1" presStyleIdx="3" presStyleCnt="10"/>
      <dgm:spPr>
        <a:solidFill>
          <a:schemeClr val="lt1">
            <a:alpha val="90000"/>
            <a:hueOff val="0"/>
            <a:satOff val="0"/>
            <a:lumOff val="0"/>
            <a:alphaOff val="0"/>
          </a:schemeClr>
        </a:solidFill>
        <a:ln w="6350" cap="flat" cmpd="sng" algn="ctr">
          <a:noFill/>
          <a:prstDash val="solid"/>
          <a:miter lim="800000"/>
        </a:ln>
        <a:effectLst/>
      </dgm:spPr>
    </dgm:pt>
    <dgm:pt modelId="{3EFD79DF-9D7E-4883-8AE8-70BC34DE9C5A}" type="pres">
      <dgm:prSet presAssocID="{CF7E7F33-67DB-4C68-88F1-4191E6741820}" presName="L2TextContainer" presStyleLbl="revTx" presStyleIdx="4" presStyleCnt="18">
        <dgm:presLayoutVars>
          <dgm:bulletEnabled val="1"/>
        </dgm:presLayoutVars>
      </dgm:prSet>
      <dgm:spPr/>
    </dgm:pt>
    <dgm:pt modelId="{D51563B1-3EC0-4159-8716-F539B38A3751}" type="pres">
      <dgm:prSet presAssocID="{CF7E7F33-67DB-4C68-88F1-4191E6741820}" presName="L1TextContainer" presStyleLbl="revTx" presStyleIdx="5" presStyleCnt="18">
        <dgm:presLayoutVars>
          <dgm:chMax val="1"/>
          <dgm:chPref val="1"/>
          <dgm:bulletEnabled val="1"/>
        </dgm:presLayoutVars>
      </dgm:prSet>
      <dgm:spPr/>
    </dgm:pt>
    <dgm:pt modelId="{7EE6D097-DC90-4C5C-8232-F0E92BB99312}" type="pres">
      <dgm:prSet presAssocID="{CF7E7F33-67DB-4C68-88F1-4191E6741820}" presName="ConnectLine" presStyleLbl="sibTrans1D1" presStyleIdx="2" presStyleCnt="9"/>
      <dgm:spPr>
        <a:noFill/>
        <a:ln w="12700" cap="flat" cmpd="sng" algn="ctr">
          <a:solidFill>
            <a:schemeClr val="accent2">
              <a:hueOff val="-363841"/>
              <a:satOff val="-20982"/>
              <a:lumOff val="2157"/>
              <a:alphaOff val="0"/>
            </a:schemeClr>
          </a:solidFill>
          <a:prstDash val="dash"/>
          <a:miter lim="800000"/>
        </a:ln>
        <a:effectLst/>
      </dgm:spPr>
    </dgm:pt>
    <dgm:pt modelId="{378F9C47-6C91-43F2-98D9-F5237B79022F}" type="pres">
      <dgm:prSet presAssocID="{CF7E7F33-67DB-4C68-88F1-4191E6741820}" presName="EmptyPlaceHolder" presStyleCnt="0"/>
      <dgm:spPr/>
    </dgm:pt>
    <dgm:pt modelId="{EC337EBB-9D4E-4F0A-9982-FF7DFF1E1522}" type="pres">
      <dgm:prSet presAssocID="{CB36A3ED-4FFC-41C6-806D-681034F84673}" presName="spaceBetweenRectangles" presStyleCnt="0"/>
      <dgm:spPr/>
    </dgm:pt>
    <dgm:pt modelId="{B6EF6B2C-7667-4033-896F-279B51BD683A}" type="pres">
      <dgm:prSet presAssocID="{24A174E5-4FFB-4A70-B3BB-A915044600B8}" presName="composite" presStyleCnt="0"/>
      <dgm:spPr/>
    </dgm:pt>
    <dgm:pt modelId="{BD10B9E4-9BB2-4472-AD40-92B5E13747E3}" type="pres">
      <dgm:prSet presAssocID="{24A174E5-4FFB-4A70-B3BB-A915044600B8}" presName="ConnectorPoint" presStyleLbl="lnNode1" presStyleIdx="3" presStyleCnt="9"/>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gm:spPr>
    </dgm:pt>
    <dgm:pt modelId="{1441DD60-3AC8-49B7-BBB8-26104320EEA2}" type="pres">
      <dgm:prSet presAssocID="{24A174E5-4FFB-4A70-B3BB-A915044600B8}" presName="DropPinPlaceHolder" presStyleCnt="0"/>
      <dgm:spPr/>
    </dgm:pt>
    <dgm:pt modelId="{116652F3-B5E1-44FD-BE72-9DB1961B3E3D}" type="pres">
      <dgm:prSet presAssocID="{24A174E5-4FFB-4A70-B3BB-A915044600B8}" presName="DropPin" presStyleLbl="alignNode1" presStyleIdx="3" presStyleCnt="9"/>
      <dgm:spPr/>
    </dgm:pt>
    <dgm:pt modelId="{30627B45-506F-4A0D-A453-4230EAA9A467}" type="pres">
      <dgm:prSet presAssocID="{24A174E5-4FFB-4A70-B3BB-A915044600B8}" presName="Ellipse" presStyleLbl="fgAcc1" presStyleIdx="4" presStyleCnt="10"/>
      <dgm:spPr>
        <a:solidFill>
          <a:schemeClr val="lt1">
            <a:alpha val="90000"/>
            <a:hueOff val="0"/>
            <a:satOff val="0"/>
            <a:lumOff val="0"/>
            <a:alphaOff val="0"/>
          </a:schemeClr>
        </a:solidFill>
        <a:ln w="6350" cap="flat" cmpd="sng" algn="ctr">
          <a:noFill/>
          <a:prstDash val="solid"/>
          <a:miter lim="800000"/>
        </a:ln>
        <a:effectLst/>
      </dgm:spPr>
    </dgm:pt>
    <dgm:pt modelId="{E22557DF-57F3-43A4-AE0C-A2140EAA49FE}" type="pres">
      <dgm:prSet presAssocID="{24A174E5-4FFB-4A70-B3BB-A915044600B8}" presName="L2TextContainer" presStyleLbl="revTx" presStyleIdx="6" presStyleCnt="18">
        <dgm:presLayoutVars>
          <dgm:bulletEnabled val="1"/>
        </dgm:presLayoutVars>
      </dgm:prSet>
      <dgm:spPr/>
    </dgm:pt>
    <dgm:pt modelId="{1E86AD0E-79BC-4DB7-BAAA-E62043D02307}" type="pres">
      <dgm:prSet presAssocID="{24A174E5-4FFB-4A70-B3BB-A915044600B8}" presName="L1TextContainer" presStyleLbl="revTx" presStyleIdx="7" presStyleCnt="18">
        <dgm:presLayoutVars>
          <dgm:chMax val="1"/>
          <dgm:chPref val="1"/>
          <dgm:bulletEnabled val="1"/>
        </dgm:presLayoutVars>
      </dgm:prSet>
      <dgm:spPr/>
    </dgm:pt>
    <dgm:pt modelId="{41E4A4C4-A6F3-46F1-95EB-35C5A5BC30ED}" type="pres">
      <dgm:prSet presAssocID="{24A174E5-4FFB-4A70-B3BB-A915044600B8}" presName="ConnectLine" presStyleLbl="sibTrans1D1" presStyleIdx="3" presStyleCnt="9"/>
      <dgm:spPr>
        <a:noFill/>
        <a:ln w="12700" cap="flat" cmpd="sng" algn="ctr">
          <a:solidFill>
            <a:schemeClr val="accent2">
              <a:hueOff val="-545761"/>
              <a:satOff val="-31473"/>
              <a:lumOff val="3235"/>
              <a:alphaOff val="0"/>
            </a:schemeClr>
          </a:solidFill>
          <a:prstDash val="dash"/>
          <a:miter lim="800000"/>
        </a:ln>
        <a:effectLst/>
      </dgm:spPr>
    </dgm:pt>
    <dgm:pt modelId="{60B7E4E9-F82A-4EFD-B3DD-A3FA97E0DA9F}" type="pres">
      <dgm:prSet presAssocID="{24A174E5-4FFB-4A70-B3BB-A915044600B8}" presName="EmptyPlaceHolder" presStyleCnt="0"/>
      <dgm:spPr/>
    </dgm:pt>
    <dgm:pt modelId="{BE46E60D-DC21-46F8-A534-DFA1F4A5FF42}" type="pres">
      <dgm:prSet presAssocID="{2A3FA393-A93D-411F-8297-6817B1B2AF16}" presName="spaceBetweenRectangles" presStyleCnt="0"/>
      <dgm:spPr/>
    </dgm:pt>
    <dgm:pt modelId="{C809196E-89CB-474D-8ECA-5CD62B70EC3A}" type="pres">
      <dgm:prSet presAssocID="{741892DF-8F9E-4EE3-84B6-335D09AECB75}" presName="composite" presStyleCnt="0"/>
      <dgm:spPr/>
    </dgm:pt>
    <dgm:pt modelId="{1E16F9B4-46C5-41A5-AAA0-87E8E37A9C9B}" type="pres">
      <dgm:prSet presAssocID="{741892DF-8F9E-4EE3-84B6-335D09AECB75}" presName="ConnectorPoint" presStyleLbl="lnNode1" presStyleIdx="4" presStyleCnt="9"/>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gm:spPr>
    </dgm:pt>
    <dgm:pt modelId="{4DBC533A-DD0D-4C71-ABB5-72FBC644680F}" type="pres">
      <dgm:prSet presAssocID="{741892DF-8F9E-4EE3-84B6-335D09AECB75}" presName="DropPinPlaceHolder" presStyleCnt="0"/>
      <dgm:spPr/>
    </dgm:pt>
    <dgm:pt modelId="{6C12E420-FD0F-4DB5-8D4E-A1800DE7963A}" type="pres">
      <dgm:prSet presAssocID="{741892DF-8F9E-4EE3-84B6-335D09AECB75}" presName="DropPin" presStyleLbl="alignNode1" presStyleIdx="4" presStyleCnt="9"/>
      <dgm:spPr/>
    </dgm:pt>
    <dgm:pt modelId="{18E7824F-216D-40C6-9EBF-6E3ECE8B54DA}" type="pres">
      <dgm:prSet presAssocID="{741892DF-8F9E-4EE3-84B6-335D09AECB75}" presName="Ellipse" presStyleLbl="fgAcc1" presStyleIdx="5" presStyleCnt="10"/>
      <dgm:spPr>
        <a:solidFill>
          <a:schemeClr val="lt1">
            <a:alpha val="90000"/>
            <a:hueOff val="0"/>
            <a:satOff val="0"/>
            <a:lumOff val="0"/>
            <a:alphaOff val="0"/>
          </a:schemeClr>
        </a:solidFill>
        <a:ln w="6350" cap="flat" cmpd="sng" algn="ctr">
          <a:noFill/>
          <a:prstDash val="solid"/>
          <a:miter lim="800000"/>
        </a:ln>
        <a:effectLst/>
      </dgm:spPr>
    </dgm:pt>
    <dgm:pt modelId="{E91DE5CA-263A-4B16-B334-E66F37BE5A3B}" type="pres">
      <dgm:prSet presAssocID="{741892DF-8F9E-4EE3-84B6-335D09AECB75}" presName="L2TextContainer" presStyleLbl="revTx" presStyleIdx="8" presStyleCnt="18">
        <dgm:presLayoutVars>
          <dgm:bulletEnabled val="1"/>
        </dgm:presLayoutVars>
      </dgm:prSet>
      <dgm:spPr/>
    </dgm:pt>
    <dgm:pt modelId="{E4B26A89-9E78-4348-94BD-03E77121BB5E}" type="pres">
      <dgm:prSet presAssocID="{741892DF-8F9E-4EE3-84B6-335D09AECB75}" presName="L1TextContainer" presStyleLbl="revTx" presStyleIdx="9" presStyleCnt="18">
        <dgm:presLayoutVars>
          <dgm:chMax val="1"/>
          <dgm:chPref val="1"/>
          <dgm:bulletEnabled val="1"/>
        </dgm:presLayoutVars>
      </dgm:prSet>
      <dgm:spPr/>
    </dgm:pt>
    <dgm:pt modelId="{15D26025-DE67-4EFB-9780-63B3A792E161}" type="pres">
      <dgm:prSet presAssocID="{741892DF-8F9E-4EE3-84B6-335D09AECB75}" presName="ConnectLine" presStyleLbl="sibTrans1D1" presStyleIdx="4" presStyleCnt="9"/>
      <dgm:spPr>
        <a:noFill/>
        <a:ln w="12700" cap="flat" cmpd="sng" algn="ctr">
          <a:solidFill>
            <a:schemeClr val="accent2">
              <a:hueOff val="-727682"/>
              <a:satOff val="-41964"/>
              <a:lumOff val="4314"/>
              <a:alphaOff val="0"/>
            </a:schemeClr>
          </a:solidFill>
          <a:prstDash val="dash"/>
          <a:miter lim="800000"/>
        </a:ln>
        <a:effectLst/>
      </dgm:spPr>
    </dgm:pt>
    <dgm:pt modelId="{CA961DE2-A10F-46C2-BE5B-2E212D8D0C41}" type="pres">
      <dgm:prSet presAssocID="{741892DF-8F9E-4EE3-84B6-335D09AECB75}" presName="EmptyPlaceHolder" presStyleCnt="0"/>
      <dgm:spPr/>
    </dgm:pt>
    <dgm:pt modelId="{A30F6C7E-55A3-4606-B7D3-915AB08C226A}" type="pres">
      <dgm:prSet presAssocID="{0766C06A-376B-41C3-9556-9E61D8FF2645}" presName="spaceBetweenRectangles" presStyleCnt="0"/>
      <dgm:spPr/>
    </dgm:pt>
    <dgm:pt modelId="{D789FD51-009A-4331-A59E-557BAF4EB098}" type="pres">
      <dgm:prSet presAssocID="{6BE5F65B-C6DF-455D-8E30-31BC0811EE11}" presName="composite" presStyleCnt="0"/>
      <dgm:spPr/>
    </dgm:pt>
    <dgm:pt modelId="{35E6DD83-B1C4-43D1-99A3-A7B992C0EADC}" type="pres">
      <dgm:prSet presAssocID="{6BE5F65B-C6DF-455D-8E30-31BC0811EE11}" presName="ConnectorPoint" presStyleLbl="lnNode1" presStyleIdx="5" presStyleCnt="9"/>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gm:spPr>
    </dgm:pt>
    <dgm:pt modelId="{5D430F14-6F1B-4834-ABE0-71B1F6D03827}" type="pres">
      <dgm:prSet presAssocID="{6BE5F65B-C6DF-455D-8E30-31BC0811EE11}" presName="DropPinPlaceHolder" presStyleCnt="0"/>
      <dgm:spPr/>
    </dgm:pt>
    <dgm:pt modelId="{CF6C46DE-67B3-43B0-BBC4-91C2A2E597C1}" type="pres">
      <dgm:prSet presAssocID="{6BE5F65B-C6DF-455D-8E30-31BC0811EE11}" presName="DropPin" presStyleLbl="alignNode1" presStyleIdx="5" presStyleCnt="9"/>
      <dgm:spPr/>
    </dgm:pt>
    <dgm:pt modelId="{E3EF573C-7D44-4B6E-AFEA-BFAB154A57E5}" type="pres">
      <dgm:prSet presAssocID="{6BE5F65B-C6DF-455D-8E30-31BC0811EE11}" presName="Ellipse" presStyleLbl="fgAcc1" presStyleIdx="6" presStyleCnt="10"/>
      <dgm:spPr>
        <a:solidFill>
          <a:schemeClr val="lt1">
            <a:alpha val="90000"/>
            <a:hueOff val="0"/>
            <a:satOff val="0"/>
            <a:lumOff val="0"/>
            <a:alphaOff val="0"/>
          </a:schemeClr>
        </a:solidFill>
        <a:ln w="6350" cap="flat" cmpd="sng" algn="ctr">
          <a:noFill/>
          <a:prstDash val="solid"/>
          <a:miter lim="800000"/>
        </a:ln>
        <a:effectLst/>
      </dgm:spPr>
    </dgm:pt>
    <dgm:pt modelId="{72C70556-9026-407B-8829-B4077307AE77}" type="pres">
      <dgm:prSet presAssocID="{6BE5F65B-C6DF-455D-8E30-31BC0811EE11}" presName="L2TextContainer" presStyleLbl="revTx" presStyleIdx="10" presStyleCnt="18">
        <dgm:presLayoutVars>
          <dgm:bulletEnabled val="1"/>
        </dgm:presLayoutVars>
      </dgm:prSet>
      <dgm:spPr/>
    </dgm:pt>
    <dgm:pt modelId="{67658A96-BB7C-4173-8767-22B8EA8AF112}" type="pres">
      <dgm:prSet presAssocID="{6BE5F65B-C6DF-455D-8E30-31BC0811EE11}" presName="L1TextContainer" presStyleLbl="revTx" presStyleIdx="11" presStyleCnt="18">
        <dgm:presLayoutVars>
          <dgm:chMax val="1"/>
          <dgm:chPref val="1"/>
          <dgm:bulletEnabled val="1"/>
        </dgm:presLayoutVars>
      </dgm:prSet>
      <dgm:spPr/>
    </dgm:pt>
    <dgm:pt modelId="{DD18E042-645C-415F-B529-4002CDCB3CEC}" type="pres">
      <dgm:prSet presAssocID="{6BE5F65B-C6DF-455D-8E30-31BC0811EE11}" presName="ConnectLine" presStyleLbl="sibTrans1D1" presStyleIdx="5" presStyleCnt="9"/>
      <dgm:spPr>
        <a:noFill/>
        <a:ln w="12700" cap="flat" cmpd="sng" algn="ctr">
          <a:solidFill>
            <a:schemeClr val="accent2">
              <a:hueOff val="-909602"/>
              <a:satOff val="-52455"/>
              <a:lumOff val="5392"/>
              <a:alphaOff val="0"/>
            </a:schemeClr>
          </a:solidFill>
          <a:prstDash val="dash"/>
          <a:miter lim="800000"/>
        </a:ln>
        <a:effectLst/>
      </dgm:spPr>
    </dgm:pt>
    <dgm:pt modelId="{AEA3D3E2-C963-48B5-8C30-D5B0A139D8B3}" type="pres">
      <dgm:prSet presAssocID="{6BE5F65B-C6DF-455D-8E30-31BC0811EE11}" presName="EmptyPlaceHolder" presStyleCnt="0"/>
      <dgm:spPr/>
    </dgm:pt>
    <dgm:pt modelId="{B4D2658A-4438-4655-954A-10F76A5F8857}" type="pres">
      <dgm:prSet presAssocID="{069EDE8C-436F-41FE-83BF-E0A7F202375D}" presName="spaceBetweenRectangles" presStyleCnt="0"/>
      <dgm:spPr/>
    </dgm:pt>
    <dgm:pt modelId="{4987E253-8FFF-4687-AB83-DA6C2405654F}" type="pres">
      <dgm:prSet presAssocID="{A247D3A6-3922-474E-8198-88604C95A3B4}" presName="composite" presStyleCnt="0"/>
      <dgm:spPr/>
    </dgm:pt>
    <dgm:pt modelId="{4AD65B30-C9D9-47CA-91A4-E4C0FADF858A}" type="pres">
      <dgm:prSet presAssocID="{A247D3A6-3922-474E-8198-88604C95A3B4}" presName="ConnectorPoint" presStyleLbl="lnNode1" presStyleIdx="6" presStyleCnt="9"/>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gm:spPr>
    </dgm:pt>
    <dgm:pt modelId="{EC3404EA-BB8E-43D8-9E2C-5B076CF20A78}" type="pres">
      <dgm:prSet presAssocID="{A247D3A6-3922-474E-8198-88604C95A3B4}" presName="DropPinPlaceHolder" presStyleCnt="0"/>
      <dgm:spPr/>
    </dgm:pt>
    <dgm:pt modelId="{98C07B7F-2899-48E5-94CD-710A9F113B24}" type="pres">
      <dgm:prSet presAssocID="{A247D3A6-3922-474E-8198-88604C95A3B4}" presName="DropPin" presStyleLbl="alignNode1" presStyleIdx="6" presStyleCnt="9"/>
      <dgm:spPr/>
    </dgm:pt>
    <dgm:pt modelId="{30334B55-01A3-46DD-B2A3-701087A52A3D}" type="pres">
      <dgm:prSet presAssocID="{A247D3A6-3922-474E-8198-88604C95A3B4}" presName="Ellipse" presStyleLbl="fgAcc1" presStyleIdx="7" presStyleCnt="10"/>
      <dgm:spPr>
        <a:solidFill>
          <a:schemeClr val="lt1">
            <a:alpha val="90000"/>
            <a:hueOff val="0"/>
            <a:satOff val="0"/>
            <a:lumOff val="0"/>
            <a:alphaOff val="0"/>
          </a:schemeClr>
        </a:solidFill>
        <a:ln w="6350" cap="flat" cmpd="sng" algn="ctr">
          <a:noFill/>
          <a:prstDash val="solid"/>
          <a:miter lim="800000"/>
        </a:ln>
        <a:effectLst/>
      </dgm:spPr>
    </dgm:pt>
    <dgm:pt modelId="{207CBA3A-D0E2-49E6-BC8F-AA84B3DF696D}" type="pres">
      <dgm:prSet presAssocID="{A247D3A6-3922-474E-8198-88604C95A3B4}" presName="L2TextContainer" presStyleLbl="revTx" presStyleIdx="12" presStyleCnt="18">
        <dgm:presLayoutVars>
          <dgm:bulletEnabled val="1"/>
        </dgm:presLayoutVars>
      </dgm:prSet>
      <dgm:spPr/>
    </dgm:pt>
    <dgm:pt modelId="{DACF38B6-69B0-470C-B9BE-F32422423DB5}" type="pres">
      <dgm:prSet presAssocID="{A247D3A6-3922-474E-8198-88604C95A3B4}" presName="L1TextContainer" presStyleLbl="revTx" presStyleIdx="13" presStyleCnt="18">
        <dgm:presLayoutVars>
          <dgm:chMax val="1"/>
          <dgm:chPref val="1"/>
          <dgm:bulletEnabled val="1"/>
        </dgm:presLayoutVars>
      </dgm:prSet>
      <dgm:spPr/>
    </dgm:pt>
    <dgm:pt modelId="{60F1CC0E-8203-498C-BF90-C8FCB9181B68}" type="pres">
      <dgm:prSet presAssocID="{A247D3A6-3922-474E-8198-88604C95A3B4}" presName="ConnectLine" presStyleLbl="sibTrans1D1" presStyleIdx="6" presStyleCnt="9"/>
      <dgm:spPr>
        <a:noFill/>
        <a:ln w="12700" cap="flat" cmpd="sng" algn="ctr">
          <a:solidFill>
            <a:schemeClr val="accent2">
              <a:hueOff val="-1091522"/>
              <a:satOff val="-62946"/>
              <a:lumOff val="6471"/>
              <a:alphaOff val="0"/>
            </a:schemeClr>
          </a:solidFill>
          <a:prstDash val="dash"/>
          <a:miter lim="800000"/>
        </a:ln>
        <a:effectLst/>
      </dgm:spPr>
    </dgm:pt>
    <dgm:pt modelId="{D6F69739-AA67-4156-B132-35D05F7C84ED}" type="pres">
      <dgm:prSet presAssocID="{A247D3A6-3922-474E-8198-88604C95A3B4}" presName="EmptyPlaceHolder" presStyleCnt="0"/>
      <dgm:spPr/>
    </dgm:pt>
    <dgm:pt modelId="{513CD93E-B0CF-4B35-A07A-C955787C9D64}" type="pres">
      <dgm:prSet presAssocID="{AABE7514-1EB5-43DD-8AD0-28FF82F8C2C0}" presName="spaceBetweenRectangles" presStyleCnt="0"/>
      <dgm:spPr/>
    </dgm:pt>
    <dgm:pt modelId="{FCF888EE-CB05-46CA-A52E-C725480A8785}" type="pres">
      <dgm:prSet presAssocID="{94F5B723-3F9A-47D0-BB77-73140DFC77F8}" presName="composite" presStyleCnt="0"/>
      <dgm:spPr/>
    </dgm:pt>
    <dgm:pt modelId="{BD915156-7414-4244-8D31-0C6FCE73DD41}" type="pres">
      <dgm:prSet presAssocID="{94F5B723-3F9A-47D0-BB77-73140DFC77F8}" presName="ConnectorPoint" presStyleLbl="lnNode1" presStyleIdx="7" presStyleCnt="9"/>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gm:spPr>
    </dgm:pt>
    <dgm:pt modelId="{97FEBB32-79C6-4475-AF67-FA8698B1F7DA}" type="pres">
      <dgm:prSet presAssocID="{94F5B723-3F9A-47D0-BB77-73140DFC77F8}" presName="DropPinPlaceHolder" presStyleCnt="0"/>
      <dgm:spPr/>
    </dgm:pt>
    <dgm:pt modelId="{AE3711CD-AC58-416D-BB53-1E9F4DAEEECA}" type="pres">
      <dgm:prSet presAssocID="{94F5B723-3F9A-47D0-BB77-73140DFC77F8}" presName="DropPin" presStyleLbl="alignNode1" presStyleIdx="7" presStyleCnt="9"/>
      <dgm:spPr/>
    </dgm:pt>
    <dgm:pt modelId="{7FAC55A7-69BC-4FF1-B5ED-BCDE837560AA}" type="pres">
      <dgm:prSet presAssocID="{94F5B723-3F9A-47D0-BB77-73140DFC77F8}" presName="Ellipse" presStyleLbl="fgAcc1" presStyleIdx="8" presStyleCnt="10"/>
      <dgm:spPr>
        <a:solidFill>
          <a:schemeClr val="lt1">
            <a:alpha val="90000"/>
            <a:hueOff val="0"/>
            <a:satOff val="0"/>
            <a:lumOff val="0"/>
            <a:alphaOff val="0"/>
          </a:schemeClr>
        </a:solidFill>
        <a:ln w="6350" cap="flat" cmpd="sng" algn="ctr">
          <a:noFill/>
          <a:prstDash val="solid"/>
          <a:miter lim="800000"/>
        </a:ln>
        <a:effectLst/>
      </dgm:spPr>
    </dgm:pt>
    <dgm:pt modelId="{6D2FE7BB-4A29-4EC7-A5E3-07CB1D86BF0F}" type="pres">
      <dgm:prSet presAssocID="{94F5B723-3F9A-47D0-BB77-73140DFC77F8}" presName="L2TextContainer" presStyleLbl="revTx" presStyleIdx="14" presStyleCnt="18">
        <dgm:presLayoutVars>
          <dgm:bulletEnabled val="1"/>
        </dgm:presLayoutVars>
      </dgm:prSet>
      <dgm:spPr/>
    </dgm:pt>
    <dgm:pt modelId="{A0422FE5-35D0-4C26-8E8F-DD9BCD2E1B95}" type="pres">
      <dgm:prSet presAssocID="{94F5B723-3F9A-47D0-BB77-73140DFC77F8}" presName="L1TextContainer" presStyleLbl="revTx" presStyleIdx="15" presStyleCnt="18">
        <dgm:presLayoutVars>
          <dgm:chMax val="1"/>
          <dgm:chPref val="1"/>
          <dgm:bulletEnabled val="1"/>
        </dgm:presLayoutVars>
      </dgm:prSet>
      <dgm:spPr/>
    </dgm:pt>
    <dgm:pt modelId="{5715775D-A373-4678-95D2-66B8958F2359}" type="pres">
      <dgm:prSet presAssocID="{94F5B723-3F9A-47D0-BB77-73140DFC77F8}" presName="ConnectLine" presStyleLbl="sibTrans1D1" presStyleIdx="7" presStyleCnt="9"/>
      <dgm:spPr>
        <a:noFill/>
        <a:ln w="12700" cap="flat" cmpd="sng" algn="ctr">
          <a:solidFill>
            <a:schemeClr val="accent2">
              <a:hueOff val="-1273443"/>
              <a:satOff val="-73437"/>
              <a:lumOff val="7549"/>
              <a:alphaOff val="0"/>
            </a:schemeClr>
          </a:solidFill>
          <a:prstDash val="dash"/>
          <a:miter lim="800000"/>
        </a:ln>
        <a:effectLst/>
      </dgm:spPr>
    </dgm:pt>
    <dgm:pt modelId="{5385CEC1-49CC-4E68-ACF0-E991293D6C07}" type="pres">
      <dgm:prSet presAssocID="{94F5B723-3F9A-47D0-BB77-73140DFC77F8}" presName="EmptyPlaceHolder" presStyleCnt="0"/>
      <dgm:spPr/>
    </dgm:pt>
    <dgm:pt modelId="{C875057D-CA0C-48C0-8A4C-BC5AC72EDE8B}" type="pres">
      <dgm:prSet presAssocID="{4D858D12-A480-4128-A43F-B184787AECE8}" presName="spaceBetweenRectangles" presStyleCnt="0"/>
      <dgm:spPr/>
    </dgm:pt>
    <dgm:pt modelId="{3CEF336F-D103-4C8B-96CE-58022372D578}" type="pres">
      <dgm:prSet presAssocID="{0592FD92-49C0-4F74-AB7A-8D50AAEFCE2C}" presName="composite" presStyleCnt="0"/>
      <dgm:spPr/>
    </dgm:pt>
    <dgm:pt modelId="{309CCEA0-F2E1-4C44-8A43-2288601E8E96}" type="pres">
      <dgm:prSet presAssocID="{0592FD92-49C0-4F74-AB7A-8D50AAEFCE2C}" presName="ConnectorPoint" presStyleLbl="lnNode1" presStyleIdx="8" presStyleCnt="9"/>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gm:spPr>
    </dgm:pt>
    <dgm:pt modelId="{7A06CC51-FF49-4607-98CF-F1CF2069E5CC}" type="pres">
      <dgm:prSet presAssocID="{0592FD92-49C0-4F74-AB7A-8D50AAEFCE2C}" presName="DropPinPlaceHolder" presStyleCnt="0"/>
      <dgm:spPr/>
    </dgm:pt>
    <dgm:pt modelId="{C9BB2FBD-1C26-475A-8911-13034B4EF8E1}" type="pres">
      <dgm:prSet presAssocID="{0592FD92-49C0-4F74-AB7A-8D50AAEFCE2C}" presName="DropPin" presStyleLbl="alignNode1" presStyleIdx="8" presStyleCnt="9"/>
      <dgm:spPr/>
    </dgm:pt>
    <dgm:pt modelId="{B3F0ACFF-7592-418E-81C8-C709BE918707}" type="pres">
      <dgm:prSet presAssocID="{0592FD92-49C0-4F74-AB7A-8D50AAEFCE2C}" presName="Ellipse" presStyleLbl="fgAcc1" presStyleIdx="9" presStyleCnt="10"/>
      <dgm:spPr>
        <a:solidFill>
          <a:schemeClr val="lt1">
            <a:alpha val="90000"/>
            <a:hueOff val="0"/>
            <a:satOff val="0"/>
            <a:lumOff val="0"/>
            <a:alphaOff val="0"/>
          </a:schemeClr>
        </a:solidFill>
        <a:ln w="6350" cap="flat" cmpd="sng" algn="ctr">
          <a:noFill/>
          <a:prstDash val="solid"/>
          <a:miter lim="800000"/>
        </a:ln>
        <a:effectLst/>
      </dgm:spPr>
    </dgm:pt>
    <dgm:pt modelId="{FECDDDC5-8787-49E4-864D-373EB1865E1E}" type="pres">
      <dgm:prSet presAssocID="{0592FD92-49C0-4F74-AB7A-8D50AAEFCE2C}" presName="L2TextContainer" presStyleLbl="revTx" presStyleIdx="16" presStyleCnt="18">
        <dgm:presLayoutVars>
          <dgm:bulletEnabled val="1"/>
        </dgm:presLayoutVars>
      </dgm:prSet>
      <dgm:spPr/>
    </dgm:pt>
    <dgm:pt modelId="{124D3F0C-C106-48E2-86A8-3DD63E17A112}" type="pres">
      <dgm:prSet presAssocID="{0592FD92-49C0-4F74-AB7A-8D50AAEFCE2C}" presName="L1TextContainer" presStyleLbl="revTx" presStyleIdx="17" presStyleCnt="18">
        <dgm:presLayoutVars>
          <dgm:chMax val="1"/>
          <dgm:chPref val="1"/>
          <dgm:bulletEnabled val="1"/>
        </dgm:presLayoutVars>
      </dgm:prSet>
      <dgm:spPr/>
    </dgm:pt>
    <dgm:pt modelId="{A6A324CC-D131-4855-BFAD-E4F2830FD4BD}" type="pres">
      <dgm:prSet presAssocID="{0592FD92-49C0-4F74-AB7A-8D50AAEFCE2C}" presName="ConnectLine" presStyleLbl="sibTrans1D1" presStyleIdx="8" presStyleCnt="9"/>
      <dgm:spPr>
        <a:noFill/>
        <a:ln w="12700" cap="flat" cmpd="sng" algn="ctr">
          <a:solidFill>
            <a:schemeClr val="accent2">
              <a:hueOff val="-1455363"/>
              <a:satOff val="-83928"/>
              <a:lumOff val="8628"/>
              <a:alphaOff val="0"/>
            </a:schemeClr>
          </a:solidFill>
          <a:prstDash val="dash"/>
          <a:miter lim="800000"/>
        </a:ln>
        <a:effectLst/>
      </dgm:spPr>
    </dgm:pt>
    <dgm:pt modelId="{00D0148F-C826-4425-A946-81EBEDF020FF}" type="pres">
      <dgm:prSet presAssocID="{0592FD92-49C0-4F74-AB7A-8D50AAEFCE2C}" presName="EmptyPlaceHolder" presStyleCnt="0"/>
      <dgm:spPr/>
    </dgm:pt>
  </dgm:ptLst>
  <dgm:cxnLst>
    <dgm:cxn modelId="{28C9C200-8DDF-4329-8D7C-9602AF2482D4}" type="presOf" srcId="{0592FD92-49C0-4F74-AB7A-8D50AAEFCE2C}" destId="{124D3F0C-C106-48E2-86A8-3DD63E17A112}" srcOrd="0" destOrd="0" presId="urn:microsoft.com/office/officeart/2017/3/layout/DropPinTimeline"/>
    <dgm:cxn modelId="{B8E6120B-2FD6-41D6-BAE3-212D39675133}" type="presOf" srcId="{C6DF1EBE-8C8B-420F-90C8-544EB6ACFE9F}" destId="{E9DBFD6B-3DAE-4B94-A949-A24B62C3A36D}" srcOrd="0" destOrd="0" presId="urn:microsoft.com/office/officeart/2017/3/layout/DropPinTimeline"/>
    <dgm:cxn modelId="{9243101C-C0B4-4C24-8525-96EDC9D7541B}" srcId="{30395F02-60F3-439A-9530-6AC95664FB89}" destId="{CF7E7F33-67DB-4C68-88F1-4191E6741820}" srcOrd="2" destOrd="0" parTransId="{7AA8261B-BFB9-41D8-8FBE-FD43C9EB82EA}" sibTransId="{CB36A3ED-4FFC-41C6-806D-681034F84673}"/>
    <dgm:cxn modelId="{4E8AC21D-0D15-4C29-8B10-7A8A314B6F93}" srcId="{24A174E5-4FFB-4A70-B3BB-A915044600B8}" destId="{6D8B29B7-3142-4B93-BD14-66B10A4D8382}" srcOrd="0" destOrd="0" parTransId="{AA4FF1A6-4EF8-457C-94B3-876F65FB78EE}" sibTransId="{864B7CE9-D1B2-4B65-8A91-2CA17950DA88}"/>
    <dgm:cxn modelId="{FE9B741E-F1E6-49C1-8FBF-E3532ACCEBA7}" type="presOf" srcId="{F5036AD2-D497-4973-B791-5F468F4147CE}" destId="{B44A7465-1FA5-461B-BE9F-269FE389A223}" srcOrd="0" destOrd="0" presId="urn:microsoft.com/office/officeart/2017/3/layout/DropPinTimeline"/>
    <dgm:cxn modelId="{5A3EE026-AE60-4072-AFF2-CE3CF25C73D8}" type="presOf" srcId="{6D8B29B7-3142-4B93-BD14-66B10A4D8382}" destId="{E22557DF-57F3-43A4-AE0C-A2140EAA49FE}" srcOrd="0" destOrd="0" presId="urn:microsoft.com/office/officeart/2017/3/layout/DropPinTimeline"/>
    <dgm:cxn modelId="{CA806930-F86D-49EE-B645-75370894CB0C}" type="presOf" srcId="{F668C965-39B3-46BC-BF78-73CEB111984A}" destId="{6D2FE7BB-4A29-4EC7-A5E3-07CB1D86BF0F}" srcOrd="0" destOrd="0" presId="urn:microsoft.com/office/officeart/2017/3/layout/DropPinTimeline"/>
    <dgm:cxn modelId="{706A3434-9012-4AE9-8FAC-836566E7BAF7}" type="presOf" srcId="{6BE5F65B-C6DF-455D-8E30-31BC0811EE11}" destId="{67658A96-BB7C-4173-8767-22B8EA8AF112}" srcOrd="0" destOrd="0" presId="urn:microsoft.com/office/officeart/2017/3/layout/DropPinTimeline"/>
    <dgm:cxn modelId="{B9E80E36-EA05-4FFA-BD1F-D13E7FDC2E8D}" type="presOf" srcId="{5B84FA7E-0987-49E9-8AC8-9710A7CDEF9F}" destId="{64B1B3CB-880E-4FBB-A29E-F5E3774E7A6B}" srcOrd="0" destOrd="0" presId="urn:microsoft.com/office/officeart/2017/3/layout/DropPinTimeline"/>
    <dgm:cxn modelId="{386F043B-C751-4773-A01E-DE52DD0A5EF2}" srcId="{30395F02-60F3-439A-9530-6AC95664FB89}" destId="{741892DF-8F9E-4EE3-84B6-335D09AECB75}" srcOrd="4" destOrd="0" parTransId="{958B5EAD-D1C6-4BD1-AE7E-AD1A4BFB41A6}" sibTransId="{0766C06A-376B-41C3-9556-9E61D8FF2645}"/>
    <dgm:cxn modelId="{59FF6A3F-0B7B-408B-8A64-15D0F93A248B}" type="presOf" srcId="{A247D3A6-3922-474E-8198-88604C95A3B4}" destId="{DACF38B6-69B0-470C-B9BE-F32422423DB5}" srcOrd="0" destOrd="0" presId="urn:microsoft.com/office/officeart/2017/3/layout/DropPinTimeline"/>
    <dgm:cxn modelId="{B7EB225B-0362-4FB3-A6CF-973AD6347774}" type="presOf" srcId="{A9CEF0A7-0623-4BC5-8495-10281B5967CB}" destId="{72C70556-9026-407B-8829-B4077307AE77}" srcOrd="0" destOrd="0" presId="urn:microsoft.com/office/officeart/2017/3/layout/DropPinTimeline"/>
    <dgm:cxn modelId="{4ECDBF61-DCDC-4B20-AC88-B5F23C5AED2E}" type="presOf" srcId="{24A174E5-4FFB-4A70-B3BB-A915044600B8}" destId="{1E86AD0E-79BC-4DB7-BAAA-E62043D02307}" srcOrd="0" destOrd="0" presId="urn:microsoft.com/office/officeart/2017/3/layout/DropPinTimeline"/>
    <dgm:cxn modelId="{B93A2463-1A88-476E-9057-833D9D1EE817}" srcId="{CF7E7F33-67DB-4C68-88F1-4191E6741820}" destId="{13DD6B8F-D75D-452C-B67D-3E4263F88438}" srcOrd="0" destOrd="0" parTransId="{F402AE2B-7F54-4288-8431-06596E83DE20}" sibTransId="{FC410BFE-BB08-4D36-A5D9-5D09BE2DAFC7}"/>
    <dgm:cxn modelId="{F6904849-BFAC-4162-BAF1-1169F8F7632D}" srcId="{30395F02-60F3-439A-9530-6AC95664FB89}" destId="{A247D3A6-3922-474E-8198-88604C95A3B4}" srcOrd="6" destOrd="0" parTransId="{F99F777A-C5AD-437F-B432-A5988EF9C5CB}" sibTransId="{AABE7514-1EB5-43DD-8AD0-28FF82F8C2C0}"/>
    <dgm:cxn modelId="{9BB1F54F-863E-44D0-B670-1863FFE3426A}" srcId="{30395F02-60F3-439A-9530-6AC95664FB89}" destId="{24A174E5-4FFB-4A70-B3BB-A915044600B8}" srcOrd="3" destOrd="0" parTransId="{683A8779-4B8B-4CA7-808B-8D6CB69EC71F}" sibTransId="{2A3FA393-A93D-411F-8297-6817B1B2AF16}"/>
    <dgm:cxn modelId="{2BF83155-DB9B-46CF-9760-F16D28266C4E}" type="presOf" srcId="{B864BF05-F4A1-4C53-A49D-F33B4BBCA39D}" destId="{E4778D3C-8E01-484C-99FA-639D629E5C39}" srcOrd="0" destOrd="0" presId="urn:microsoft.com/office/officeart/2017/3/layout/DropPinTimeline"/>
    <dgm:cxn modelId="{B9B8D557-1998-4A72-987F-29C2254281C1}" type="presOf" srcId="{94F5B723-3F9A-47D0-BB77-73140DFC77F8}" destId="{A0422FE5-35D0-4C26-8E8F-DD9BCD2E1B95}" srcOrd="0" destOrd="0" presId="urn:microsoft.com/office/officeart/2017/3/layout/DropPinTimeline"/>
    <dgm:cxn modelId="{E3B4C184-4CC5-4175-92CB-EC66C6FD165A}" srcId="{30395F02-60F3-439A-9530-6AC95664FB89}" destId="{0592FD92-49C0-4F74-AB7A-8D50AAEFCE2C}" srcOrd="8" destOrd="0" parTransId="{BFAEA4E3-8A08-4FA1-BD39-F5CFCF3C65C7}" sibTransId="{3038E041-C0F9-4FA0-9925-07A0E8869A53}"/>
    <dgm:cxn modelId="{9A137C89-3B86-4A18-B7C2-6ECBE7947838}" type="presOf" srcId="{741892DF-8F9E-4EE3-84B6-335D09AECB75}" destId="{E4B26A89-9E78-4348-94BD-03E77121BB5E}" srcOrd="0" destOrd="0" presId="urn:microsoft.com/office/officeart/2017/3/layout/DropPinTimeline"/>
    <dgm:cxn modelId="{8E5FB389-75B2-43C1-9A57-77AD19235FA4}" srcId="{30395F02-60F3-439A-9530-6AC95664FB89}" destId="{F5036AD2-D497-4973-B791-5F468F4147CE}" srcOrd="1" destOrd="0" parTransId="{CE2A7C0E-5430-4419-B9B2-EB9E0B52A8AA}" sibTransId="{755ED3C3-D334-4355-B64E-314F448687DB}"/>
    <dgm:cxn modelId="{CCE2B897-0B30-4534-9DC1-011AB2026C07}" srcId="{A247D3A6-3922-474E-8198-88604C95A3B4}" destId="{FBBC0387-1EA3-4A7D-803A-58F79FFFAE1B}" srcOrd="0" destOrd="0" parTransId="{C3157EE3-E8BA-49B1-B862-368974FADA2C}" sibTransId="{C70329C6-12DB-4C46-A32F-E26709169AB4}"/>
    <dgm:cxn modelId="{3882D09C-182C-49FE-91CF-414E2D1F4ECE}" type="presOf" srcId="{FBBC0387-1EA3-4A7D-803A-58F79FFFAE1B}" destId="{207CBA3A-D0E2-49E6-BC8F-AA84B3DF696D}" srcOrd="0" destOrd="0" presId="urn:microsoft.com/office/officeart/2017/3/layout/DropPinTimeline"/>
    <dgm:cxn modelId="{E9FC69A0-DED4-46B7-99C6-0A35DE194548}" type="presOf" srcId="{8EE5B8DB-597E-438F-90B7-8ACA65A52EC3}" destId="{FECDDDC5-8787-49E4-864D-373EB1865E1E}" srcOrd="0" destOrd="0" presId="urn:microsoft.com/office/officeart/2017/3/layout/DropPinTimeline"/>
    <dgm:cxn modelId="{ADFB53A2-D7B7-486A-924B-1AB0378247CC}" srcId="{F5036AD2-D497-4973-B791-5F468F4147CE}" destId="{5B84FA7E-0987-49E9-8AC8-9710A7CDEF9F}" srcOrd="0" destOrd="0" parTransId="{88559857-36DE-49B4-B7AB-279E7410466C}" sibTransId="{3A5AF15D-4505-468F-A6B8-F7660E2D4F4E}"/>
    <dgm:cxn modelId="{83FE55A4-1D5E-4EA8-A40F-F3478F6CB383}" srcId="{30395F02-60F3-439A-9530-6AC95664FB89}" destId="{94F5B723-3F9A-47D0-BB77-73140DFC77F8}" srcOrd="7" destOrd="0" parTransId="{F9213C7B-D290-46A0-9F61-E42B43BFE1C9}" sibTransId="{4D858D12-A480-4128-A43F-B184787AECE8}"/>
    <dgm:cxn modelId="{F648EAAA-1928-40FE-B428-38F9184D6119}" srcId="{30395F02-60F3-439A-9530-6AC95664FB89}" destId="{6BE5F65B-C6DF-455D-8E30-31BC0811EE11}" srcOrd="5" destOrd="0" parTransId="{0DE954D9-83D4-4C9C-B476-B8963F550495}" sibTransId="{069EDE8C-436F-41FE-83BF-E0A7F202375D}"/>
    <dgm:cxn modelId="{8EF7E3B5-AA18-4AAC-9817-0C2F3D31FB81}" srcId="{30395F02-60F3-439A-9530-6AC95664FB89}" destId="{C6DF1EBE-8C8B-420F-90C8-544EB6ACFE9F}" srcOrd="0" destOrd="0" parTransId="{C594663C-109C-4E9B-8D01-42E7AA995C82}" sibTransId="{C4888772-2A9E-44B0-B562-8CF8DE794383}"/>
    <dgm:cxn modelId="{60B57CC3-A03E-455A-BA70-ABF8355835D4}" type="presOf" srcId="{CF7E7F33-67DB-4C68-88F1-4191E6741820}" destId="{D51563B1-3EC0-4159-8716-F539B38A3751}" srcOrd="0" destOrd="0" presId="urn:microsoft.com/office/officeart/2017/3/layout/DropPinTimeline"/>
    <dgm:cxn modelId="{4426F4C5-9555-4423-AC15-E4617CCAEBCA}" srcId="{94F5B723-3F9A-47D0-BB77-73140DFC77F8}" destId="{F668C965-39B3-46BC-BF78-73CEB111984A}" srcOrd="0" destOrd="0" parTransId="{62361F60-70BB-4313-AA6E-E30C145D8E49}" sibTransId="{877D6F13-3EA9-477C-A767-DE196E746A7C}"/>
    <dgm:cxn modelId="{E636D6C9-A688-44BE-AD75-430E3D6D379B}" srcId="{6BE5F65B-C6DF-455D-8E30-31BC0811EE11}" destId="{A9CEF0A7-0623-4BC5-8495-10281B5967CB}" srcOrd="0" destOrd="0" parTransId="{D9282EB6-003D-47A8-9029-70CE96A3284A}" sibTransId="{5AD4536D-E39A-4314-9522-E151162F30DA}"/>
    <dgm:cxn modelId="{7F1365CF-44EA-4477-8824-8D771C92DD2C}" srcId="{C6DF1EBE-8C8B-420F-90C8-544EB6ACFE9F}" destId="{B864BF05-F4A1-4C53-A49D-F33B4BBCA39D}" srcOrd="0" destOrd="0" parTransId="{711DA2C3-A0EF-4EBC-A9E2-E9A2F749A027}" sibTransId="{0EB5F9ED-DB67-40ED-8085-B62A9810D566}"/>
    <dgm:cxn modelId="{742600D6-CC2F-42A9-9ED9-9FFDA3CDED04}" type="presOf" srcId="{30395F02-60F3-439A-9530-6AC95664FB89}" destId="{7AA0951F-5C27-4F88-A1E7-93D6556C1176}" srcOrd="0" destOrd="0" presId="urn:microsoft.com/office/officeart/2017/3/layout/DropPinTimeline"/>
    <dgm:cxn modelId="{07D5C7D6-409F-4EF9-9471-15217706645D}" type="presOf" srcId="{13DD6B8F-D75D-452C-B67D-3E4263F88438}" destId="{3EFD79DF-9D7E-4883-8AE8-70BC34DE9C5A}" srcOrd="0" destOrd="0" presId="urn:microsoft.com/office/officeart/2017/3/layout/DropPinTimeline"/>
    <dgm:cxn modelId="{ECD5C3D8-3514-4D72-B4FD-835257FD810E}" type="presOf" srcId="{D89DE055-85EB-4A3F-9EBB-0A81AA6AAB03}" destId="{E91DE5CA-263A-4B16-B334-E66F37BE5A3B}" srcOrd="0" destOrd="0" presId="urn:microsoft.com/office/officeart/2017/3/layout/DropPinTimeline"/>
    <dgm:cxn modelId="{B54131DF-DD62-41EF-B291-170446500867}" srcId="{0592FD92-49C0-4F74-AB7A-8D50AAEFCE2C}" destId="{8EE5B8DB-597E-438F-90B7-8ACA65A52EC3}" srcOrd="0" destOrd="0" parTransId="{92A40554-8965-4CAE-9719-3B0AA8D1330A}" sibTransId="{B73AAE48-E23C-4E7C-A204-0753496F35C2}"/>
    <dgm:cxn modelId="{E9655BF5-A5EF-4B5F-8F0C-22D652EF0F52}" srcId="{741892DF-8F9E-4EE3-84B6-335D09AECB75}" destId="{D89DE055-85EB-4A3F-9EBB-0A81AA6AAB03}" srcOrd="0" destOrd="0" parTransId="{38E93553-2E0F-4CEC-918F-604C4D6CC662}" sibTransId="{8759DB42-F35C-47D0-A0F5-C94E9655ADDF}"/>
    <dgm:cxn modelId="{527360BB-FD5F-4EE9-9D36-5DE730B6009F}" type="presParOf" srcId="{7AA0951F-5C27-4F88-A1E7-93D6556C1176}" destId="{1271A921-3018-4846-BD9C-0E63BEE3D0DE}" srcOrd="0" destOrd="0" presId="urn:microsoft.com/office/officeart/2017/3/layout/DropPinTimeline"/>
    <dgm:cxn modelId="{423D0E43-6FDC-4794-BD3B-0338E167C756}" type="presParOf" srcId="{7AA0951F-5C27-4F88-A1E7-93D6556C1176}" destId="{CE01369F-32F5-4C27-A2BE-21B0A216F99B}" srcOrd="1" destOrd="0" presId="urn:microsoft.com/office/officeart/2017/3/layout/DropPinTimeline"/>
    <dgm:cxn modelId="{2DEFFAAE-93CF-4198-A113-B48A7F910E64}" type="presParOf" srcId="{CE01369F-32F5-4C27-A2BE-21B0A216F99B}" destId="{99350E8C-4DCB-4041-8C60-504F0D96AA73}" srcOrd="0" destOrd="0" presId="urn:microsoft.com/office/officeart/2017/3/layout/DropPinTimeline"/>
    <dgm:cxn modelId="{40A42A7F-F27F-4349-809C-DCE32D945395}" type="presParOf" srcId="{99350E8C-4DCB-4041-8C60-504F0D96AA73}" destId="{F7D358D8-FFA5-498B-8491-A6D616BA61C6}" srcOrd="0" destOrd="0" presId="urn:microsoft.com/office/officeart/2017/3/layout/DropPinTimeline"/>
    <dgm:cxn modelId="{0496B04D-58A9-477A-B61D-6F1FDCFA020B}" type="presParOf" srcId="{99350E8C-4DCB-4041-8C60-504F0D96AA73}" destId="{8B6937F9-AD4B-4871-8CC8-1C05B3AD2DF1}" srcOrd="1" destOrd="0" presId="urn:microsoft.com/office/officeart/2017/3/layout/DropPinTimeline"/>
    <dgm:cxn modelId="{BB08A104-365C-4D32-BC93-C16C9FDAD6F0}" type="presParOf" srcId="{8B6937F9-AD4B-4871-8CC8-1C05B3AD2DF1}" destId="{F8BD45F3-037B-4A28-902D-0220C476427C}" srcOrd="0" destOrd="0" presId="urn:microsoft.com/office/officeart/2017/3/layout/DropPinTimeline"/>
    <dgm:cxn modelId="{A80A6A10-CE62-463B-A9C2-A6708FCE5CA5}" type="presParOf" srcId="{8B6937F9-AD4B-4871-8CC8-1C05B3AD2DF1}" destId="{A261A72D-7559-4371-93D9-BB2BD613C8B5}" srcOrd="1" destOrd="0" presId="urn:microsoft.com/office/officeart/2017/3/layout/DropPinTimeline"/>
    <dgm:cxn modelId="{FA419AE6-7DCE-4B18-B05D-0118E87AD499}" type="presParOf" srcId="{99350E8C-4DCB-4041-8C60-504F0D96AA73}" destId="{E4778D3C-8E01-484C-99FA-639D629E5C39}" srcOrd="2" destOrd="0" presId="urn:microsoft.com/office/officeart/2017/3/layout/DropPinTimeline"/>
    <dgm:cxn modelId="{DA0E24F5-34A6-4BAB-B081-7636C6AFBA07}" type="presParOf" srcId="{99350E8C-4DCB-4041-8C60-504F0D96AA73}" destId="{E9DBFD6B-3DAE-4B94-A949-A24B62C3A36D}" srcOrd="3" destOrd="0" presId="urn:microsoft.com/office/officeart/2017/3/layout/DropPinTimeline"/>
    <dgm:cxn modelId="{3A864121-E10E-45F9-BAB0-AF3DA5A5B74A}" type="presParOf" srcId="{99350E8C-4DCB-4041-8C60-504F0D96AA73}" destId="{68C04729-ECBA-4D88-BFDE-4CC2538C91CB}" srcOrd="4" destOrd="0" presId="urn:microsoft.com/office/officeart/2017/3/layout/DropPinTimeline"/>
    <dgm:cxn modelId="{65038DE8-3005-4D61-928B-0BBC8FBDE5D1}" type="presParOf" srcId="{99350E8C-4DCB-4041-8C60-504F0D96AA73}" destId="{79538372-E5F5-433A-9549-4B1B0EC692BF}" srcOrd="5" destOrd="0" presId="urn:microsoft.com/office/officeart/2017/3/layout/DropPinTimeline"/>
    <dgm:cxn modelId="{F4EBB588-5527-4429-9DDF-6D60AAE73B5E}" type="presParOf" srcId="{CE01369F-32F5-4C27-A2BE-21B0A216F99B}" destId="{616553D5-9C9F-4336-AFE1-7FC785CC0D0D}" srcOrd="1" destOrd="0" presId="urn:microsoft.com/office/officeart/2017/3/layout/DropPinTimeline"/>
    <dgm:cxn modelId="{20B1F635-C91C-4F72-A87D-65D010BAD9AE}" type="presParOf" srcId="{CE01369F-32F5-4C27-A2BE-21B0A216F99B}" destId="{DFE9CE51-BBF8-41AB-BEDD-AA798EF94AB2}" srcOrd="2" destOrd="0" presId="urn:microsoft.com/office/officeart/2017/3/layout/DropPinTimeline"/>
    <dgm:cxn modelId="{98F424AD-3B47-4775-9DF0-026430964511}" type="presParOf" srcId="{DFE9CE51-BBF8-41AB-BEDD-AA798EF94AB2}" destId="{2D1D38C7-68BF-46B1-B0C6-5E715ABBFD3C}" srcOrd="0" destOrd="0" presId="urn:microsoft.com/office/officeart/2017/3/layout/DropPinTimeline"/>
    <dgm:cxn modelId="{0D5777C7-7312-44BE-ACB9-034A34C6499E}" type="presParOf" srcId="{DFE9CE51-BBF8-41AB-BEDD-AA798EF94AB2}" destId="{A5731277-C074-4833-899B-CA7889106139}" srcOrd="1" destOrd="0" presId="urn:microsoft.com/office/officeart/2017/3/layout/DropPinTimeline"/>
    <dgm:cxn modelId="{6F5AAE99-9669-4EB0-AB56-6BDA90F53832}" type="presParOf" srcId="{A5731277-C074-4833-899B-CA7889106139}" destId="{D0C84CF7-27E1-4148-82A2-CF42B7174A1E}" srcOrd="0" destOrd="0" presId="urn:microsoft.com/office/officeart/2017/3/layout/DropPinTimeline"/>
    <dgm:cxn modelId="{45185FF8-F94C-4BBA-A12F-AAD1F0E2F864}" type="presParOf" srcId="{A5731277-C074-4833-899B-CA7889106139}" destId="{B8FB3F40-3887-49F2-BC3B-F8DFC581C98F}" srcOrd="1" destOrd="0" presId="urn:microsoft.com/office/officeart/2017/3/layout/DropPinTimeline"/>
    <dgm:cxn modelId="{D19B768C-76C2-4AF7-9F6E-C2C6D05E0435}" type="presParOf" srcId="{DFE9CE51-BBF8-41AB-BEDD-AA798EF94AB2}" destId="{64B1B3CB-880E-4FBB-A29E-F5E3774E7A6B}" srcOrd="2" destOrd="0" presId="urn:microsoft.com/office/officeart/2017/3/layout/DropPinTimeline"/>
    <dgm:cxn modelId="{A9F2E97A-6E79-42CB-AC89-807D1BA73CC1}" type="presParOf" srcId="{DFE9CE51-BBF8-41AB-BEDD-AA798EF94AB2}" destId="{B44A7465-1FA5-461B-BE9F-269FE389A223}" srcOrd="3" destOrd="0" presId="urn:microsoft.com/office/officeart/2017/3/layout/DropPinTimeline"/>
    <dgm:cxn modelId="{7F309310-8DF0-45BA-8FCF-65FA13BDA472}" type="presParOf" srcId="{DFE9CE51-BBF8-41AB-BEDD-AA798EF94AB2}" destId="{4AE5955C-C24A-4CEB-B6F7-53E7FFCD28C7}" srcOrd="4" destOrd="0" presId="urn:microsoft.com/office/officeart/2017/3/layout/DropPinTimeline"/>
    <dgm:cxn modelId="{209C6B49-8A0E-4582-B6A0-625A8A097DDC}" type="presParOf" srcId="{DFE9CE51-BBF8-41AB-BEDD-AA798EF94AB2}" destId="{665ECC7F-1BE6-4053-8A20-13150CF4F075}" srcOrd="5" destOrd="0" presId="urn:microsoft.com/office/officeart/2017/3/layout/DropPinTimeline"/>
    <dgm:cxn modelId="{9B22A339-1C48-42A4-A431-400C07617778}" type="presParOf" srcId="{CE01369F-32F5-4C27-A2BE-21B0A216F99B}" destId="{D16B0804-9B15-48BE-9ABB-DC74B7A87193}" srcOrd="3" destOrd="0" presId="urn:microsoft.com/office/officeart/2017/3/layout/DropPinTimeline"/>
    <dgm:cxn modelId="{9D771D2B-E964-4CF1-A098-9C85080FF1A3}" type="presParOf" srcId="{CE01369F-32F5-4C27-A2BE-21B0A216F99B}" destId="{F7CB4FD5-67CA-4E30-A399-8706021642E5}" srcOrd="4" destOrd="0" presId="urn:microsoft.com/office/officeart/2017/3/layout/DropPinTimeline"/>
    <dgm:cxn modelId="{0F9946AA-ED31-412B-AB5F-E598DB965DE2}" type="presParOf" srcId="{F7CB4FD5-67CA-4E30-A399-8706021642E5}" destId="{8761CEAD-B59F-45C6-9FD3-1564BD63CDB0}" srcOrd="0" destOrd="0" presId="urn:microsoft.com/office/officeart/2017/3/layout/DropPinTimeline"/>
    <dgm:cxn modelId="{1BD286CE-C136-4A76-B098-652BA1F4E3AB}" type="presParOf" srcId="{F7CB4FD5-67CA-4E30-A399-8706021642E5}" destId="{B8F17E22-77F5-4C29-8BB2-A8B61A2EE4CE}" srcOrd="1" destOrd="0" presId="urn:microsoft.com/office/officeart/2017/3/layout/DropPinTimeline"/>
    <dgm:cxn modelId="{F12C445A-9638-4EBD-BFED-1AF43351BB21}" type="presParOf" srcId="{B8F17E22-77F5-4C29-8BB2-A8B61A2EE4CE}" destId="{E3752925-D11A-420D-A2AD-D912FAE0B9D7}" srcOrd="0" destOrd="0" presId="urn:microsoft.com/office/officeart/2017/3/layout/DropPinTimeline"/>
    <dgm:cxn modelId="{7EDCE5B6-9E2D-4A43-9D6F-AD45B8C70BD8}" type="presParOf" srcId="{B8F17E22-77F5-4C29-8BB2-A8B61A2EE4CE}" destId="{A13D3303-3D7E-4EEB-9AE5-94CA9D4B2D23}" srcOrd="1" destOrd="0" presId="urn:microsoft.com/office/officeart/2017/3/layout/DropPinTimeline"/>
    <dgm:cxn modelId="{4C6BA1E3-5382-4094-9FE9-3141B7CB2FE9}" type="presParOf" srcId="{F7CB4FD5-67CA-4E30-A399-8706021642E5}" destId="{3EFD79DF-9D7E-4883-8AE8-70BC34DE9C5A}" srcOrd="2" destOrd="0" presId="urn:microsoft.com/office/officeart/2017/3/layout/DropPinTimeline"/>
    <dgm:cxn modelId="{512999C4-9CF0-4E42-B094-D5ECCBC692B0}" type="presParOf" srcId="{F7CB4FD5-67CA-4E30-A399-8706021642E5}" destId="{D51563B1-3EC0-4159-8716-F539B38A3751}" srcOrd="3" destOrd="0" presId="urn:microsoft.com/office/officeart/2017/3/layout/DropPinTimeline"/>
    <dgm:cxn modelId="{26CFEE4C-D841-4271-B106-406575A0FFC4}" type="presParOf" srcId="{F7CB4FD5-67CA-4E30-A399-8706021642E5}" destId="{7EE6D097-DC90-4C5C-8232-F0E92BB99312}" srcOrd="4" destOrd="0" presId="urn:microsoft.com/office/officeart/2017/3/layout/DropPinTimeline"/>
    <dgm:cxn modelId="{FD4ADCC5-FD6B-4FC3-9F95-63BD126A00E0}" type="presParOf" srcId="{F7CB4FD5-67CA-4E30-A399-8706021642E5}" destId="{378F9C47-6C91-43F2-98D9-F5237B79022F}" srcOrd="5" destOrd="0" presId="urn:microsoft.com/office/officeart/2017/3/layout/DropPinTimeline"/>
    <dgm:cxn modelId="{DF9B75F7-5792-4663-9B93-D7C79F0A4133}" type="presParOf" srcId="{CE01369F-32F5-4C27-A2BE-21B0A216F99B}" destId="{EC337EBB-9D4E-4F0A-9982-FF7DFF1E1522}" srcOrd="5" destOrd="0" presId="urn:microsoft.com/office/officeart/2017/3/layout/DropPinTimeline"/>
    <dgm:cxn modelId="{79B37835-7CA8-413A-914D-C0457E9A0BBF}" type="presParOf" srcId="{CE01369F-32F5-4C27-A2BE-21B0A216F99B}" destId="{B6EF6B2C-7667-4033-896F-279B51BD683A}" srcOrd="6" destOrd="0" presId="urn:microsoft.com/office/officeart/2017/3/layout/DropPinTimeline"/>
    <dgm:cxn modelId="{6CD8AA6A-1343-44AD-9FAD-0895E991692B}" type="presParOf" srcId="{B6EF6B2C-7667-4033-896F-279B51BD683A}" destId="{BD10B9E4-9BB2-4472-AD40-92B5E13747E3}" srcOrd="0" destOrd="0" presId="urn:microsoft.com/office/officeart/2017/3/layout/DropPinTimeline"/>
    <dgm:cxn modelId="{E0343D1B-2424-4D95-8D6C-8B9FE4FE6BF1}" type="presParOf" srcId="{B6EF6B2C-7667-4033-896F-279B51BD683A}" destId="{1441DD60-3AC8-49B7-BBB8-26104320EEA2}" srcOrd="1" destOrd="0" presId="urn:microsoft.com/office/officeart/2017/3/layout/DropPinTimeline"/>
    <dgm:cxn modelId="{CBEDE2A6-CC75-4CA0-86F6-23DC604DAF6B}" type="presParOf" srcId="{1441DD60-3AC8-49B7-BBB8-26104320EEA2}" destId="{116652F3-B5E1-44FD-BE72-9DB1961B3E3D}" srcOrd="0" destOrd="0" presId="urn:microsoft.com/office/officeart/2017/3/layout/DropPinTimeline"/>
    <dgm:cxn modelId="{6A7FD671-E696-4E75-BA89-C1EC7E3F22BA}" type="presParOf" srcId="{1441DD60-3AC8-49B7-BBB8-26104320EEA2}" destId="{30627B45-506F-4A0D-A453-4230EAA9A467}" srcOrd="1" destOrd="0" presId="urn:microsoft.com/office/officeart/2017/3/layout/DropPinTimeline"/>
    <dgm:cxn modelId="{527BAC71-FE63-4DE5-B42F-272756D0C47D}" type="presParOf" srcId="{B6EF6B2C-7667-4033-896F-279B51BD683A}" destId="{E22557DF-57F3-43A4-AE0C-A2140EAA49FE}" srcOrd="2" destOrd="0" presId="urn:microsoft.com/office/officeart/2017/3/layout/DropPinTimeline"/>
    <dgm:cxn modelId="{181A0C76-5B06-45E4-8D66-ED1DA81F7C99}" type="presParOf" srcId="{B6EF6B2C-7667-4033-896F-279B51BD683A}" destId="{1E86AD0E-79BC-4DB7-BAAA-E62043D02307}" srcOrd="3" destOrd="0" presId="urn:microsoft.com/office/officeart/2017/3/layout/DropPinTimeline"/>
    <dgm:cxn modelId="{1159B520-26B1-4CDE-B82B-E60B88028022}" type="presParOf" srcId="{B6EF6B2C-7667-4033-896F-279B51BD683A}" destId="{41E4A4C4-A6F3-46F1-95EB-35C5A5BC30ED}" srcOrd="4" destOrd="0" presId="urn:microsoft.com/office/officeart/2017/3/layout/DropPinTimeline"/>
    <dgm:cxn modelId="{B22C7447-9785-48E7-BE2F-1743680200D8}" type="presParOf" srcId="{B6EF6B2C-7667-4033-896F-279B51BD683A}" destId="{60B7E4E9-F82A-4EFD-B3DD-A3FA97E0DA9F}" srcOrd="5" destOrd="0" presId="urn:microsoft.com/office/officeart/2017/3/layout/DropPinTimeline"/>
    <dgm:cxn modelId="{103FB9F4-ABEF-4C42-8097-D7254715ADA0}" type="presParOf" srcId="{CE01369F-32F5-4C27-A2BE-21B0A216F99B}" destId="{BE46E60D-DC21-46F8-A534-DFA1F4A5FF42}" srcOrd="7" destOrd="0" presId="urn:microsoft.com/office/officeart/2017/3/layout/DropPinTimeline"/>
    <dgm:cxn modelId="{3F7E7470-1876-4B00-82F1-ECAB5904E102}" type="presParOf" srcId="{CE01369F-32F5-4C27-A2BE-21B0A216F99B}" destId="{C809196E-89CB-474D-8ECA-5CD62B70EC3A}" srcOrd="8" destOrd="0" presId="urn:microsoft.com/office/officeart/2017/3/layout/DropPinTimeline"/>
    <dgm:cxn modelId="{D81CC07F-AD23-4789-80D9-4CABD5105DFD}" type="presParOf" srcId="{C809196E-89CB-474D-8ECA-5CD62B70EC3A}" destId="{1E16F9B4-46C5-41A5-AAA0-87E8E37A9C9B}" srcOrd="0" destOrd="0" presId="urn:microsoft.com/office/officeart/2017/3/layout/DropPinTimeline"/>
    <dgm:cxn modelId="{59B74A27-3093-4745-A5C5-36D9EA0AFAB8}" type="presParOf" srcId="{C809196E-89CB-474D-8ECA-5CD62B70EC3A}" destId="{4DBC533A-DD0D-4C71-ABB5-72FBC644680F}" srcOrd="1" destOrd="0" presId="urn:microsoft.com/office/officeart/2017/3/layout/DropPinTimeline"/>
    <dgm:cxn modelId="{C8A98A06-A218-474D-9FA3-76DDFBEBA67A}" type="presParOf" srcId="{4DBC533A-DD0D-4C71-ABB5-72FBC644680F}" destId="{6C12E420-FD0F-4DB5-8D4E-A1800DE7963A}" srcOrd="0" destOrd="0" presId="urn:microsoft.com/office/officeart/2017/3/layout/DropPinTimeline"/>
    <dgm:cxn modelId="{09D59977-F743-45B9-B870-041D5D1AF642}" type="presParOf" srcId="{4DBC533A-DD0D-4C71-ABB5-72FBC644680F}" destId="{18E7824F-216D-40C6-9EBF-6E3ECE8B54DA}" srcOrd="1" destOrd="0" presId="urn:microsoft.com/office/officeart/2017/3/layout/DropPinTimeline"/>
    <dgm:cxn modelId="{38A54240-EE67-4068-87A0-8ED8DDCD4E8E}" type="presParOf" srcId="{C809196E-89CB-474D-8ECA-5CD62B70EC3A}" destId="{E91DE5CA-263A-4B16-B334-E66F37BE5A3B}" srcOrd="2" destOrd="0" presId="urn:microsoft.com/office/officeart/2017/3/layout/DropPinTimeline"/>
    <dgm:cxn modelId="{9FB0220A-50E9-4AFF-A6B5-BE93FA4F8947}" type="presParOf" srcId="{C809196E-89CB-474D-8ECA-5CD62B70EC3A}" destId="{E4B26A89-9E78-4348-94BD-03E77121BB5E}" srcOrd="3" destOrd="0" presId="urn:microsoft.com/office/officeart/2017/3/layout/DropPinTimeline"/>
    <dgm:cxn modelId="{AE4350D4-FC7B-4681-91B4-1A6E6F6C6A63}" type="presParOf" srcId="{C809196E-89CB-474D-8ECA-5CD62B70EC3A}" destId="{15D26025-DE67-4EFB-9780-63B3A792E161}" srcOrd="4" destOrd="0" presId="urn:microsoft.com/office/officeart/2017/3/layout/DropPinTimeline"/>
    <dgm:cxn modelId="{2D6CDF4E-0062-4FCA-84C1-1BA82F699385}" type="presParOf" srcId="{C809196E-89CB-474D-8ECA-5CD62B70EC3A}" destId="{CA961DE2-A10F-46C2-BE5B-2E212D8D0C41}" srcOrd="5" destOrd="0" presId="urn:microsoft.com/office/officeart/2017/3/layout/DropPinTimeline"/>
    <dgm:cxn modelId="{0371EB26-B78E-476E-8802-25FB22EC3859}" type="presParOf" srcId="{CE01369F-32F5-4C27-A2BE-21B0A216F99B}" destId="{A30F6C7E-55A3-4606-B7D3-915AB08C226A}" srcOrd="9" destOrd="0" presId="urn:microsoft.com/office/officeart/2017/3/layout/DropPinTimeline"/>
    <dgm:cxn modelId="{FFF5ACA4-4695-4B4A-86A2-E02E7040B39A}" type="presParOf" srcId="{CE01369F-32F5-4C27-A2BE-21B0A216F99B}" destId="{D789FD51-009A-4331-A59E-557BAF4EB098}" srcOrd="10" destOrd="0" presId="urn:microsoft.com/office/officeart/2017/3/layout/DropPinTimeline"/>
    <dgm:cxn modelId="{627DBA62-BD15-4592-B2BC-C502B77A043E}" type="presParOf" srcId="{D789FD51-009A-4331-A59E-557BAF4EB098}" destId="{35E6DD83-B1C4-43D1-99A3-A7B992C0EADC}" srcOrd="0" destOrd="0" presId="urn:microsoft.com/office/officeart/2017/3/layout/DropPinTimeline"/>
    <dgm:cxn modelId="{572E3B30-9A68-4098-AC94-D00AEE951A8A}" type="presParOf" srcId="{D789FD51-009A-4331-A59E-557BAF4EB098}" destId="{5D430F14-6F1B-4834-ABE0-71B1F6D03827}" srcOrd="1" destOrd="0" presId="urn:microsoft.com/office/officeart/2017/3/layout/DropPinTimeline"/>
    <dgm:cxn modelId="{0D26A2FF-9065-4705-9A0A-41BA753C573F}" type="presParOf" srcId="{5D430F14-6F1B-4834-ABE0-71B1F6D03827}" destId="{CF6C46DE-67B3-43B0-BBC4-91C2A2E597C1}" srcOrd="0" destOrd="0" presId="urn:microsoft.com/office/officeart/2017/3/layout/DropPinTimeline"/>
    <dgm:cxn modelId="{7A7052F6-AC03-4673-9407-0861F8BB2E79}" type="presParOf" srcId="{5D430F14-6F1B-4834-ABE0-71B1F6D03827}" destId="{E3EF573C-7D44-4B6E-AFEA-BFAB154A57E5}" srcOrd="1" destOrd="0" presId="urn:microsoft.com/office/officeart/2017/3/layout/DropPinTimeline"/>
    <dgm:cxn modelId="{279137FB-A702-450E-B2E2-2AF11F76C904}" type="presParOf" srcId="{D789FD51-009A-4331-A59E-557BAF4EB098}" destId="{72C70556-9026-407B-8829-B4077307AE77}" srcOrd="2" destOrd="0" presId="urn:microsoft.com/office/officeart/2017/3/layout/DropPinTimeline"/>
    <dgm:cxn modelId="{75D28F63-FCFE-4DAC-8FBF-B7EC159D821C}" type="presParOf" srcId="{D789FD51-009A-4331-A59E-557BAF4EB098}" destId="{67658A96-BB7C-4173-8767-22B8EA8AF112}" srcOrd="3" destOrd="0" presId="urn:microsoft.com/office/officeart/2017/3/layout/DropPinTimeline"/>
    <dgm:cxn modelId="{198460AF-F83A-4D0B-B426-0BCB4443AD3B}" type="presParOf" srcId="{D789FD51-009A-4331-A59E-557BAF4EB098}" destId="{DD18E042-645C-415F-B529-4002CDCB3CEC}" srcOrd="4" destOrd="0" presId="urn:microsoft.com/office/officeart/2017/3/layout/DropPinTimeline"/>
    <dgm:cxn modelId="{570DAAA3-BCEA-4249-BDAF-B6B58E956DE4}" type="presParOf" srcId="{D789FD51-009A-4331-A59E-557BAF4EB098}" destId="{AEA3D3E2-C963-48B5-8C30-D5B0A139D8B3}" srcOrd="5" destOrd="0" presId="urn:microsoft.com/office/officeart/2017/3/layout/DropPinTimeline"/>
    <dgm:cxn modelId="{C50667EE-E6ED-4D4A-A0C6-89C3C9C1E256}" type="presParOf" srcId="{CE01369F-32F5-4C27-A2BE-21B0A216F99B}" destId="{B4D2658A-4438-4655-954A-10F76A5F8857}" srcOrd="11" destOrd="0" presId="urn:microsoft.com/office/officeart/2017/3/layout/DropPinTimeline"/>
    <dgm:cxn modelId="{EB62141E-8223-43E8-ADBD-27996A808E57}" type="presParOf" srcId="{CE01369F-32F5-4C27-A2BE-21B0A216F99B}" destId="{4987E253-8FFF-4687-AB83-DA6C2405654F}" srcOrd="12" destOrd="0" presId="urn:microsoft.com/office/officeart/2017/3/layout/DropPinTimeline"/>
    <dgm:cxn modelId="{8CD4E643-7226-4DB2-A662-9464F5E5E3C2}" type="presParOf" srcId="{4987E253-8FFF-4687-AB83-DA6C2405654F}" destId="{4AD65B30-C9D9-47CA-91A4-E4C0FADF858A}" srcOrd="0" destOrd="0" presId="urn:microsoft.com/office/officeart/2017/3/layout/DropPinTimeline"/>
    <dgm:cxn modelId="{F8504098-1CEC-4EBB-9C4E-AAED1AA85386}" type="presParOf" srcId="{4987E253-8FFF-4687-AB83-DA6C2405654F}" destId="{EC3404EA-BB8E-43D8-9E2C-5B076CF20A78}" srcOrd="1" destOrd="0" presId="urn:microsoft.com/office/officeart/2017/3/layout/DropPinTimeline"/>
    <dgm:cxn modelId="{E2593851-74E5-422E-AB49-C98A576322FB}" type="presParOf" srcId="{EC3404EA-BB8E-43D8-9E2C-5B076CF20A78}" destId="{98C07B7F-2899-48E5-94CD-710A9F113B24}" srcOrd="0" destOrd="0" presId="urn:microsoft.com/office/officeart/2017/3/layout/DropPinTimeline"/>
    <dgm:cxn modelId="{3128348C-5983-4F70-9E8B-CAC18BA399F0}" type="presParOf" srcId="{EC3404EA-BB8E-43D8-9E2C-5B076CF20A78}" destId="{30334B55-01A3-46DD-B2A3-701087A52A3D}" srcOrd="1" destOrd="0" presId="urn:microsoft.com/office/officeart/2017/3/layout/DropPinTimeline"/>
    <dgm:cxn modelId="{37697231-C194-4346-850D-5ACB0810641B}" type="presParOf" srcId="{4987E253-8FFF-4687-AB83-DA6C2405654F}" destId="{207CBA3A-D0E2-49E6-BC8F-AA84B3DF696D}" srcOrd="2" destOrd="0" presId="urn:microsoft.com/office/officeart/2017/3/layout/DropPinTimeline"/>
    <dgm:cxn modelId="{5C845CD9-9852-481F-972E-8DBB5235DDAA}" type="presParOf" srcId="{4987E253-8FFF-4687-AB83-DA6C2405654F}" destId="{DACF38B6-69B0-470C-B9BE-F32422423DB5}" srcOrd="3" destOrd="0" presId="urn:microsoft.com/office/officeart/2017/3/layout/DropPinTimeline"/>
    <dgm:cxn modelId="{9832B5A5-A019-435C-B3F0-2407945F2599}" type="presParOf" srcId="{4987E253-8FFF-4687-AB83-DA6C2405654F}" destId="{60F1CC0E-8203-498C-BF90-C8FCB9181B68}" srcOrd="4" destOrd="0" presId="urn:microsoft.com/office/officeart/2017/3/layout/DropPinTimeline"/>
    <dgm:cxn modelId="{99DECE63-A38B-4A48-8F3C-FDE7AD68F221}" type="presParOf" srcId="{4987E253-8FFF-4687-AB83-DA6C2405654F}" destId="{D6F69739-AA67-4156-B132-35D05F7C84ED}" srcOrd="5" destOrd="0" presId="urn:microsoft.com/office/officeart/2017/3/layout/DropPinTimeline"/>
    <dgm:cxn modelId="{2BC213A2-5D28-402E-B8E6-B5DEE671BB02}" type="presParOf" srcId="{CE01369F-32F5-4C27-A2BE-21B0A216F99B}" destId="{513CD93E-B0CF-4B35-A07A-C955787C9D64}" srcOrd="13" destOrd="0" presId="urn:microsoft.com/office/officeart/2017/3/layout/DropPinTimeline"/>
    <dgm:cxn modelId="{C0B29CB5-1B9B-45A4-8E7B-752B251587A9}" type="presParOf" srcId="{CE01369F-32F5-4C27-A2BE-21B0A216F99B}" destId="{FCF888EE-CB05-46CA-A52E-C725480A8785}" srcOrd="14" destOrd="0" presId="urn:microsoft.com/office/officeart/2017/3/layout/DropPinTimeline"/>
    <dgm:cxn modelId="{CDE4ED8C-5CF1-4FEB-B520-B470DEDC2600}" type="presParOf" srcId="{FCF888EE-CB05-46CA-A52E-C725480A8785}" destId="{BD915156-7414-4244-8D31-0C6FCE73DD41}" srcOrd="0" destOrd="0" presId="urn:microsoft.com/office/officeart/2017/3/layout/DropPinTimeline"/>
    <dgm:cxn modelId="{EDFDDA14-EA73-4517-8A92-22ED85828DC2}" type="presParOf" srcId="{FCF888EE-CB05-46CA-A52E-C725480A8785}" destId="{97FEBB32-79C6-4475-AF67-FA8698B1F7DA}" srcOrd="1" destOrd="0" presId="urn:microsoft.com/office/officeart/2017/3/layout/DropPinTimeline"/>
    <dgm:cxn modelId="{7CF227CF-071F-425D-820C-C5D23379009A}" type="presParOf" srcId="{97FEBB32-79C6-4475-AF67-FA8698B1F7DA}" destId="{AE3711CD-AC58-416D-BB53-1E9F4DAEEECA}" srcOrd="0" destOrd="0" presId="urn:microsoft.com/office/officeart/2017/3/layout/DropPinTimeline"/>
    <dgm:cxn modelId="{5D176E66-8246-4165-B9DD-E321DFE5506C}" type="presParOf" srcId="{97FEBB32-79C6-4475-AF67-FA8698B1F7DA}" destId="{7FAC55A7-69BC-4FF1-B5ED-BCDE837560AA}" srcOrd="1" destOrd="0" presId="urn:microsoft.com/office/officeart/2017/3/layout/DropPinTimeline"/>
    <dgm:cxn modelId="{0DB4C74B-4346-4ECA-8059-42EB29AC45D1}" type="presParOf" srcId="{FCF888EE-CB05-46CA-A52E-C725480A8785}" destId="{6D2FE7BB-4A29-4EC7-A5E3-07CB1D86BF0F}" srcOrd="2" destOrd="0" presId="urn:microsoft.com/office/officeart/2017/3/layout/DropPinTimeline"/>
    <dgm:cxn modelId="{22C7E4BC-6E06-42C6-B0BD-2A0FC8408F17}" type="presParOf" srcId="{FCF888EE-CB05-46CA-A52E-C725480A8785}" destId="{A0422FE5-35D0-4C26-8E8F-DD9BCD2E1B95}" srcOrd="3" destOrd="0" presId="urn:microsoft.com/office/officeart/2017/3/layout/DropPinTimeline"/>
    <dgm:cxn modelId="{FBAD9C77-DA08-4366-9D1A-02B384FC9764}" type="presParOf" srcId="{FCF888EE-CB05-46CA-A52E-C725480A8785}" destId="{5715775D-A373-4678-95D2-66B8958F2359}" srcOrd="4" destOrd="0" presId="urn:microsoft.com/office/officeart/2017/3/layout/DropPinTimeline"/>
    <dgm:cxn modelId="{2D55CDAD-7F3C-49B9-A9A8-D4F9973891ED}" type="presParOf" srcId="{FCF888EE-CB05-46CA-A52E-C725480A8785}" destId="{5385CEC1-49CC-4E68-ACF0-E991293D6C07}" srcOrd="5" destOrd="0" presId="urn:microsoft.com/office/officeart/2017/3/layout/DropPinTimeline"/>
    <dgm:cxn modelId="{D8FCEECE-51B0-434B-B1AC-E461633627E9}" type="presParOf" srcId="{CE01369F-32F5-4C27-A2BE-21B0A216F99B}" destId="{C875057D-CA0C-48C0-8A4C-BC5AC72EDE8B}" srcOrd="15" destOrd="0" presId="urn:microsoft.com/office/officeart/2017/3/layout/DropPinTimeline"/>
    <dgm:cxn modelId="{BDB2B3D2-22E5-48A7-94CA-64CF30A8FC79}" type="presParOf" srcId="{CE01369F-32F5-4C27-A2BE-21B0A216F99B}" destId="{3CEF336F-D103-4C8B-96CE-58022372D578}" srcOrd="16" destOrd="0" presId="urn:microsoft.com/office/officeart/2017/3/layout/DropPinTimeline"/>
    <dgm:cxn modelId="{1F4FEA06-38D7-40FB-A732-742B91590372}" type="presParOf" srcId="{3CEF336F-D103-4C8B-96CE-58022372D578}" destId="{309CCEA0-F2E1-4C44-8A43-2288601E8E96}" srcOrd="0" destOrd="0" presId="urn:microsoft.com/office/officeart/2017/3/layout/DropPinTimeline"/>
    <dgm:cxn modelId="{1F22134B-436E-4BD7-A46B-C52F4F246B21}" type="presParOf" srcId="{3CEF336F-D103-4C8B-96CE-58022372D578}" destId="{7A06CC51-FF49-4607-98CF-F1CF2069E5CC}" srcOrd="1" destOrd="0" presId="urn:microsoft.com/office/officeart/2017/3/layout/DropPinTimeline"/>
    <dgm:cxn modelId="{CCC36C11-F5A1-42FF-9100-AFE1F7262190}" type="presParOf" srcId="{7A06CC51-FF49-4607-98CF-F1CF2069E5CC}" destId="{C9BB2FBD-1C26-475A-8911-13034B4EF8E1}" srcOrd="0" destOrd="0" presId="urn:microsoft.com/office/officeart/2017/3/layout/DropPinTimeline"/>
    <dgm:cxn modelId="{1AF3439C-E83D-4C2C-B761-3B89CC96FF10}" type="presParOf" srcId="{7A06CC51-FF49-4607-98CF-F1CF2069E5CC}" destId="{B3F0ACFF-7592-418E-81C8-C709BE918707}" srcOrd="1" destOrd="0" presId="urn:microsoft.com/office/officeart/2017/3/layout/DropPinTimeline"/>
    <dgm:cxn modelId="{A215FC7E-8F23-4F9F-B976-08249839B404}" type="presParOf" srcId="{3CEF336F-D103-4C8B-96CE-58022372D578}" destId="{FECDDDC5-8787-49E4-864D-373EB1865E1E}" srcOrd="2" destOrd="0" presId="urn:microsoft.com/office/officeart/2017/3/layout/DropPinTimeline"/>
    <dgm:cxn modelId="{A62D0365-B07C-489E-AE28-ED2E18703B35}" type="presParOf" srcId="{3CEF336F-D103-4C8B-96CE-58022372D578}" destId="{124D3F0C-C106-48E2-86A8-3DD63E17A112}" srcOrd="3" destOrd="0" presId="urn:microsoft.com/office/officeart/2017/3/layout/DropPinTimeline"/>
    <dgm:cxn modelId="{99908A4F-597F-45BE-B910-0E85B3FC7F0F}" type="presParOf" srcId="{3CEF336F-D103-4C8B-96CE-58022372D578}" destId="{A6A324CC-D131-4855-BFAD-E4F2830FD4BD}" srcOrd="4" destOrd="0" presId="urn:microsoft.com/office/officeart/2017/3/layout/DropPinTimeline"/>
    <dgm:cxn modelId="{589CFA9C-9E71-4CEE-B21E-0BC2121A4179}" type="presParOf" srcId="{3CEF336F-D103-4C8B-96CE-58022372D578}" destId="{00D0148F-C826-4425-A946-81EBEDF020FF}"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09E09-75BC-48B4-A0BC-3E9779AE4A1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90132D3-B300-491C-A442-E4C65788BBA9}">
      <dgm:prSet/>
      <dgm:spPr/>
      <dgm:t>
        <a:bodyPr/>
        <a:lstStyle/>
        <a:p>
          <a:r>
            <a:rPr lang="en-US"/>
            <a:t>The Heartland Expressway Corridor has provided many national, regional, and local benefits. Some of the most noteworthy national benefits include:</a:t>
          </a:r>
        </a:p>
      </dgm:t>
    </dgm:pt>
    <dgm:pt modelId="{3F93326A-7AE2-47AE-9AFB-DDD5583627FD}" type="parTrans" cxnId="{016E8D44-3C1E-4091-B487-704BBDF4AE02}">
      <dgm:prSet/>
      <dgm:spPr/>
      <dgm:t>
        <a:bodyPr/>
        <a:lstStyle/>
        <a:p>
          <a:endParaRPr lang="en-US"/>
        </a:p>
      </dgm:t>
    </dgm:pt>
    <dgm:pt modelId="{6DEF15B9-1CE9-4F13-88F6-3726ACD161B4}" type="sibTrans" cxnId="{016E8D44-3C1E-4091-B487-704BBDF4AE02}">
      <dgm:prSet/>
      <dgm:spPr/>
      <dgm:t>
        <a:bodyPr/>
        <a:lstStyle/>
        <a:p>
          <a:endParaRPr lang="en-US"/>
        </a:p>
      </dgm:t>
    </dgm:pt>
    <dgm:pt modelId="{4142B4DE-5B6B-4116-9FCB-D5121256AAE1}">
      <dgm:prSet/>
      <dgm:spPr/>
      <dgm:t>
        <a:bodyPr/>
        <a:lstStyle/>
        <a:p>
          <a:r>
            <a:rPr lang="en-US" dirty="0"/>
            <a:t>Connection of metropolitan cities and regional trade centers</a:t>
          </a:r>
        </a:p>
      </dgm:t>
    </dgm:pt>
    <dgm:pt modelId="{A1FA9B84-AC7C-4067-95E8-1302CE576B00}" type="parTrans" cxnId="{79207F85-D7C5-471F-B8E3-3BCCEBB9F2FC}">
      <dgm:prSet/>
      <dgm:spPr/>
      <dgm:t>
        <a:bodyPr/>
        <a:lstStyle/>
        <a:p>
          <a:endParaRPr lang="en-US"/>
        </a:p>
      </dgm:t>
    </dgm:pt>
    <dgm:pt modelId="{48D2DD89-2D5E-4165-A4C3-2AAE413B1D9C}" type="sibTrans" cxnId="{79207F85-D7C5-471F-B8E3-3BCCEBB9F2FC}">
      <dgm:prSet/>
      <dgm:spPr/>
      <dgm:t>
        <a:bodyPr/>
        <a:lstStyle/>
        <a:p>
          <a:endParaRPr lang="en-US"/>
        </a:p>
      </dgm:t>
    </dgm:pt>
    <dgm:pt modelId="{5ED79015-7865-42C2-95A4-26F1C93BEDCE}">
      <dgm:prSet/>
      <dgm:spPr/>
      <dgm:t>
        <a:bodyPr/>
        <a:lstStyle/>
        <a:p>
          <a:r>
            <a:rPr lang="en-US" dirty="0"/>
            <a:t>Enhances the national freight network and freight movements</a:t>
          </a:r>
        </a:p>
      </dgm:t>
    </dgm:pt>
    <dgm:pt modelId="{F19C0E3A-C29D-4FAC-B6BE-DD1D1062DE55}" type="parTrans" cxnId="{4F37CEEC-6C63-42A0-BD81-EE1FB89D0005}">
      <dgm:prSet/>
      <dgm:spPr/>
      <dgm:t>
        <a:bodyPr/>
        <a:lstStyle/>
        <a:p>
          <a:endParaRPr lang="en-US"/>
        </a:p>
      </dgm:t>
    </dgm:pt>
    <dgm:pt modelId="{15A10327-4266-40A5-A230-E952C1A1BC24}" type="sibTrans" cxnId="{4F37CEEC-6C63-42A0-BD81-EE1FB89D0005}">
      <dgm:prSet/>
      <dgm:spPr/>
      <dgm:t>
        <a:bodyPr/>
        <a:lstStyle/>
        <a:p>
          <a:endParaRPr lang="en-US"/>
        </a:p>
      </dgm:t>
    </dgm:pt>
    <dgm:pt modelId="{01EE4A41-5BA4-49F6-8861-6DD1EA93E3CD}">
      <dgm:prSet/>
      <dgm:spPr/>
      <dgm:t>
        <a:bodyPr/>
        <a:lstStyle/>
        <a:p>
          <a:r>
            <a:rPr lang="en-US" dirty="0"/>
            <a:t>Provides a north/south high-speed corridor</a:t>
          </a:r>
        </a:p>
      </dgm:t>
    </dgm:pt>
    <dgm:pt modelId="{1AA69AA5-F54A-4F56-80AB-1C9B431401BE}" type="parTrans" cxnId="{A9362715-B7F9-4AF2-9009-C6867D268B1E}">
      <dgm:prSet/>
      <dgm:spPr/>
      <dgm:t>
        <a:bodyPr/>
        <a:lstStyle/>
        <a:p>
          <a:endParaRPr lang="en-US"/>
        </a:p>
      </dgm:t>
    </dgm:pt>
    <dgm:pt modelId="{B31EDCD4-276D-4C2D-B1C7-A64417635287}" type="sibTrans" cxnId="{A9362715-B7F9-4AF2-9009-C6867D268B1E}">
      <dgm:prSet/>
      <dgm:spPr/>
      <dgm:t>
        <a:bodyPr/>
        <a:lstStyle/>
        <a:p>
          <a:endParaRPr lang="en-US"/>
        </a:p>
      </dgm:t>
    </dgm:pt>
    <dgm:pt modelId="{4810A49F-A7A0-4AD8-8BD7-48A83503D720}">
      <dgm:prSet/>
      <dgm:spPr/>
      <dgm:t>
        <a:bodyPr/>
        <a:lstStyle/>
        <a:p>
          <a:r>
            <a:rPr lang="en-US" dirty="0"/>
            <a:t>Provides an alternative to avoid urban congestion and delay along I-25</a:t>
          </a:r>
        </a:p>
      </dgm:t>
    </dgm:pt>
    <dgm:pt modelId="{9E6397C7-6905-4883-92F5-24FD690EF5F3}" type="sibTrans" cxnId="{0C6CDAD5-69BD-45C8-9689-7BA5D78D574D}">
      <dgm:prSet/>
      <dgm:spPr/>
      <dgm:t>
        <a:bodyPr/>
        <a:lstStyle/>
        <a:p>
          <a:endParaRPr lang="en-US"/>
        </a:p>
      </dgm:t>
    </dgm:pt>
    <dgm:pt modelId="{C85EDDCB-357E-478C-818D-503CFB3CC730}" type="parTrans" cxnId="{0C6CDAD5-69BD-45C8-9689-7BA5D78D574D}">
      <dgm:prSet/>
      <dgm:spPr/>
      <dgm:t>
        <a:bodyPr/>
        <a:lstStyle/>
        <a:p>
          <a:endParaRPr lang="en-US"/>
        </a:p>
      </dgm:t>
    </dgm:pt>
    <dgm:pt modelId="{E9E76EDC-FDBD-4102-8F8E-16FBAFEED7E4}">
      <dgm:prSet/>
      <dgm:spPr/>
      <dgm:t>
        <a:bodyPr/>
        <a:lstStyle/>
        <a:p>
          <a:r>
            <a:rPr lang="en-US" dirty="0"/>
            <a:t>Completes an integral segment of the PTP Alliance Corridor, a trans-national corridor</a:t>
          </a:r>
        </a:p>
      </dgm:t>
    </dgm:pt>
    <dgm:pt modelId="{C3A7D34C-FF35-4A1D-A937-FB1188C6DEF4}" type="parTrans" cxnId="{BB02CD46-DA86-44B8-86A2-7C48A9361279}">
      <dgm:prSet/>
      <dgm:spPr/>
    </dgm:pt>
    <dgm:pt modelId="{8EC24DB1-E9C7-42E1-B171-7A619B8EC53C}" type="sibTrans" cxnId="{BB02CD46-DA86-44B8-86A2-7C48A9361279}">
      <dgm:prSet/>
      <dgm:spPr/>
    </dgm:pt>
    <dgm:pt modelId="{C4EC9758-37C3-45A7-802C-F399F8CF6F22}" type="pres">
      <dgm:prSet presAssocID="{6C109E09-75BC-48B4-A0BC-3E9779AE4A14}" presName="linear" presStyleCnt="0">
        <dgm:presLayoutVars>
          <dgm:animLvl val="lvl"/>
          <dgm:resizeHandles val="exact"/>
        </dgm:presLayoutVars>
      </dgm:prSet>
      <dgm:spPr/>
    </dgm:pt>
    <dgm:pt modelId="{EA07CF91-8C52-4D9C-8867-A7B9B24DBBD3}" type="pres">
      <dgm:prSet presAssocID="{090132D3-B300-491C-A442-E4C65788BBA9}" presName="parentText" presStyleLbl="node1" presStyleIdx="0" presStyleCnt="1">
        <dgm:presLayoutVars>
          <dgm:chMax val="0"/>
          <dgm:bulletEnabled val="1"/>
        </dgm:presLayoutVars>
      </dgm:prSet>
      <dgm:spPr/>
    </dgm:pt>
    <dgm:pt modelId="{CBFBDCF5-71E0-4EFE-9F7F-573A36A3020B}" type="pres">
      <dgm:prSet presAssocID="{090132D3-B300-491C-A442-E4C65788BBA9}" presName="childText" presStyleLbl="revTx" presStyleIdx="0" presStyleCnt="1">
        <dgm:presLayoutVars>
          <dgm:bulletEnabled val="1"/>
        </dgm:presLayoutVars>
      </dgm:prSet>
      <dgm:spPr/>
    </dgm:pt>
  </dgm:ptLst>
  <dgm:cxnLst>
    <dgm:cxn modelId="{D2E52302-8532-4713-A3C8-0FFC0906FD43}" type="presOf" srcId="{4810A49F-A7A0-4AD8-8BD7-48A83503D720}" destId="{CBFBDCF5-71E0-4EFE-9F7F-573A36A3020B}" srcOrd="0" destOrd="3" presId="urn:microsoft.com/office/officeart/2005/8/layout/vList2"/>
    <dgm:cxn modelId="{A9362715-B7F9-4AF2-9009-C6867D268B1E}" srcId="{090132D3-B300-491C-A442-E4C65788BBA9}" destId="{01EE4A41-5BA4-49F6-8861-6DD1EA93E3CD}" srcOrd="4" destOrd="0" parTransId="{1AA69AA5-F54A-4F56-80AB-1C9B431401BE}" sibTransId="{B31EDCD4-276D-4C2D-B1C7-A64417635287}"/>
    <dgm:cxn modelId="{016E8D44-3C1E-4091-B487-704BBDF4AE02}" srcId="{6C109E09-75BC-48B4-A0BC-3E9779AE4A14}" destId="{090132D3-B300-491C-A442-E4C65788BBA9}" srcOrd="0" destOrd="0" parTransId="{3F93326A-7AE2-47AE-9AFB-DDD5583627FD}" sibTransId="{6DEF15B9-1CE9-4F13-88F6-3726ACD161B4}"/>
    <dgm:cxn modelId="{BB02CD46-DA86-44B8-86A2-7C48A9361279}" srcId="{090132D3-B300-491C-A442-E4C65788BBA9}" destId="{E9E76EDC-FDBD-4102-8F8E-16FBAFEED7E4}" srcOrd="2" destOrd="0" parTransId="{C3A7D34C-FF35-4A1D-A937-FB1188C6DEF4}" sibTransId="{8EC24DB1-E9C7-42E1-B171-7A619B8EC53C}"/>
    <dgm:cxn modelId="{C82BB36D-B7F5-41DD-B6E2-FDDEEA50EC76}" type="presOf" srcId="{6C109E09-75BC-48B4-A0BC-3E9779AE4A14}" destId="{C4EC9758-37C3-45A7-802C-F399F8CF6F22}" srcOrd="0" destOrd="0" presId="urn:microsoft.com/office/officeart/2005/8/layout/vList2"/>
    <dgm:cxn modelId="{79207F85-D7C5-471F-B8E3-3BCCEBB9F2FC}" srcId="{090132D3-B300-491C-A442-E4C65788BBA9}" destId="{4142B4DE-5B6B-4116-9FCB-D5121256AAE1}" srcOrd="0" destOrd="0" parTransId="{A1FA9B84-AC7C-4067-95E8-1302CE576B00}" sibTransId="{48D2DD89-2D5E-4165-A4C3-2AAE413B1D9C}"/>
    <dgm:cxn modelId="{43F7FEB7-8AA2-431C-882E-A7EBB68E6CE8}" type="presOf" srcId="{090132D3-B300-491C-A442-E4C65788BBA9}" destId="{EA07CF91-8C52-4D9C-8867-A7B9B24DBBD3}" srcOrd="0" destOrd="0" presId="urn:microsoft.com/office/officeart/2005/8/layout/vList2"/>
    <dgm:cxn modelId="{87B74ABF-3976-4518-B78C-7E86169961DF}" type="presOf" srcId="{5ED79015-7865-42C2-95A4-26F1C93BEDCE}" destId="{CBFBDCF5-71E0-4EFE-9F7F-573A36A3020B}" srcOrd="0" destOrd="1" presId="urn:microsoft.com/office/officeart/2005/8/layout/vList2"/>
    <dgm:cxn modelId="{C052D3D3-188F-4548-8347-1BAD700D6C97}" type="presOf" srcId="{01EE4A41-5BA4-49F6-8861-6DD1EA93E3CD}" destId="{CBFBDCF5-71E0-4EFE-9F7F-573A36A3020B}" srcOrd="0" destOrd="4" presId="urn:microsoft.com/office/officeart/2005/8/layout/vList2"/>
    <dgm:cxn modelId="{0C6CDAD5-69BD-45C8-9689-7BA5D78D574D}" srcId="{090132D3-B300-491C-A442-E4C65788BBA9}" destId="{4810A49F-A7A0-4AD8-8BD7-48A83503D720}" srcOrd="3" destOrd="0" parTransId="{C85EDDCB-357E-478C-818D-503CFB3CC730}" sibTransId="{9E6397C7-6905-4883-92F5-24FD690EF5F3}"/>
    <dgm:cxn modelId="{440AD3DA-B50C-4742-B5E4-D2064DC179A6}" type="presOf" srcId="{4142B4DE-5B6B-4116-9FCB-D5121256AAE1}" destId="{CBFBDCF5-71E0-4EFE-9F7F-573A36A3020B}" srcOrd="0" destOrd="0" presId="urn:microsoft.com/office/officeart/2005/8/layout/vList2"/>
    <dgm:cxn modelId="{4F37CEEC-6C63-42A0-BD81-EE1FB89D0005}" srcId="{090132D3-B300-491C-A442-E4C65788BBA9}" destId="{5ED79015-7865-42C2-95A4-26F1C93BEDCE}" srcOrd="1" destOrd="0" parTransId="{F19C0E3A-C29D-4FAC-B6BE-DD1D1062DE55}" sibTransId="{15A10327-4266-40A5-A230-E952C1A1BC24}"/>
    <dgm:cxn modelId="{520518EF-64B0-4069-B93B-58C92AF6E1F3}" type="presOf" srcId="{E9E76EDC-FDBD-4102-8F8E-16FBAFEED7E4}" destId="{CBFBDCF5-71E0-4EFE-9F7F-573A36A3020B}" srcOrd="0" destOrd="2" presId="urn:microsoft.com/office/officeart/2005/8/layout/vList2"/>
    <dgm:cxn modelId="{84838FC0-F36D-430E-91EE-F76FECF86631}" type="presParOf" srcId="{C4EC9758-37C3-45A7-802C-F399F8CF6F22}" destId="{EA07CF91-8C52-4D9C-8867-A7B9B24DBBD3}" srcOrd="0" destOrd="0" presId="urn:microsoft.com/office/officeart/2005/8/layout/vList2"/>
    <dgm:cxn modelId="{3692EA10-75AD-4A45-A6A6-20147C2CDA1D}" type="presParOf" srcId="{C4EC9758-37C3-45A7-802C-F399F8CF6F22}" destId="{CBFBDCF5-71E0-4EFE-9F7F-573A36A3020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353008-4DA7-4C98-BF56-5D54CA55935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4B9EBD5-4A5D-4CE6-A3C9-840CA4A61AB4}">
      <dgm:prSet/>
      <dgm:spPr/>
      <dgm:t>
        <a:bodyPr/>
        <a:lstStyle/>
        <a:p>
          <a:r>
            <a:rPr lang="en-US" dirty="0"/>
            <a:t>It has helped the region's communities to be better able to compete for new industries and new types of economic development:</a:t>
          </a:r>
        </a:p>
      </dgm:t>
    </dgm:pt>
    <dgm:pt modelId="{9544562D-01BC-45F5-B635-11439021F4AD}" type="parTrans" cxnId="{E1DB6F8F-CA68-4964-A0E4-84124BC9FFD7}">
      <dgm:prSet/>
      <dgm:spPr/>
      <dgm:t>
        <a:bodyPr/>
        <a:lstStyle/>
        <a:p>
          <a:endParaRPr lang="en-US"/>
        </a:p>
      </dgm:t>
    </dgm:pt>
    <dgm:pt modelId="{E4546E4E-42AF-4F3B-AAC0-BAB4D1203CCA}" type="sibTrans" cxnId="{E1DB6F8F-CA68-4964-A0E4-84124BC9FFD7}">
      <dgm:prSet/>
      <dgm:spPr/>
      <dgm:t>
        <a:bodyPr/>
        <a:lstStyle/>
        <a:p>
          <a:endParaRPr lang="en-US"/>
        </a:p>
      </dgm:t>
    </dgm:pt>
    <dgm:pt modelId="{337E61CB-C491-44FA-B8FA-7A713001F29B}">
      <dgm:prSet/>
      <dgm:spPr/>
      <dgm:t>
        <a:bodyPr/>
        <a:lstStyle/>
        <a:p>
          <a:r>
            <a:rPr lang="en-US" dirty="0"/>
            <a:t>Providing safer travel</a:t>
          </a:r>
        </a:p>
      </dgm:t>
    </dgm:pt>
    <dgm:pt modelId="{E0CBDD70-EDAD-46A8-8DD8-9B0CFD7C44FB}" type="sibTrans" cxnId="{B4B36C8D-C487-4A98-886D-80D9C6402B84}">
      <dgm:prSet/>
      <dgm:spPr/>
      <dgm:t>
        <a:bodyPr/>
        <a:lstStyle/>
        <a:p>
          <a:endParaRPr lang="en-US"/>
        </a:p>
      </dgm:t>
    </dgm:pt>
    <dgm:pt modelId="{3BC4335E-7AE8-4090-8385-36978507B00B}" type="parTrans" cxnId="{B4B36C8D-C487-4A98-886D-80D9C6402B84}">
      <dgm:prSet/>
      <dgm:spPr/>
      <dgm:t>
        <a:bodyPr/>
        <a:lstStyle/>
        <a:p>
          <a:endParaRPr lang="en-US"/>
        </a:p>
      </dgm:t>
    </dgm:pt>
    <dgm:pt modelId="{919F086B-F11C-4944-9055-09B28CDF46DB}">
      <dgm:prSet/>
      <dgm:spPr/>
      <dgm:t>
        <a:bodyPr/>
        <a:lstStyle/>
        <a:p>
          <a:r>
            <a:rPr lang="en-US" dirty="0"/>
            <a:t>Improving our regions competitiveness on projects </a:t>
          </a:r>
        </a:p>
      </dgm:t>
    </dgm:pt>
    <dgm:pt modelId="{6619219F-0AC1-4B7D-B752-B08586ECEEE2}" type="sibTrans" cxnId="{73715AD4-B315-4932-B5F7-E85C578DE9CB}">
      <dgm:prSet/>
      <dgm:spPr/>
      <dgm:t>
        <a:bodyPr/>
        <a:lstStyle/>
        <a:p>
          <a:endParaRPr lang="en-US"/>
        </a:p>
      </dgm:t>
    </dgm:pt>
    <dgm:pt modelId="{50673D9F-8555-42B8-907D-833BF3DD1C85}" type="parTrans" cxnId="{73715AD4-B315-4932-B5F7-E85C578DE9CB}">
      <dgm:prSet/>
      <dgm:spPr/>
      <dgm:t>
        <a:bodyPr/>
        <a:lstStyle/>
        <a:p>
          <a:endParaRPr lang="en-US"/>
        </a:p>
      </dgm:t>
    </dgm:pt>
    <dgm:pt modelId="{1C7E1556-CCEA-4D98-9DD6-1B4AC511EC57}">
      <dgm:prSet/>
      <dgm:spPr/>
      <dgm:t>
        <a:bodyPr/>
        <a:lstStyle/>
        <a:p>
          <a:r>
            <a:rPr lang="en-US" dirty="0"/>
            <a:t>Improved interstate commerce</a:t>
          </a:r>
        </a:p>
      </dgm:t>
    </dgm:pt>
    <dgm:pt modelId="{688D0132-ECFE-4680-90F1-1ABC6192D054}" type="sibTrans" cxnId="{AE1B5719-BD46-41BB-B75E-CC60C5A7F632}">
      <dgm:prSet/>
      <dgm:spPr/>
      <dgm:t>
        <a:bodyPr/>
        <a:lstStyle/>
        <a:p>
          <a:endParaRPr lang="en-US"/>
        </a:p>
      </dgm:t>
    </dgm:pt>
    <dgm:pt modelId="{A0253DB8-85F9-4424-8492-0EC56DA35B45}" type="parTrans" cxnId="{AE1B5719-BD46-41BB-B75E-CC60C5A7F632}">
      <dgm:prSet/>
      <dgm:spPr/>
      <dgm:t>
        <a:bodyPr/>
        <a:lstStyle/>
        <a:p>
          <a:endParaRPr lang="en-US"/>
        </a:p>
      </dgm:t>
    </dgm:pt>
    <dgm:pt modelId="{D52AB24A-EC52-43A1-9E5C-0FE80620CAED}">
      <dgm:prSet/>
      <dgm:spPr/>
      <dgm:t>
        <a:bodyPr/>
        <a:lstStyle/>
        <a:p>
          <a:r>
            <a:rPr lang="en-US" dirty="0"/>
            <a:t>Easier and more efficient transportation of goods</a:t>
          </a:r>
        </a:p>
      </dgm:t>
    </dgm:pt>
    <dgm:pt modelId="{8BC22DB2-6127-4C6E-8B7D-ADE726F575F6}" type="sibTrans" cxnId="{8FEBF640-9648-49E7-A86E-CEFA9C9EF0CE}">
      <dgm:prSet/>
      <dgm:spPr/>
      <dgm:t>
        <a:bodyPr/>
        <a:lstStyle/>
        <a:p>
          <a:endParaRPr lang="en-US"/>
        </a:p>
      </dgm:t>
    </dgm:pt>
    <dgm:pt modelId="{C9327FB4-3E54-4ABB-BE64-4EA2B9056007}" type="parTrans" cxnId="{8FEBF640-9648-49E7-A86E-CEFA9C9EF0CE}">
      <dgm:prSet/>
      <dgm:spPr/>
      <dgm:t>
        <a:bodyPr/>
        <a:lstStyle/>
        <a:p>
          <a:endParaRPr lang="en-US"/>
        </a:p>
      </dgm:t>
    </dgm:pt>
    <dgm:pt modelId="{5E8C6433-5FBB-46A0-BB82-30E14092ABE4}" type="pres">
      <dgm:prSet presAssocID="{F7353008-4DA7-4C98-BF56-5D54CA55935C}" presName="linear" presStyleCnt="0">
        <dgm:presLayoutVars>
          <dgm:animLvl val="lvl"/>
          <dgm:resizeHandles val="exact"/>
        </dgm:presLayoutVars>
      </dgm:prSet>
      <dgm:spPr/>
    </dgm:pt>
    <dgm:pt modelId="{D126A1D7-6EF4-454F-BDC8-02293B2BE27E}" type="pres">
      <dgm:prSet presAssocID="{04B9EBD5-4A5D-4CE6-A3C9-840CA4A61AB4}" presName="parentText" presStyleLbl="node1" presStyleIdx="0" presStyleCnt="1">
        <dgm:presLayoutVars>
          <dgm:chMax val="0"/>
          <dgm:bulletEnabled val="1"/>
        </dgm:presLayoutVars>
      </dgm:prSet>
      <dgm:spPr/>
    </dgm:pt>
    <dgm:pt modelId="{E2CAF518-2816-4124-B034-1F333EA34121}" type="pres">
      <dgm:prSet presAssocID="{04B9EBD5-4A5D-4CE6-A3C9-840CA4A61AB4}" presName="childText" presStyleLbl="revTx" presStyleIdx="0" presStyleCnt="1">
        <dgm:presLayoutVars>
          <dgm:bulletEnabled val="1"/>
        </dgm:presLayoutVars>
      </dgm:prSet>
      <dgm:spPr/>
    </dgm:pt>
  </dgm:ptLst>
  <dgm:cxnLst>
    <dgm:cxn modelId="{80E84B19-EC8F-44FC-AA40-CE764A4E09EF}" type="presOf" srcId="{1C7E1556-CCEA-4D98-9DD6-1B4AC511EC57}" destId="{E2CAF518-2816-4124-B034-1F333EA34121}" srcOrd="0" destOrd="2" presId="urn:microsoft.com/office/officeart/2005/8/layout/vList2"/>
    <dgm:cxn modelId="{AE1B5719-BD46-41BB-B75E-CC60C5A7F632}" srcId="{04B9EBD5-4A5D-4CE6-A3C9-840CA4A61AB4}" destId="{1C7E1556-CCEA-4D98-9DD6-1B4AC511EC57}" srcOrd="2" destOrd="0" parTransId="{A0253DB8-85F9-4424-8492-0EC56DA35B45}" sibTransId="{688D0132-ECFE-4680-90F1-1ABC6192D054}"/>
    <dgm:cxn modelId="{F5F34F3D-336D-4744-B3A0-3DC16C980434}" type="presOf" srcId="{919F086B-F11C-4944-9055-09B28CDF46DB}" destId="{E2CAF518-2816-4124-B034-1F333EA34121}" srcOrd="0" destOrd="1" presId="urn:microsoft.com/office/officeart/2005/8/layout/vList2"/>
    <dgm:cxn modelId="{CAC9CE3D-6C01-4D5C-B0F2-713BDD30E9CE}" type="presOf" srcId="{D52AB24A-EC52-43A1-9E5C-0FE80620CAED}" destId="{E2CAF518-2816-4124-B034-1F333EA34121}" srcOrd="0" destOrd="3" presId="urn:microsoft.com/office/officeart/2005/8/layout/vList2"/>
    <dgm:cxn modelId="{8FEBF640-9648-49E7-A86E-CEFA9C9EF0CE}" srcId="{04B9EBD5-4A5D-4CE6-A3C9-840CA4A61AB4}" destId="{D52AB24A-EC52-43A1-9E5C-0FE80620CAED}" srcOrd="3" destOrd="0" parTransId="{C9327FB4-3E54-4ABB-BE64-4EA2B9056007}" sibTransId="{8BC22DB2-6127-4C6E-8B7D-ADE726F575F6}"/>
    <dgm:cxn modelId="{26A93956-8DCD-4072-8896-384851D1C3F6}" type="presOf" srcId="{337E61CB-C491-44FA-B8FA-7A713001F29B}" destId="{E2CAF518-2816-4124-B034-1F333EA34121}" srcOrd="0" destOrd="0" presId="urn:microsoft.com/office/officeart/2005/8/layout/vList2"/>
    <dgm:cxn modelId="{1756D981-DF75-4DC8-97CF-5CD586950F14}" type="presOf" srcId="{04B9EBD5-4A5D-4CE6-A3C9-840CA4A61AB4}" destId="{D126A1D7-6EF4-454F-BDC8-02293B2BE27E}" srcOrd="0" destOrd="0" presId="urn:microsoft.com/office/officeart/2005/8/layout/vList2"/>
    <dgm:cxn modelId="{B4B36C8D-C487-4A98-886D-80D9C6402B84}" srcId="{04B9EBD5-4A5D-4CE6-A3C9-840CA4A61AB4}" destId="{337E61CB-C491-44FA-B8FA-7A713001F29B}" srcOrd="0" destOrd="0" parTransId="{3BC4335E-7AE8-4090-8385-36978507B00B}" sibTransId="{E0CBDD70-EDAD-46A8-8DD8-9B0CFD7C44FB}"/>
    <dgm:cxn modelId="{E1DB6F8F-CA68-4964-A0E4-84124BC9FFD7}" srcId="{F7353008-4DA7-4C98-BF56-5D54CA55935C}" destId="{04B9EBD5-4A5D-4CE6-A3C9-840CA4A61AB4}" srcOrd="0" destOrd="0" parTransId="{9544562D-01BC-45F5-B635-11439021F4AD}" sibTransId="{E4546E4E-42AF-4F3B-AAC0-BAB4D1203CCA}"/>
    <dgm:cxn modelId="{73715AD4-B315-4932-B5F7-E85C578DE9CB}" srcId="{04B9EBD5-4A5D-4CE6-A3C9-840CA4A61AB4}" destId="{919F086B-F11C-4944-9055-09B28CDF46DB}" srcOrd="1" destOrd="0" parTransId="{50673D9F-8555-42B8-907D-833BF3DD1C85}" sibTransId="{6619219F-0AC1-4B7D-B752-B08586ECEEE2}"/>
    <dgm:cxn modelId="{588CC0FE-D6C9-465B-9028-B9AD729B2635}" type="presOf" srcId="{F7353008-4DA7-4C98-BF56-5D54CA55935C}" destId="{5E8C6433-5FBB-46A0-BB82-30E14092ABE4}" srcOrd="0" destOrd="0" presId="urn:microsoft.com/office/officeart/2005/8/layout/vList2"/>
    <dgm:cxn modelId="{B4F98845-B5BB-4EC2-A851-0D258DFB92EB}" type="presParOf" srcId="{5E8C6433-5FBB-46A0-BB82-30E14092ABE4}" destId="{D126A1D7-6EF4-454F-BDC8-02293B2BE27E}" srcOrd="0" destOrd="0" presId="urn:microsoft.com/office/officeart/2005/8/layout/vList2"/>
    <dgm:cxn modelId="{5E01EC89-ECE6-49D4-AF3F-DC04AE75B547}" type="presParOf" srcId="{5E8C6433-5FBB-46A0-BB82-30E14092ABE4}" destId="{E2CAF518-2816-4124-B034-1F333EA3412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46DAFF-55B8-4C8E-8479-59731813BFEB}"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3DDE9122-0E8C-49CE-8566-1F316DED5780}">
      <dgm:prSet phldrT="[Text]"/>
      <dgm:spPr/>
      <dgm:t>
        <a:bodyPr/>
        <a:lstStyle/>
        <a:p>
          <a:r>
            <a:rPr lang="en-US" dirty="0"/>
            <a:t>Value of Pavement Savings </a:t>
          </a:r>
          <a:br>
            <a:rPr lang="en-US" dirty="0"/>
          </a:br>
          <a:r>
            <a:rPr lang="en-US" b="1" dirty="0"/>
            <a:t>$0.4 MILLION</a:t>
          </a:r>
        </a:p>
      </dgm:t>
    </dgm:pt>
    <dgm:pt modelId="{E2E4DB02-6E86-44E4-8E29-81D45315B4DD}" type="parTrans" cxnId="{80ED2518-5DA9-431F-A878-18AA0EE31DF8}">
      <dgm:prSet/>
      <dgm:spPr/>
      <dgm:t>
        <a:bodyPr/>
        <a:lstStyle/>
        <a:p>
          <a:endParaRPr lang="en-US"/>
        </a:p>
      </dgm:t>
    </dgm:pt>
    <dgm:pt modelId="{971BC14A-F077-48AE-B416-1E2054D007D6}" type="sibTrans" cxnId="{80ED2518-5DA9-431F-A878-18AA0EE31DF8}">
      <dgm:prSet/>
      <dgm:spPr/>
      <dgm:t>
        <a:bodyPr/>
        <a:lstStyle/>
        <a:p>
          <a:endParaRPr lang="en-US"/>
        </a:p>
      </dgm:t>
    </dgm:pt>
    <dgm:pt modelId="{DF29AC7C-293A-4F05-8F12-9B677EE32DCF}">
      <dgm:prSet phldrT="[Text]"/>
      <dgm:spPr/>
      <dgm:t>
        <a:bodyPr/>
        <a:lstStyle/>
        <a:p>
          <a:r>
            <a:rPr lang="en-US" dirty="0"/>
            <a:t>Value of Accident Reduction Savings</a:t>
          </a:r>
        </a:p>
        <a:p>
          <a:r>
            <a:rPr lang="en-US" b="1" dirty="0"/>
            <a:t>$94.8 MILLION</a:t>
          </a:r>
        </a:p>
      </dgm:t>
    </dgm:pt>
    <dgm:pt modelId="{78E3E146-6028-4865-A9EE-DAB24F3D154F}" type="parTrans" cxnId="{AC42A4A8-6E47-4F92-A6BB-E8E658FCC49E}">
      <dgm:prSet/>
      <dgm:spPr/>
      <dgm:t>
        <a:bodyPr/>
        <a:lstStyle/>
        <a:p>
          <a:endParaRPr lang="en-US"/>
        </a:p>
      </dgm:t>
    </dgm:pt>
    <dgm:pt modelId="{3054CE70-9D3B-42B2-B789-7604C75F9ADD}" type="sibTrans" cxnId="{AC42A4A8-6E47-4F92-A6BB-E8E658FCC49E}">
      <dgm:prSet/>
      <dgm:spPr/>
      <dgm:t>
        <a:bodyPr/>
        <a:lstStyle/>
        <a:p>
          <a:endParaRPr lang="en-US"/>
        </a:p>
      </dgm:t>
    </dgm:pt>
    <dgm:pt modelId="{87AA37D3-FD3C-4B1C-BE43-CE28A7D0E040}">
      <dgm:prSet phldrT="[Text]"/>
      <dgm:spPr/>
      <dgm:t>
        <a:bodyPr/>
        <a:lstStyle/>
        <a:p>
          <a:r>
            <a:rPr lang="en-US" dirty="0"/>
            <a:t>Value of Economic Inventory Savings</a:t>
          </a:r>
        </a:p>
        <a:p>
          <a:r>
            <a:rPr lang="en-US" b="1" dirty="0"/>
            <a:t>$215.4 MILLION</a:t>
          </a:r>
        </a:p>
      </dgm:t>
    </dgm:pt>
    <dgm:pt modelId="{AE4F70DA-5E43-4D1B-ACEC-C00B604D14BD}" type="parTrans" cxnId="{D4107F0B-91F4-4D87-A83F-D956623018DA}">
      <dgm:prSet/>
      <dgm:spPr/>
      <dgm:t>
        <a:bodyPr/>
        <a:lstStyle/>
        <a:p>
          <a:endParaRPr lang="en-US"/>
        </a:p>
      </dgm:t>
    </dgm:pt>
    <dgm:pt modelId="{044D89C6-B718-4ADD-A8A7-C66A612E288F}" type="sibTrans" cxnId="{D4107F0B-91F4-4D87-A83F-D956623018DA}">
      <dgm:prSet/>
      <dgm:spPr/>
      <dgm:t>
        <a:bodyPr/>
        <a:lstStyle/>
        <a:p>
          <a:endParaRPr lang="en-US"/>
        </a:p>
      </dgm:t>
    </dgm:pt>
    <dgm:pt modelId="{10829524-04F4-4015-8719-36E7D6389DDF}">
      <dgm:prSet phldrT="[Text]"/>
      <dgm:spPr/>
      <dgm:t>
        <a:bodyPr/>
        <a:lstStyle/>
        <a:p>
          <a:r>
            <a:rPr lang="en-US" dirty="0"/>
            <a:t>Value of Travel Time Savings for Diverted Users</a:t>
          </a:r>
        </a:p>
        <a:p>
          <a:r>
            <a:rPr lang="en-US" b="1" dirty="0"/>
            <a:t>$1.0 MILLION</a:t>
          </a:r>
        </a:p>
      </dgm:t>
    </dgm:pt>
    <dgm:pt modelId="{B276018C-D244-4BCA-B03D-998D752E8586}" type="parTrans" cxnId="{34632CD4-68E6-40AF-8BEB-9AE1A8F97203}">
      <dgm:prSet/>
      <dgm:spPr/>
      <dgm:t>
        <a:bodyPr/>
        <a:lstStyle/>
        <a:p>
          <a:endParaRPr lang="en-US"/>
        </a:p>
      </dgm:t>
    </dgm:pt>
    <dgm:pt modelId="{FA1BD19E-B64E-473D-8804-F2FC2F3A4ADD}" type="sibTrans" cxnId="{34632CD4-68E6-40AF-8BEB-9AE1A8F97203}">
      <dgm:prSet/>
      <dgm:spPr/>
      <dgm:t>
        <a:bodyPr/>
        <a:lstStyle/>
        <a:p>
          <a:endParaRPr lang="en-US"/>
        </a:p>
      </dgm:t>
    </dgm:pt>
    <dgm:pt modelId="{F5DED7A9-1674-42D2-9C21-3340E4670E45}">
      <dgm:prSet phldrT="[Text]"/>
      <dgm:spPr/>
      <dgm:t>
        <a:bodyPr/>
        <a:lstStyle/>
        <a:p>
          <a:r>
            <a:rPr lang="en-US" dirty="0"/>
            <a:t>Value of Travel Time Savings for Existing Users</a:t>
          </a:r>
        </a:p>
        <a:p>
          <a:r>
            <a:rPr lang="en-US" b="1" dirty="0"/>
            <a:t>$140.8 MILLION</a:t>
          </a:r>
        </a:p>
      </dgm:t>
    </dgm:pt>
    <dgm:pt modelId="{27B236C4-53FE-4471-B7F2-6E051799C8BC}" type="parTrans" cxnId="{954E92B3-6824-48E1-8550-8BE69213FD75}">
      <dgm:prSet/>
      <dgm:spPr/>
      <dgm:t>
        <a:bodyPr/>
        <a:lstStyle/>
        <a:p>
          <a:endParaRPr lang="en-US"/>
        </a:p>
      </dgm:t>
    </dgm:pt>
    <dgm:pt modelId="{4F83B620-3B0A-442F-A229-3CC3E824F39B}" type="sibTrans" cxnId="{954E92B3-6824-48E1-8550-8BE69213FD75}">
      <dgm:prSet/>
      <dgm:spPr/>
      <dgm:t>
        <a:bodyPr/>
        <a:lstStyle/>
        <a:p>
          <a:endParaRPr lang="en-US"/>
        </a:p>
      </dgm:t>
    </dgm:pt>
    <dgm:pt modelId="{4691A544-33C5-4B1F-87A5-71EEAA0C25E5}" type="pres">
      <dgm:prSet presAssocID="{6046DAFF-55B8-4C8E-8479-59731813BFEB}" presName="diagram" presStyleCnt="0">
        <dgm:presLayoutVars>
          <dgm:dir/>
          <dgm:resizeHandles val="exact"/>
        </dgm:presLayoutVars>
      </dgm:prSet>
      <dgm:spPr/>
    </dgm:pt>
    <dgm:pt modelId="{788C9F59-8B0C-4DA9-B8D4-66CF0CBBD699}" type="pres">
      <dgm:prSet presAssocID="{3DDE9122-0E8C-49CE-8566-1F316DED5780}" presName="node" presStyleLbl="node1" presStyleIdx="0" presStyleCnt="5">
        <dgm:presLayoutVars>
          <dgm:bulletEnabled val="1"/>
        </dgm:presLayoutVars>
      </dgm:prSet>
      <dgm:spPr/>
    </dgm:pt>
    <dgm:pt modelId="{A1597A87-77A4-4B66-95DB-1F6C5061538C}" type="pres">
      <dgm:prSet presAssocID="{971BC14A-F077-48AE-B416-1E2054D007D6}" presName="sibTrans" presStyleCnt="0"/>
      <dgm:spPr/>
    </dgm:pt>
    <dgm:pt modelId="{434BD0C8-3754-42B3-B143-198D744EE071}" type="pres">
      <dgm:prSet presAssocID="{DF29AC7C-293A-4F05-8F12-9B677EE32DCF}" presName="node" presStyleLbl="node1" presStyleIdx="1" presStyleCnt="5">
        <dgm:presLayoutVars>
          <dgm:bulletEnabled val="1"/>
        </dgm:presLayoutVars>
      </dgm:prSet>
      <dgm:spPr/>
    </dgm:pt>
    <dgm:pt modelId="{5453907C-3EB2-480B-956A-4B803B760EC0}" type="pres">
      <dgm:prSet presAssocID="{3054CE70-9D3B-42B2-B789-7604C75F9ADD}" presName="sibTrans" presStyleCnt="0"/>
      <dgm:spPr/>
    </dgm:pt>
    <dgm:pt modelId="{025A3089-6DB7-4F9A-88BC-2FFA27A664C0}" type="pres">
      <dgm:prSet presAssocID="{87AA37D3-FD3C-4B1C-BE43-CE28A7D0E040}" presName="node" presStyleLbl="node1" presStyleIdx="2" presStyleCnt="5">
        <dgm:presLayoutVars>
          <dgm:bulletEnabled val="1"/>
        </dgm:presLayoutVars>
      </dgm:prSet>
      <dgm:spPr/>
    </dgm:pt>
    <dgm:pt modelId="{0C08F66F-EA46-4237-BB28-8452ED910047}" type="pres">
      <dgm:prSet presAssocID="{044D89C6-B718-4ADD-A8A7-C66A612E288F}" presName="sibTrans" presStyleCnt="0"/>
      <dgm:spPr/>
    </dgm:pt>
    <dgm:pt modelId="{6B7D228B-7948-4A35-BD7A-49DEBB899830}" type="pres">
      <dgm:prSet presAssocID="{10829524-04F4-4015-8719-36E7D6389DDF}" presName="node" presStyleLbl="node1" presStyleIdx="3" presStyleCnt="5">
        <dgm:presLayoutVars>
          <dgm:bulletEnabled val="1"/>
        </dgm:presLayoutVars>
      </dgm:prSet>
      <dgm:spPr/>
    </dgm:pt>
    <dgm:pt modelId="{339A7574-79BB-450D-B793-31DFBE64B4D0}" type="pres">
      <dgm:prSet presAssocID="{FA1BD19E-B64E-473D-8804-F2FC2F3A4ADD}" presName="sibTrans" presStyleCnt="0"/>
      <dgm:spPr/>
    </dgm:pt>
    <dgm:pt modelId="{FCC998DA-0A76-4299-90A8-7F9191D5528E}" type="pres">
      <dgm:prSet presAssocID="{F5DED7A9-1674-42D2-9C21-3340E4670E45}" presName="node" presStyleLbl="node1" presStyleIdx="4" presStyleCnt="5">
        <dgm:presLayoutVars>
          <dgm:bulletEnabled val="1"/>
        </dgm:presLayoutVars>
      </dgm:prSet>
      <dgm:spPr/>
    </dgm:pt>
  </dgm:ptLst>
  <dgm:cxnLst>
    <dgm:cxn modelId="{D4107F0B-91F4-4D87-A83F-D956623018DA}" srcId="{6046DAFF-55B8-4C8E-8479-59731813BFEB}" destId="{87AA37D3-FD3C-4B1C-BE43-CE28A7D0E040}" srcOrd="2" destOrd="0" parTransId="{AE4F70DA-5E43-4D1B-ACEC-C00B604D14BD}" sibTransId="{044D89C6-B718-4ADD-A8A7-C66A612E288F}"/>
    <dgm:cxn modelId="{80ED2518-5DA9-431F-A878-18AA0EE31DF8}" srcId="{6046DAFF-55B8-4C8E-8479-59731813BFEB}" destId="{3DDE9122-0E8C-49CE-8566-1F316DED5780}" srcOrd="0" destOrd="0" parTransId="{E2E4DB02-6E86-44E4-8E29-81D45315B4DD}" sibTransId="{971BC14A-F077-48AE-B416-1E2054D007D6}"/>
    <dgm:cxn modelId="{BE36094C-BACE-42C8-819F-A5C33DAC57E6}" type="presOf" srcId="{10829524-04F4-4015-8719-36E7D6389DDF}" destId="{6B7D228B-7948-4A35-BD7A-49DEBB899830}" srcOrd="0" destOrd="0" presId="urn:microsoft.com/office/officeart/2005/8/layout/default"/>
    <dgm:cxn modelId="{556DDA7D-E269-4C1E-A8B8-024C5F1AC2F5}" type="presOf" srcId="{87AA37D3-FD3C-4B1C-BE43-CE28A7D0E040}" destId="{025A3089-6DB7-4F9A-88BC-2FFA27A664C0}" srcOrd="0" destOrd="0" presId="urn:microsoft.com/office/officeart/2005/8/layout/default"/>
    <dgm:cxn modelId="{AC42A4A8-6E47-4F92-A6BB-E8E658FCC49E}" srcId="{6046DAFF-55B8-4C8E-8479-59731813BFEB}" destId="{DF29AC7C-293A-4F05-8F12-9B677EE32DCF}" srcOrd="1" destOrd="0" parTransId="{78E3E146-6028-4865-A9EE-DAB24F3D154F}" sibTransId="{3054CE70-9D3B-42B2-B789-7604C75F9ADD}"/>
    <dgm:cxn modelId="{954E92B3-6824-48E1-8550-8BE69213FD75}" srcId="{6046DAFF-55B8-4C8E-8479-59731813BFEB}" destId="{F5DED7A9-1674-42D2-9C21-3340E4670E45}" srcOrd="4" destOrd="0" parTransId="{27B236C4-53FE-4471-B7F2-6E051799C8BC}" sibTransId="{4F83B620-3B0A-442F-A229-3CC3E824F39B}"/>
    <dgm:cxn modelId="{34632CD4-68E6-40AF-8BEB-9AE1A8F97203}" srcId="{6046DAFF-55B8-4C8E-8479-59731813BFEB}" destId="{10829524-04F4-4015-8719-36E7D6389DDF}" srcOrd="3" destOrd="0" parTransId="{B276018C-D244-4BCA-B03D-998D752E8586}" sibTransId="{FA1BD19E-B64E-473D-8804-F2FC2F3A4ADD}"/>
    <dgm:cxn modelId="{D08D38DE-9B19-4843-A712-CFE89EAB2552}" type="presOf" srcId="{F5DED7A9-1674-42D2-9C21-3340E4670E45}" destId="{FCC998DA-0A76-4299-90A8-7F9191D5528E}" srcOrd="0" destOrd="0" presId="urn:microsoft.com/office/officeart/2005/8/layout/default"/>
    <dgm:cxn modelId="{E3AC6FED-5283-4312-90C7-8B2B4528DE1B}" type="presOf" srcId="{6046DAFF-55B8-4C8E-8479-59731813BFEB}" destId="{4691A544-33C5-4B1F-87A5-71EEAA0C25E5}" srcOrd="0" destOrd="0" presId="urn:microsoft.com/office/officeart/2005/8/layout/default"/>
    <dgm:cxn modelId="{058874F5-18F8-43B9-AE71-364F77ECACCC}" type="presOf" srcId="{3DDE9122-0E8C-49CE-8566-1F316DED5780}" destId="{788C9F59-8B0C-4DA9-B8D4-66CF0CBBD699}" srcOrd="0" destOrd="0" presId="urn:microsoft.com/office/officeart/2005/8/layout/default"/>
    <dgm:cxn modelId="{925221F7-14FF-429B-814A-F5BE3298F09F}" type="presOf" srcId="{DF29AC7C-293A-4F05-8F12-9B677EE32DCF}" destId="{434BD0C8-3754-42B3-B143-198D744EE071}" srcOrd="0" destOrd="0" presId="urn:microsoft.com/office/officeart/2005/8/layout/default"/>
    <dgm:cxn modelId="{3601F7BF-C710-4100-B5B4-9F4EEBBC3649}" type="presParOf" srcId="{4691A544-33C5-4B1F-87A5-71EEAA0C25E5}" destId="{788C9F59-8B0C-4DA9-B8D4-66CF0CBBD699}" srcOrd="0" destOrd="0" presId="urn:microsoft.com/office/officeart/2005/8/layout/default"/>
    <dgm:cxn modelId="{3F647F1C-DE40-4609-8AAF-B208F943B479}" type="presParOf" srcId="{4691A544-33C5-4B1F-87A5-71EEAA0C25E5}" destId="{A1597A87-77A4-4B66-95DB-1F6C5061538C}" srcOrd="1" destOrd="0" presId="urn:microsoft.com/office/officeart/2005/8/layout/default"/>
    <dgm:cxn modelId="{144B84BC-09E8-4F4F-9A6F-8B91171BBA4C}" type="presParOf" srcId="{4691A544-33C5-4B1F-87A5-71EEAA0C25E5}" destId="{434BD0C8-3754-42B3-B143-198D744EE071}" srcOrd="2" destOrd="0" presId="urn:microsoft.com/office/officeart/2005/8/layout/default"/>
    <dgm:cxn modelId="{C5DEDAA7-0F67-4263-A80E-CFF0D7FC1717}" type="presParOf" srcId="{4691A544-33C5-4B1F-87A5-71EEAA0C25E5}" destId="{5453907C-3EB2-480B-956A-4B803B760EC0}" srcOrd="3" destOrd="0" presId="urn:microsoft.com/office/officeart/2005/8/layout/default"/>
    <dgm:cxn modelId="{BB3C5C1A-3B33-4917-8D64-B01DDB32EEB3}" type="presParOf" srcId="{4691A544-33C5-4B1F-87A5-71EEAA0C25E5}" destId="{025A3089-6DB7-4F9A-88BC-2FFA27A664C0}" srcOrd="4" destOrd="0" presId="urn:microsoft.com/office/officeart/2005/8/layout/default"/>
    <dgm:cxn modelId="{B1B65295-FC6D-4C4B-A7ED-524DCE4A1F11}" type="presParOf" srcId="{4691A544-33C5-4B1F-87A5-71EEAA0C25E5}" destId="{0C08F66F-EA46-4237-BB28-8452ED910047}" srcOrd="5" destOrd="0" presId="urn:microsoft.com/office/officeart/2005/8/layout/default"/>
    <dgm:cxn modelId="{16A936E3-C802-4E49-AD42-F71FC2A2FE46}" type="presParOf" srcId="{4691A544-33C5-4B1F-87A5-71EEAA0C25E5}" destId="{6B7D228B-7948-4A35-BD7A-49DEBB899830}" srcOrd="6" destOrd="0" presId="urn:microsoft.com/office/officeart/2005/8/layout/default"/>
    <dgm:cxn modelId="{2ECEEFD4-286C-404F-B5EB-C69C3D3A169E}" type="presParOf" srcId="{4691A544-33C5-4B1F-87A5-71EEAA0C25E5}" destId="{339A7574-79BB-450D-B793-31DFBE64B4D0}" srcOrd="7" destOrd="0" presId="urn:microsoft.com/office/officeart/2005/8/layout/default"/>
    <dgm:cxn modelId="{04525E64-D804-4746-B12D-6270806902B3}" type="presParOf" srcId="{4691A544-33C5-4B1F-87A5-71EEAA0C25E5}" destId="{FCC998DA-0A76-4299-90A8-7F9191D5528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1A921-3018-4846-BD9C-0E63BEE3D0DE}">
      <dsp:nvSpPr>
        <dsp:cNvPr id="0" name=""/>
        <dsp:cNvSpPr/>
      </dsp:nvSpPr>
      <dsp:spPr>
        <a:xfrm>
          <a:off x="0" y="2175669"/>
          <a:ext cx="1051560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1">
          <a:scrgbClr r="0" g="0" b="0"/>
        </a:lnRef>
        <a:fillRef idx="1">
          <a:scrgbClr r="0" g="0" b="0"/>
        </a:fillRef>
        <a:effectRef idx="0">
          <a:scrgbClr r="0" g="0" b="0"/>
        </a:effectRef>
        <a:fontRef idx="minor"/>
      </dsp:style>
    </dsp:sp>
    <dsp:sp modelId="{F8BD45F3-037B-4A28-902D-0220C476427C}">
      <dsp:nvSpPr>
        <dsp:cNvPr id="0" name=""/>
        <dsp:cNvSpPr/>
      </dsp:nvSpPr>
      <dsp:spPr>
        <a:xfrm rot="8100000">
          <a:off x="69354" y="508259"/>
          <a:ext cx="306287" cy="306287"/>
        </a:xfrm>
        <a:prstGeom prst="teardrop">
          <a:avLst>
            <a:gd name="adj" fmla="val 11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261A72D-7559-4371-93D9-BB2BD613C8B5}">
      <dsp:nvSpPr>
        <dsp:cNvPr id="0" name=""/>
        <dsp:cNvSpPr/>
      </dsp:nvSpPr>
      <dsp:spPr>
        <a:xfrm>
          <a:off x="103380" y="542285"/>
          <a:ext cx="238235" cy="238235"/>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E4778D3C-8E01-484C-99FA-639D629E5C39}">
      <dsp:nvSpPr>
        <dsp:cNvPr id="0" name=""/>
        <dsp:cNvSpPr/>
      </dsp:nvSpPr>
      <dsp:spPr>
        <a:xfrm>
          <a:off x="439076" y="887672"/>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t>Kimball to Scottsbluff-Gering 4-lane expressway completed in 2005.</a:t>
          </a:r>
        </a:p>
      </dsp:txBody>
      <dsp:txXfrm>
        <a:off x="439076" y="887672"/>
        <a:ext cx="1674125" cy="1287996"/>
      </dsp:txXfrm>
    </dsp:sp>
    <dsp:sp modelId="{E9DBFD6B-3DAE-4B94-A949-A24B62C3A36D}">
      <dsp:nvSpPr>
        <dsp:cNvPr id="0" name=""/>
        <dsp:cNvSpPr/>
      </dsp:nvSpPr>
      <dsp:spPr>
        <a:xfrm>
          <a:off x="439076" y="435133"/>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2005</a:t>
          </a:r>
        </a:p>
      </dsp:txBody>
      <dsp:txXfrm>
        <a:off x="439076" y="435133"/>
        <a:ext cx="1674125" cy="452539"/>
      </dsp:txXfrm>
    </dsp:sp>
    <dsp:sp modelId="{68C04729-ECBA-4D88-BFDE-4CC2538C91CB}">
      <dsp:nvSpPr>
        <dsp:cNvPr id="0" name=""/>
        <dsp:cNvSpPr/>
      </dsp:nvSpPr>
      <dsp:spPr>
        <a:xfrm>
          <a:off x="222498" y="887672"/>
          <a:ext cx="0" cy="128799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7D358D8-FFA5-498B-8491-A6D616BA61C6}">
      <dsp:nvSpPr>
        <dsp:cNvPr id="0" name=""/>
        <dsp:cNvSpPr/>
      </dsp:nvSpPr>
      <dsp:spPr>
        <a:xfrm>
          <a:off x="193206" y="2134940"/>
          <a:ext cx="77967" cy="81457"/>
        </a:xfrm>
        <a:prstGeom prst="ellips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0C84CF7-27E1-4148-82A2-CF42B7174A1E}">
      <dsp:nvSpPr>
        <dsp:cNvPr id="0" name=""/>
        <dsp:cNvSpPr/>
      </dsp:nvSpPr>
      <dsp:spPr>
        <a:xfrm rot="18900000">
          <a:off x="1118914" y="3536791"/>
          <a:ext cx="306287" cy="306287"/>
        </a:xfrm>
        <a:prstGeom prst="teardrop">
          <a:avLst>
            <a:gd name="adj" fmla="val 115000"/>
          </a:avLst>
        </a:prstGeom>
        <a:gradFill rotWithShape="0">
          <a:gsLst>
            <a:gs pos="0">
              <a:schemeClr val="accent2">
                <a:hueOff val="-181920"/>
                <a:satOff val="-10491"/>
                <a:lumOff val="1078"/>
                <a:alphaOff val="0"/>
                <a:satMod val="103000"/>
                <a:lumMod val="102000"/>
                <a:tint val="94000"/>
              </a:schemeClr>
            </a:gs>
            <a:gs pos="50000">
              <a:schemeClr val="accent2">
                <a:hueOff val="-181920"/>
                <a:satOff val="-10491"/>
                <a:lumOff val="1078"/>
                <a:alphaOff val="0"/>
                <a:satMod val="110000"/>
                <a:lumMod val="100000"/>
                <a:shade val="100000"/>
              </a:schemeClr>
            </a:gs>
            <a:gs pos="100000">
              <a:schemeClr val="accent2">
                <a:hueOff val="-181920"/>
                <a:satOff val="-10491"/>
                <a:lumOff val="1078"/>
                <a:alphaOff val="0"/>
                <a:lumMod val="99000"/>
                <a:satMod val="120000"/>
                <a:shade val="78000"/>
              </a:schemeClr>
            </a:gs>
          </a:gsLst>
          <a:lin ang="5400000" scaled="0"/>
        </a:gradFill>
        <a:ln w="6350" cap="flat" cmpd="sng" algn="ctr">
          <a:solidFill>
            <a:schemeClr val="accent2">
              <a:hueOff val="-181920"/>
              <a:satOff val="-10491"/>
              <a:lumOff val="107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8FB3F40-3887-49F2-BC3B-F8DFC581C98F}">
      <dsp:nvSpPr>
        <dsp:cNvPr id="0" name=""/>
        <dsp:cNvSpPr/>
      </dsp:nvSpPr>
      <dsp:spPr>
        <a:xfrm>
          <a:off x="1152940" y="3570816"/>
          <a:ext cx="238235" cy="238235"/>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64B1B3CB-880E-4FBB-A29E-F5E3774E7A6B}">
      <dsp:nvSpPr>
        <dsp:cNvPr id="0" name=""/>
        <dsp:cNvSpPr/>
      </dsp:nvSpPr>
      <dsp:spPr>
        <a:xfrm>
          <a:off x="1488635" y="2175669"/>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t>Heartland Expressway joined Port-to-Plains Alliance as a member on December 31, 2009.</a:t>
          </a:r>
        </a:p>
      </dsp:txBody>
      <dsp:txXfrm>
        <a:off x="1488635" y="2175669"/>
        <a:ext cx="1674125" cy="1287996"/>
      </dsp:txXfrm>
    </dsp:sp>
    <dsp:sp modelId="{B44A7465-1FA5-461B-BE9F-269FE389A223}">
      <dsp:nvSpPr>
        <dsp:cNvPr id="0" name=""/>
        <dsp:cNvSpPr/>
      </dsp:nvSpPr>
      <dsp:spPr>
        <a:xfrm>
          <a:off x="1488635" y="3463665"/>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2009</a:t>
          </a:r>
        </a:p>
      </dsp:txBody>
      <dsp:txXfrm>
        <a:off x="1488635" y="3463665"/>
        <a:ext cx="1674125" cy="452539"/>
      </dsp:txXfrm>
    </dsp:sp>
    <dsp:sp modelId="{4AE5955C-C24A-4CEB-B6F7-53E7FFCD28C7}">
      <dsp:nvSpPr>
        <dsp:cNvPr id="0" name=""/>
        <dsp:cNvSpPr/>
      </dsp:nvSpPr>
      <dsp:spPr>
        <a:xfrm>
          <a:off x="1272058" y="2175669"/>
          <a:ext cx="0" cy="1287996"/>
        </a:xfrm>
        <a:prstGeom prst="line">
          <a:avLst/>
        </a:prstGeom>
        <a:noFill/>
        <a:ln w="12700" cap="flat" cmpd="sng" algn="ctr">
          <a:solidFill>
            <a:schemeClr val="accent2">
              <a:hueOff val="-181920"/>
              <a:satOff val="-10491"/>
              <a:lumOff val="1078"/>
              <a:alphaOff val="0"/>
            </a:schemeClr>
          </a:solidFill>
          <a:prstDash val="dash"/>
          <a:miter lim="800000"/>
        </a:ln>
        <a:effectLst/>
      </dsp:spPr>
      <dsp:style>
        <a:lnRef idx="1">
          <a:scrgbClr r="0" g="0" b="0"/>
        </a:lnRef>
        <a:fillRef idx="0">
          <a:scrgbClr r="0" g="0" b="0"/>
        </a:fillRef>
        <a:effectRef idx="0">
          <a:scrgbClr r="0" g="0" b="0"/>
        </a:effectRef>
        <a:fontRef idx="minor"/>
      </dsp:style>
    </dsp:sp>
    <dsp:sp modelId="{2D1D38C7-68BF-46B1-B0C6-5E715ABBFD3C}">
      <dsp:nvSpPr>
        <dsp:cNvPr id="0" name=""/>
        <dsp:cNvSpPr/>
      </dsp:nvSpPr>
      <dsp:spPr>
        <a:xfrm>
          <a:off x="1242766" y="2134940"/>
          <a:ext cx="77967" cy="81457"/>
        </a:xfrm>
        <a:prstGeom prst="ellips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3752925-D11A-420D-A2AD-D912FAE0B9D7}">
      <dsp:nvSpPr>
        <dsp:cNvPr id="0" name=""/>
        <dsp:cNvSpPr/>
      </dsp:nvSpPr>
      <dsp:spPr>
        <a:xfrm rot="8100000">
          <a:off x="2168474" y="508259"/>
          <a:ext cx="306287" cy="306287"/>
        </a:xfrm>
        <a:prstGeom prst="teardrop">
          <a:avLst>
            <a:gd name="adj" fmla="val 115000"/>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w="6350" cap="flat" cmpd="sng" algn="ctr">
          <a:solidFill>
            <a:schemeClr val="accent2">
              <a:hueOff val="-363841"/>
              <a:satOff val="-20982"/>
              <a:lumOff val="215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13D3303-3D7E-4EEB-9AE5-94CA9D4B2D23}">
      <dsp:nvSpPr>
        <dsp:cNvPr id="0" name=""/>
        <dsp:cNvSpPr/>
      </dsp:nvSpPr>
      <dsp:spPr>
        <a:xfrm>
          <a:off x="2202500" y="542285"/>
          <a:ext cx="238235" cy="238235"/>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3EFD79DF-9D7E-4883-8AE8-70BC34DE9C5A}">
      <dsp:nvSpPr>
        <dsp:cNvPr id="0" name=""/>
        <dsp:cNvSpPr/>
      </dsp:nvSpPr>
      <dsp:spPr>
        <a:xfrm>
          <a:off x="2538195" y="887672"/>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t>Kimball 4-lane bypass completed in 2011.</a:t>
          </a:r>
        </a:p>
      </dsp:txBody>
      <dsp:txXfrm>
        <a:off x="2538195" y="887672"/>
        <a:ext cx="1674125" cy="1287996"/>
      </dsp:txXfrm>
    </dsp:sp>
    <dsp:sp modelId="{D51563B1-3EC0-4159-8716-F539B38A3751}">
      <dsp:nvSpPr>
        <dsp:cNvPr id="0" name=""/>
        <dsp:cNvSpPr/>
      </dsp:nvSpPr>
      <dsp:spPr>
        <a:xfrm>
          <a:off x="2538195" y="435133"/>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2011</a:t>
          </a:r>
        </a:p>
      </dsp:txBody>
      <dsp:txXfrm>
        <a:off x="2538195" y="435133"/>
        <a:ext cx="1674125" cy="452539"/>
      </dsp:txXfrm>
    </dsp:sp>
    <dsp:sp modelId="{7EE6D097-DC90-4C5C-8232-F0E92BB99312}">
      <dsp:nvSpPr>
        <dsp:cNvPr id="0" name=""/>
        <dsp:cNvSpPr/>
      </dsp:nvSpPr>
      <dsp:spPr>
        <a:xfrm>
          <a:off x="2321617" y="887672"/>
          <a:ext cx="0" cy="1287996"/>
        </a:xfrm>
        <a:prstGeom prst="line">
          <a:avLst/>
        </a:prstGeom>
        <a:noFill/>
        <a:ln w="12700" cap="flat" cmpd="sng" algn="ctr">
          <a:solidFill>
            <a:schemeClr val="accent2">
              <a:hueOff val="-363841"/>
              <a:satOff val="-20982"/>
              <a:lumOff val="2157"/>
              <a:alphaOff val="0"/>
            </a:schemeClr>
          </a:solidFill>
          <a:prstDash val="dash"/>
          <a:miter lim="800000"/>
        </a:ln>
        <a:effectLst/>
      </dsp:spPr>
      <dsp:style>
        <a:lnRef idx="1">
          <a:scrgbClr r="0" g="0" b="0"/>
        </a:lnRef>
        <a:fillRef idx="0">
          <a:scrgbClr r="0" g="0" b="0"/>
        </a:fillRef>
        <a:effectRef idx="0">
          <a:scrgbClr r="0" g="0" b="0"/>
        </a:effectRef>
        <a:fontRef idx="minor"/>
      </dsp:style>
    </dsp:sp>
    <dsp:sp modelId="{8761CEAD-B59F-45C6-9FD3-1564BD63CDB0}">
      <dsp:nvSpPr>
        <dsp:cNvPr id="0" name=""/>
        <dsp:cNvSpPr/>
      </dsp:nvSpPr>
      <dsp:spPr>
        <a:xfrm>
          <a:off x="2292325" y="2134940"/>
          <a:ext cx="77967" cy="81457"/>
        </a:xfrm>
        <a:prstGeom prst="ellips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16652F3-B5E1-44FD-BE72-9DB1961B3E3D}">
      <dsp:nvSpPr>
        <dsp:cNvPr id="0" name=""/>
        <dsp:cNvSpPr/>
      </dsp:nvSpPr>
      <dsp:spPr>
        <a:xfrm rot="18900000">
          <a:off x="3218033" y="3536791"/>
          <a:ext cx="306287" cy="306287"/>
        </a:xfrm>
        <a:prstGeom prst="teardrop">
          <a:avLst>
            <a:gd name="adj" fmla="val 115000"/>
          </a:avLst>
        </a:prstGeom>
        <a:gradFill rotWithShape="0">
          <a:gsLst>
            <a:gs pos="0">
              <a:schemeClr val="accent2">
                <a:hueOff val="-545761"/>
                <a:satOff val="-31473"/>
                <a:lumOff val="3235"/>
                <a:alphaOff val="0"/>
                <a:satMod val="103000"/>
                <a:lumMod val="102000"/>
                <a:tint val="94000"/>
              </a:schemeClr>
            </a:gs>
            <a:gs pos="50000">
              <a:schemeClr val="accent2">
                <a:hueOff val="-545761"/>
                <a:satOff val="-31473"/>
                <a:lumOff val="3235"/>
                <a:alphaOff val="0"/>
                <a:satMod val="110000"/>
                <a:lumMod val="100000"/>
                <a:shade val="100000"/>
              </a:schemeClr>
            </a:gs>
            <a:gs pos="100000">
              <a:schemeClr val="accent2">
                <a:hueOff val="-545761"/>
                <a:satOff val="-31473"/>
                <a:lumOff val="3235"/>
                <a:alphaOff val="0"/>
                <a:lumMod val="99000"/>
                <a:satMod val="120000"/>
                <a:shade val="78000"/>
              </a:schemeClr>
            </a:gs>
          </a:gsLst>
          <a:lin ang="5400000" scaled="0"/>
        </a:gradFill>
        <a:ln w="6350" cap="flat" cmpd="sng" algn="ctr">
          <a:solidFill>
            <a:schemeClr val="accent2">
              <a:hueOff val="-545761"/>
              <a:satOff val="-31473"/>
              <a:lumOff val="323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0627B45-506F-4A0D-A453-4230EAA9A467}">
      <dsp:nvSpPr>
        <dsp:cNvPr id="0" name=""/>
        <dsp:cNvSpPr/>
      </dsp:nvSpPr>
      <dsp:spPr>
        <a:xfrm>
          <a:off x="3252059" y="3570816"/>
          <a:ext cx="238235" cy="238235"/>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E22557DF-57F3-43A4-AE0C-A2140EAA49FE}">
      <dsp:nvSpPr>
        <dsp:cNvPr id="0" name=""/>
        <dsp:cNvSpPr/>
      </dsp:nvSpPr>
      <dsp:spPr>
        <a:xfrm>
          <a:off x="3587755" y="2175669"/>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t>South Dakota completes 4-lane highway from Rapid City to the Nebraska Stateline August 2014.</a:t>
          </a:r>
        </a:p>
      </dsp:txBody>
      <dsp:txXfrm>
        <a:off x="3587755" y="2175669"/>
        <a:ext cx="1674125" cy="1287996"/>
      </dsp:txXfrm>
    </dsp:sp>
    <dsp:sp modelId="{1E86AD0E-79BC-4DB7-BAAA-E62043D02307}">
      <dsp:nvSpPr>
        <dsp:cNvPr id="0" name=""/>
        <dsp:cNvSpPr/>
      </dsp:nvSpPr>
      <dsp:spPr>
        <a:xfrm>
          <a:off x="3587755" y="3463665"/>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2014</a:t>
          </a:r>
        </a:p>
      </dsp:txBody>
      <dsp:txXfrm>
        <a:off x="3587755" y="3463665"/>
        <a:ext cx="1674125" cy="452539"/>
      </dsp:txXfrm>
    </dsp:sp>
    <dsp:sp modelId="{41E4A4C4-A6F3-46F1-95EB-35C5A5BC30ED}">
      <dsp:nvSpPr>
        <dsp:cNvPr id="0" name=""/>
        <dsp:cNvSpPr/>
      </dsp:nvSpPr>
      <dsp:spPr>
        <a:xfrm>
          <a:off x="3371177" y="2175669"/>
          <a:ext cx="0" cy="1287996"/>
        </a:xfrm>
        <a:prstGeom prst="line">
          <a:avLst/>
        </a:prstGeom>
        <a:noFill/>
        <a:ln w="12700" cap="flat" cmpd="sng" algn="ctr">
          <a:solidFill>
            <a:schemeClr val="accent2">
              <a:hueOff val="-545761"/>
              <a:satOff val="-31473"/>
              <a:lumOff val="3235"/>
              <a:alphaOff val="0"/>
            </a:schemeClr>
          </a:solidFill>
          <a:prstDash val="dash"/>
          <a:miter lim="800000"/>
        </a:ln>
        <a:effectLst/>
      </dsp:spPr>
      <dsp:style>
        <a:lnRef idx="1">
          <a:scrgbClr r="0" g="0" b="0"/>
        </a:lnRef>
        <a:fillRef idx="0">
          <a:scrgbClr r="0" g="0" b="0"/>
        </a:fillRef>
        <a:effectRef idx="0">
          <a:scrgbClr r="0" g="0" b="0"/>
        </a:effectRef>
        <a:fontRef idx="minor"/>
      </dsp:style>
    </dsp:sp>
    <dsp:sp modelId="{BD10B9E4-9BB2-4472-AD40-92B5E13747E3}">
      <dsp:nvSpPr>
        <dsp:cNvPr id="0" name=""/>
        <dsp:cNvSpPr/>
      </dsp:nvSpPr>
      <dsp:spPr>
        <a:xfrm>
          <a:off x="3341885" y="2134940"/>
          <a:ext cx="77967" cy="81457"/>
        </a:xfrm>
        <a:prstGeom prst="ellips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C12E420-FD0F-4DB5-8D4E-A1800DE7963A}">
      <dsp:nvSpPr>
        <dsp:cNvPr id="0" name=""/>
        <dsp:cNvSpPr/>
      </dsp:nvSpPr>
      <dsp:spPr>
        <a:xfrm rot="8100000">
          <a:off x="4267593" y="508259"/>
          <a:ext cx="306287" cy="306287"/>
        </a:xfrm>
        <a:prstGeom prst="teardrop">
          <a:avLst>
            <a:gd name="adj" fmla="val 11500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8E7824F-216D-40C6-9EBF-6E3ECE8B54DA}">
      <dsp:nvSpPr>
        <dsp:cNvPr id="0" name=""/>
        <dsp:cNvSpPr/>
      </dsp:nvSpPr>
      <dsp:spPr>
        <a:xfrm>
          <a:off x="4301619" y="542285"/>
          <a:ext cx="238235" cy="238235"/>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E91DE5CA-263A-4B16-B334-E66F37BE5A3B}">
      <dsp:nvSpPr>
        <dsp:cNvPr id="0" name=""/>
        <dsp:cNvSpPr/>
      </dsp:nvSpPr>
      <dsp:spPr>
        <a:xfrm>
          <a:off x="4637314" y="887672"/>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t>Corridor Management Study completed.</a:t>
          </a:r>
        </a:p>
      </dsp:txBody>
      <dsp:txXfrm>
        <a:off x="4637314" y="887672"/>
        <a:ext cx="1674125" cy="1287996"/>
      </dsp:txXfrm>
    </dsp:sp>
    <dsp:sp modelId="{E4B26A89-9E78-4348-94BD-03E77121BB5E}">
      <dsp:nvSpPr>
        <dsp:cNvPr id="0" name=""/>
        <dsp:cNvSpPr/>
      </dsp:nvSpPr>
      <dsp:spPr>
        <a:xfrm>
          <a:off x="4637314" y="435133"/>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Oct. 2014</a:t>
          </a:r>
        </a:p>
      </dsp:txBody>
      <dsp:txXfrm>
        <a:off x="4637314" y="435133"/>
        <a:ext cx="1674125" cy="452539"/>
      </dsp:txXfrm>
    </dsp:sp>
    <dsp:sp modelId="{15D26025-DE67-4EFB-9780-63B3A792E161}">
      <dsp:nvSpPr>
        <dsp:cNvPr id="0" name=""/>
        <dsp:cNvSpPr/>
      </dsp:nvSpPr>
      <dsp:spPr>
        <a:xfrm>
          <a:off x="4420737" y="887672"/>
          <a:ext cx="0" cy="1287996"/>
        </a:xfrm>
        <a:prstGeom prst="line">
          <a:avLst/>
        </a:prstGeom>
        <a:noFill/>
        <a:ln w="12700" cap="flat" cmpd="sng" algn="ctr">
          <a:solidFill>
            <a:schemeClr val="accent2">
              <a:hueOff val="-727682"/>
              <a:satOff val="-41964"/>
              <a:lumOff val="4314"/>
              <a:alphaOff val="0"/>
            </a:schemeClr>
          </a:solidFill>
          <a:prstDash val="dash"/>
          <a:miter lim="800000"/>
        </a:ln>
        <a:effectLst/>
      </dsp:spPr>
      <dsp:style>
        <a:lnRef idx="1">
          <a:scrgbClr r="0" g="0" b="0"/>
        </a:lnRef>
        <a:fillRef idx="0">
          <a:scrgbClr r="0" g="0" b="0"/>
        </a:fillRef>
        <a:effectRef idx="0">
          <a:scrgbClr r="0" g="0" b="0"/>
        </a:effectRef>
        <a:fontRef idx="minor"/>
      </dsp:style>
    </dsp:sp>
    <dsp:sp modelId="{1E16F9B4-46C5-41A5-AAA0-87E8E37A9C9B}">
      <dsp:nvSpPr>
        <dsp:cNvPr id="0" name=""/>
        <dsp:cNvSpPr/>
      </dsp:nvSpPr>
      <dsp:spPr>
        <a:xfrm>
          <a:off x="4391445" y="2134940"/>
          <a:ext cx="77967" cy="81457"/>
        </a:xfrm>
        <a:prstGeom prst="ellips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F6C46DE-67B3-43B0-BBC4-91C2A2E597C1}">
      <dsp:nvSpPr>
        <dsp:cNvPr id="0" name=""/>
        <dsp:cNvSpPr/>
      </dsp:nvSpPr>
      <dsp:spPr>
        <a:xfrm rot="18900000">
          <a:off x="5317153" y="3536791"/>
          <a:ext cx="306287" cy="306287"/>
        </a:xfrm>
        <a:prstGeom prst="teardrop">
          <a:avLst>
            <a:gd name="adj" fmla="val 115000"/>
          </a:avLst>
        </a:prstGeom>
        <a:gradFill rotWithShape="0">
          <a:gsLst>
            <a:gs pos="0">
              <a:schemeClr val="accent2">
                <a:hueOff val="-909602"/>
                <a:satOff val="-52455"/>
                <a:lumOff val="5392"/>
                <a:alphaOff val="0"/>
                <a:satMod val="103000"/>
                <a:lumMod val="102000"/>
                <a:tint val="94000"/>
              </a:schemeClr>
            </a:gs>
            <a:gs pos="50000">
              <a:schemeClr val="accent2">
                <a:hueOff val="-909602"/>
                <a:satOff val="-52455"/>
                <a:lumOff val="5392"/>
                <a:alphaOff val="0"/>
                <a:satMod val="110000"/>
                <a:lumMod val="100000"/>
                <a:shade val="100000"/>
              </a:schemeClr>
            </a:gs>
            <a:gs pos="100000">
              <a:schemeClr val="accent2">
                <a:hueOff val="-909602"/>
                <a:satOff val="-52455"/>
                <a:lumOff val="5392"/>
                <a:alphaOff val="0"/>
                <a:lumMod val="99000"/>
                <a:satMod val="120000"/>
                <a:shade val="78000"/>
              </a:schemeClr>
            </a:gs>
          </a:gsLst>
          <a:lin ang="5400000" scaled="0"/>
        </a:gradFill>
        <a:ln w="6350" cap="flat" cmpd="sng" algn="ctr">
          <a:solidFill>
            <a:schemeClr val="accent2">
              <a:hueOff val="-909602"/>
              <a:satOff val="-52455"/>
              <a:lumOff val="539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3EF573C-7D44-4B6E-AFEA-BFAB154A57E5}">
      <dsp:nvSpPr>
        <dsp:cNvPr id="0" name=""/>
        <dsp:cNvSpPr/>
      </dsp:nvSpPr>
      <dsp:spPr>
        <a:xfrm>
          <a:off x="5351179" y="3570816"/>
          <a:ext cx="238235" cy="238235"/>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72C70556-9026-407B-8829-B4077307AE77}">
      <dsp:nvSpPr>
        <dsp:cNvPr id="0" name=""/>
        <dsp:cNvSpPr/>
      </dsp:nvSpPr>
      <dsp:spPr>
        <a:xfrm>
          <a:off x="5686874" y="2175669"/>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dirty="0"/>
            <a:t>NDOT Public Prioritization process resulted in the selection of U.S. 26 from Minatare to U.S. 385 scheduled to begin construction 2024.</a:t>
          </a:r>
        </a:p>
      </dsp:txBody>
      <dsp:txXfrm>
        <a:off x="5686874" y="2175669"/>
        <a:ext cx="1674125" cy="1287996"/>
      </dsp:txXfrm>
    </dsp:sp>
    <dsp:sp modelId="{67658A96-BB7C-4173-8767-22B8EA8AF112}">
      <dsp:nvSpPr>
        <dsp:cNvPr id="0" name=""/>
        <dsp:cNvSpPr/>
      </dsp:nvSpPr>
      <dsp:spPr>
        <a:xfrm>
          <a:off x="5686874" y="3463665"/>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2016</a:t>
          </a:r>
        </a:p>
      </dsp:txBody>
      <dsp:txXfrm>
        <a:off x="5686874" y="3463665"/>
        <a:ext cx="1674125" cy="452539"/>
      </dsp:txXfrm>
    </dsp:sp>
    <dsp:sp modelId="{DD18E042-645C-415F-B529-4002CDCB3CEC}">
      <dsp:nvSpPr>
        <dsp:cNvPr id="0" name=""/>
        <dsp:cNvSpPr/>
      </dsp:nvSpPr>
      <dsp:spPr>
        <a:xfrm>
          <a:off x="5470296" y="2175669"/>
          <a:ext cx="0" cy="1287996"/>
        </a:xfrm>
        <a:prstGeom prst="line">
          <a:avLst/>
        </a:prstGeom>
        <a:noFill/>
        <a:ln w="12700" cap="flat" cmpd="sng" algn="ctr">
          <a:solidFill>
            <a:schemeClr val="accent2">
              <a:hueOff val="-909602"/>
              <a:satOff val="-52455"/>
              <a:lumOff val="5392"/>
              <a:alphaOff val="0"/>
            </a:schemeClr>
          </a:solidFill>
          <a:prstDash val="dash"/>
          <a:miter lim="800000"/>
        </a:ln>
        <a:effectLst/>
      </dsp:spPr>
      <dsp:style>
        <a:lnRef idx="1">
          <a:scrgbClr r="0" g="0" b="0"/>
        </a:lnRef>
        <a:fillRef idx="0">
          <a:scrgbClr r="0" g="0" b="0"/>
        </a:fillRef>
        <a:effectRef idx="0">
          <a:scrgbClr r="0" g="0" b="0"/>
        </a:effectRef>
        <a:fontRef idx="minor"/>
      </dsp:style>
    </dsp:sp>
    <dsp:sp modelId="{35E6DD83-B1C4-43D1-99A3-A7B992C0EADC}">
      <dsp:nvSpPr>
        <dsp:cNvPr id="0" name=""/>
        <dsp:cNvSpPr/>
      </dsp:nvSpPr>
      <dsp:spPr>
        <a:xfrm>
          <a:off x="5441004" y="2134940"/>
          <a:ext cx="77967" cy="81457"/>
        </a:xfrm>
        <a:prstGeom prst="ellips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8C07B7F-2899-48E5-94CD-710A9F113B24}">
      <dsp:nvSpPr>
        <dsp:cNvPr id="0" name=""/>
        <dsp:cNvSpPr/>
      </dsp:nvSpPr>
      <dsp:spPr>
        <a:xfrm rot="8100000">
          <a:off x="6366712" y="508259"/>
          <a:ext cx="306287" cy="306287"/>
        </a:xfrm>
        <a:prstGeom prst="teardrop">
          <a:avLst>
            <a:gd name="adj" fmla="val 115000"/>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0334B55-01A3-46DD-B2A3-701087A52A3D}">
      <dsp:nvSpPr>
        <dsp:cNvPr id="0" name=""/>
        <dsp:cNvSpPr/>
      </dsp:nvSpPr>
      <dsp:spPr>
        <a:xfrm>
          <a:off x="6400738" y="542285"/>
          <a:ext cx="238235" cy="238235"/>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207CBA3A-D0E2-49E6-BC8F-AA84B3DF696D}">
      <dsp:nvSpPr>
        <dsp:cNvPr id="0" name=""/>
        <dsp:cNvSpPr/>
      </dsp:nvSpPr>
      <dsp:spPr>
        <a:xfrm>
          <a:off x="6736434" y="887672"/>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t>Dedication of the Heartland Expressway groundbreaking for Alliance South – 4 lane for 15 miles, Phase I.</a:t>
          </a:r>
        </a:p>
      </dsp:txBody>
      <dsp:txXfrm>
        <a:off x="6736434" y="887672"/>
        <a:ext cx="1674125" cy="1287996"/>
      </dsp:txXfrm>
    </dsp:sp>
    <dsp:sp modelId="{DACF38B6-69B0-470C-B9BE-F32422423DB5}">
      <dsp:nvSpPr>
        <dsp:cNvPr id="0" name=""/>
        <dsp:cNvSpPr/>
      </dsp:nvSpPr>
      <dsp:spPr>
        <a:xfrm>
          <a:off x="6736434" y="435133"/>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2017</a:t>
          </a:r>
        </a:p>
      </dsp:txBody>
      <dsp:txXfrm>
        <a:off x="6736434" y="435133"/>
        <a:ext cx="1674125" cy="452539"/>
      </dsp:txXfrm>
    </dsp:sp>
    <dsp:sp modelId="{60F1CC0E-8203-498C-BF90-C8FCB9181B68}">
      <dsp:nvSpPr>
        <dsp:cNvPr id="0" name=""/>
        <dsp:cNvSpPr/>
      </dsp:nvSpPr>
      <dsp:spPr>
        <a:xfrm>
          <a:off x="6519856" y="887672"/>
          <a:ext cx="0" cy="1287996"/>
        </a:xfrm>
        <a:prstGeom prst="line">
          <a:avLst/>
        </a:prstGeom>
        <a:noFill/>
        <a:ln w="12700" cap="flat" cmpd="sng" algn="ctr">
          <a:solidFill>
            <a:schemeClr val="accent2">
              <a:hueOff val="-1091522"/>
              <a:satOff val="-62946"/>
              <a:lumOff val="6471"/>
              <a:alphaOff val="0"/>
            </a:schemeClr>
          </a:solidFill>
          <a:prstDash val="dash"/>
          <a:miter lim="800000"/>
        </a:ln>
        <a:effectLst/>
      </dsp:spPr>
      <dsp:style>
        <a:lnRef idx="1">
          <a:scrgbClr r="0" g="0" b="0"/>
        </a:lnRef>
        <a:fillRef idx="0">
          <a:scrgbClr r="0" g="0" b="0"/>
        </a:fillRef>
        <a:effectRef idx="0">
          <a:scrgbClr r="0" g="0" b="0"/>
        </a:effectRef>
        <a:fontRef idx="minor"/>
      </dsp:style>
    </dsp:sp>
    <dsp:sp modelId="{4AD65B30-C9D9-47CA-91A4-E4C0FADF858A}">
      <dsp:nvSpPr>
        <dsp:cNvPr id="0" name=""/>
        <dsp:cNvSpPr/>
      </dsp:nvSpPr>
      <dsp:spPr>
        <a:xfrm>
          <a:off x="6490564" y="2134940"/>
          <a:ext cx="77967" cy="81457"/>
        </a:xfrm>
        <a:prstGeom prst="ellips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E3711CD-AC58-416D-BB53-1E9F4DAEEECA}">
      <dsp:nvSpPr>
        <dsp:cNvPr id="0" name=""/>
        <dsp:cNvSpPr/>
      </dsp:nvSpPr>
      <dsp:spPr>
        <a:xfrm rot="18900000">
          <a:off x="7416272" y="3536791"/>
          <a:ext cx="306287" cy="306287"/>
        </a:xfrm>
        <a:prstGeom prst="teardrop">
          <a:avLst>
            <a:gd name="adj" fmla="val 115000"/>
          </a:avLst>
        </a:prstGeom>
        <a:gradFill rotWithShape="0">
          <a:gsLst>
            <a:gs pos="0">
              <a:schemeClr val="accent2">
                <a:hueOff val="-1273443"/>
                <a:satOff val="-73437"/>
                <a:lumOff val="7549"/>
                <a:alphaOff val="0"/>
                <a:satMod val="103000"/>
                <a:lumMod val="102000"/>
                <a:tint val="94000"/>
              </a:schemeClr>
            </a:gs>
            <a:gs pos="50000">
              <a:schemeClr val="accent2">
                <a:hueOff val="-1273443"/>
                <a:satOff val="-73437"/>
                <a:lumOff val="7549"/>
                <a:alphaOff val="0"/>
                <a:satMod val="110000"/>
                <a:lumMod val="100000"/>
                <a:shade val="100000"/>
              </a:schemeClr>
            </a:gs>
            <a:gs pos="100000">
              <a:schemeClr val="accent2">
                <a:hueOff val="-1273443"/>
                <a:satOff val="-73437"/>
                <a:lumOff val="7549"/>
                <a:alphaOff val="0"/>
                <a:lumMod val="99000"/>
                <a:satMod val="120000"/>
                <a:shade val="78000"/>
              </a:schemeClr>
            </a:gs>
          </a:gsLst>
          <a:lin ang="5400000" scaled="0"/>
        </a:gradFill>
        <a:ln w="6350" cap="flat" cmpd="sng" algn="ctr">
          <a:solidFill>
            <a:schemeClr val="accent2">
              <a:hueOff val="-1273443"/>
              <a:satOff val="-73437"/>
              <a:lumOff val="754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FAC55A7-69BC-4FF1-B5ED-BCDE837560AA}">
      <dsp:nvSpPr>
        <dsp:cNvPr id="0" name=""/>
        <dsp:cNvSpPr/>
      </dsp:nvSpPr>
      <dsp:spPr>
        <a:xfrm>
          <a:off x="7450298" y="3570816"/>
          <a:ext cx="238235" cy="238235"/>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6D2FE7BB-4A29-4EC7-A5E3-07CB1D86BF0F}">
      <dsp:nvSpPr>
        <dsp:cNvPr id="0" name=""/>
        <dsp:cNvSpPr/>
      </dsp:nvSpPr>
      <dsp:spPr>
        <a:xfrm>
          <a:off x="7785993" y="2175669"/>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dirty="0"/>
            <a:t>Opening of Alliance South Phase I, August. </a:t>
          </a:r>
        </a:p>
      </dsp:txBody>
      <dsp:txXfrm>
        <a:off x="7785993" y="2175669"/>
        <a:ext cx="1674125" cy="1287996"/>
      </dsp:txXfrm>
    </dsp:sp>
    <dsp:sp modelId="{A0422FE5-35D0-4C26-8E8F-DD9BCD2E1B95}">
      <dsp:nvSpPr>
        <dsp:cNvPr id="0" name=""/>
        <dsp:cNvSpPr/>
      </dsp:nvSpPr>
      <dsp:spPr>
        <a:xfrm>
          <a:off x="7785993" y="3463665"/>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2019</a:t>
          </a:r>
        </a:p>
      </dsp:txBody>
      <dsp:txXfrm>
        <a:off x="7785993" y="3463665"/>
        <a:ext cx="1674125" cy="452539"/>
      </dsp:txXfrm>
    </dsp:sp>
    <dsp:sp modelId="{5715775D-A373-4678-95D2-66B8958F2359}">
      <dsp:nvSpPr>
        <dsp:cNvPr id="0" name=""/>
        <dsp:cNvSpPr/>
      </dsp:nvSpPr>
      <dsp:spPr>
        <a:xfrm>
          <a:off x="7569416" y="2175669"/>
          <a:ext cx="0" cy="1287996"/>
        </a:xfrm>
        <a:prstGeom prst="line">
          <a:avLst/>
        </a:prstGeom>
        <a:noFill/>
        <a:ln w="12700" cap="flat" cmpd="sng" algn="ctr">
          <a:solidFill>
            <a:schemeClr val="accent2">
              <a:hueOff val="-1273443"/>
              <a:satOff val="-73437"/>
              <a:lumOff val="7549"/>
              <a:alphaOff val="0"/>
            </a:schemeClr>
          </a:solidFill>
          <a:prstDash val="dash"/>
          <a:miter lim="800000"/>
        </a:ln>
        <a:effectLst/>
      </dsp:spPr>
      <dsp:style>
        <a:lnRef idx="1">
          <a:scrgbClr r="0" g="0" b="0"/>
        </a:lnRef>
        <a:fillRef idx="0">
          <a:scrgbClr r="0" g="0" b="0"/>
        </a:fillRef>
        <a:effectRef idx="0">
          <a:scrgbClr r="0" g="0" b="0"/>
        </a:effectRef>
        <a:fontRef idx="minor"/>
      </dsp:style>
    </dsp:sp>
    <dsp:sp modelId="{BD915156-7414-4244-8D31-0C6FCE73DD41}">
      <dsp:nvSpPr>
        <dsp:cNvPr id="0" name=""/>
        <dsp:cNvSpPr/>
      </dsp:nvSpPr>
      <dsp:spPr>
        <a:xfrm>
          <a:off x="7540124" y="2134940"/>
          <a:ext cx="77967" cy="81457"/>
        </a:xfrm>
        <a:prstGeom prst="ellips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9BB2FBD-1C26-475A-8911-13034B4EF8E1}">
      <dsp:nvSpPr>
        <dsp:cNvPr id="0" name=""/>
        <dsp:cNvSpPr/>
      </dsp:nvSpPr>
      <dsp:spPr>
        <a:xfrm rot="8100000">
          <a:off x="8465832" y="508259"/>
          <a:ext cx="306287" cy="306287"/>
        </a:xfrm>
        <a:prstGeom prst="teardrop">
          <a:avLst>
            <a:gd name="adj" fmla="val 115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3F0ACFF-7592-418E-81C8-C709BE918707}">
      <dsp:nvSpPr>
        <dsp:cNvPr id="0" name=""/>
        <dsp:cNvSpPr/>
      </dsp:nvSpPr>
      <dsp:spPr>
        <a:xfrm>
          <a:off x="8499858" y="542285"/>
          <a:ext cx="238235" cy="238235"/>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FECDDDC5-8787-49E4-864D-373EB1865E1E}">
      <dsp:nvSpPr>
        <dsp:cNvPr id="0" name=""/>
        <dsp:cNvSpPr/>
      </dsp:nvSpPr>
      <dsp:spPr>
        <a:xfrm>
          <a:off x="8835553" y="887672"/>
          <a:ext cx="167412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dirty="0"/>
            <a:t>Opening of Alliance South Phase II, just this month but dedication planned for October.</a:t>
          </a:r>
        </a:p>
      </dsp:txBody>
      <dsp:txXfrm>
        <a:off x="8835553" y="887672"/>
        <a:ext cx="1674125" cy="1287996"/>
      </dsp:txXfrm>
    </dsp:sp>
    <dsp:sp modelId="{124D3F0C-C106-48E2-86A8-3DD63E17A112}">
      <dsp:nvSpPr>
        <dsp:cNvPr id="0" name=""/>
        <dsp:cNvSpPr/>
      </dsp:nvSpPr>
      <dsp:spPr>
        <a:xfrm>
          <a:off x="8835553" y="435133"/>
          <a:ext cx="167412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t>2022</a:t>
          </a:r>
        </a:p>
      </dsp:txBody>
      <dsp:txXfrm>
        <a:off x="8835553" y="435133"/>
        <a:ext cx="1674125" cy="452539"/>
      </dsp:txXfrm>
    </dsp:sp>
    <dsp:sp modelId="{A6A324CC-D131-4855-BFAD-E4F2830FD4BD}">
      <dsp:nvSpPr>
        <dsp:cNvPr id="0" name=""/>
        <dsp:cNvSpPr/>
      </dsp:nvSpPr>
      <dsp:spPr>
        <a:xfrm>
          <a:off x="8618975" y="887672"/>
          <a:ext cx="0" cy="1287996"/>
        </a:xfrm>
        <a:prstGeom prst="line">
          <a:avLst/>
        </a:prstGeom>
        <a:noFill/>
        <a:ln w="12700" cap="flat" cmpd="sng" algn="ctr">
          <a:solidFill>
            <a:schemeClr val="accent2">
              <a:hueOff val="-1455363"/>
              <a:satOff val="-83928"/>
              <a:lumOff val="8628"/>
              <a:alphaOff val="0"/>
            </a:schemeClr>
          </a:solidFill>
          <a:prstDash val="dash"/>
          <a:miter lim="800000"/>
        </a:ln>
        <a:effectLst/>
      </dsp:spPr>
      <dsp:style>
        <a:lnRef idx="1">
          <a:scrgbClr r="0" g="0" b="0"/>
        </a:lnRef>
        <a:fillRef idx="0">
          <a:scrgbClr r="0" g="0" b="0"/>
        </a:fillRef>
        <a:effectRef idx="0">
          <a:scrgbClr r="0" g="0" b="0"/>
        </a:effectRef>
        <a:fontRef idx="minor"/>
      </dsp:style>
    </dsp:sp>
    <dsp:sp modelId="{309CCEA0-F2E1-4C44-8A43-2288601E8E96}">
      <dsp:nvSpPr>
        <dsp:cNvPr id="0" name=""/>
        <dsp:cNvSpPr/>
      </dsp:nvSpPr>
      <dsp:spPr>
        <a:xfrm>
          <a:off x="8589683" y="2134940"/>
          <a:ext cx="77967" cy="81457"/>
        </a:xfrm>
        <a:prstGeom prst="ellips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7CF91-8C52-4D9C-8867-A7B9B24DBBD3}">
      <dsp:nvSpPr>
        <dsp:cNvPr id="0" name=""/>
        <dsp:cNvSpPr/>
      </dsp:nvSpPr>
      <dsp:spPr>
        <a:xfrm>
          <a:off x="0" y="51870"/>
          <a:ext cx="6900512" cy="21411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The Heartland Expressway Corridor has provided many national, regional, and local benefits. Some of the most noteworthy national benefits include:</a:t>
          </a:r>
        </a:p>
      </dsp:txBody>
      <dsp:txXfrm>
        <a:off x="104520" y="156390"/>
        <a:ext cx="6691472" cy="1932060"/>
      </dsp:txXfrm>
    </dsp:sp>
    <dsp:sp modelId="{CBFBDCF5-71E0-4EFE-9F7F-573A36A3020B}">
      <dsp:nvSpPr>
        <dsp:cNvPr id="0" name=""/>
        <dsp:cNvSpPr/>
      </dsp:nvSpPr>
      <dsp:spPr>
        <a:xfrm>
          <a:off x="0" y="2192970"/>
          <a:ext cx="6900512" cy="3291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Connection of metropolitan cities and regional trade centers</a:t>
          </a:r>
        </a:p>
        <a:p>
          <a:pPr marL="228600" lvl="1" indent="-228600" algn="l" defTabSz="1022350">
            <a:lnSpc>
              <a:spcPct val="90000"/>
            </a:lnSpc>
            <a:spcBef>
              <a:spcPct val="0"/>
            </a:spcBef>
            <a:spcAft>
              <a:spcPct val="20000"/>
            </a:spcAft>
            <a:buChar char="•"/>
          </a:pPr>
          <a:r>
            <a:rPr lang="en-US" sz="2300" kern="1200" dirty="0"/>
            <a:t>Enhances the national freight network and freight movements</a:t>
          </a:r>
        </a:p>
        <a:p>
          <a:pPr marL="228600" lvl="1" indent="-228600" algn="l" defTabSz="1022350">
            <a:lnSpc>
              <a:spcPct val="90000"/>
            </a:lnSpc>
            <a:spcBef>
              <a:spcPct val="0"/>
            </a:spcBef>
            <a:spcAft>
              <a:spcPct val="20000"/>
            </a:spcAft>
            <a:buChar char="•"/>
          </a:pPr>
          <a:r>
            <a:rPr lang="en-US" sz="2300" kern="1200" dirty="0"/>
            <a:t>Completes an integral segment of the PTP Alliance Corridor, a trans-national corridor</a:t>
          </a:r>
        </a:p>
        <a:p>
          <a:pPr marL="228600" lvl="1" indent="-228600" algn="l" defTabSz="1022350">
            <a:lnSpc>
              <a:spcPct val="90000"/>
            </a:lnSpc>
            <a:spcBef>
              <a:spcPct val="0"/>
            </a:spcBef>
            <a:spcAft>
              <a:spcPct val="20000"/>
            </a:spcAft>
            <a:buChar char="•"/>
          </a:pPr>
          <a:r>
            <a:rPr lang="en-US" sz="2300" kern="1200" dirty="0"/>
            <a:t>Provides an alternative to avoid urban congestion and delay along I-25</a:t>
          </a:r>
        </a:p>
        <a:p>
          <a:pPr marL="228600" lvl="1" indent="-228600" algn="l" defTabSz="1022350">
            <a:lnSpc>
              <a:spcPct val="90000"/>
            </a:lnSpc>
            <a:spcBef>
              <a:spcPct val="0"/>
            </a:spcBef>
            <a:spcAft>
              <a:spcPct val="20000"/>
            </a:spcAft>
            <a:buChar char="•"/>
          </a:pPr>
          <a:r>
            <a:rPr lang="en-US" sz="2300" kern="1200" dirty="0"/>
            <a:t>Provides a north/south high-speed corridor</a:t>
          </a:r>
        </a:p>
      </dsp:txBody>
      <dsp:txXfrm>
        <a:off x="0" y="2192970"/>
        <a:ext cx="6900512" cy="32913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6A1D7-6EF4-454F-BDC8-02293B2BE27E}">
      <dsp:nvSpPr>
        <dsp:cNvPr id="0" name=""/>
        <dsp:cNvSpPr/>
      </dsp:nvSpPr>
      <dsp:spPr>
        <a:xfrm>
          <a:off x="0" y="326730"/>
          <a:ext cx="6900512" cy="23552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It has helped the region's communities to be better able to compete for new industries and new types of economic development:</a:t>
          </a:r>
        </a:p>
      </dsp:txBody>
      <dsp:txXfrm>
        <a:off x="114972" y="441702"/>
        <a:ext cx="6670568" cy="2125266"/>
      </dsp:txXfrm>
    </dsp:sp>
    <dsp:sp modelId="{E2CAF518-2816-4124-B034-1F333EA34121}">
      <dsp:nvSpPr>
        <dsp:cNvPr id="0" name=""/>
        <dsp:cNvSpPr/>
      </dsp:nvSpPr>
      <dsp:spPr>
        <a:xfrm>
          <a:off x="0" y="2681940"/>
          <a:ext cx="6900512" cy="252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t>Providing safer travel</a:t>
          </a:r>
        </a:p>
        <a:p>
          <a:pPr marL="228600" lvl="1" indent="-228600" algn="l" defTabSz="1155700">
            <a:lnSpc>
              <a:spcPct val="90000"/>
            </a:lnSpc>
            <a:spcBef>
              <a:spcPct val="0"/>
            </a:spcBef>
            <a:spcAft>
              <a:spcPct val="20000"/>
            </a:spcAft>
            <a:buChar char="•"/>
          </a:pPr>
          <a:r>
            <a:rPr lang="en-US" sz="2600" kern="1200" dirty="0"/>
            <a:t>Improving our regions competitiveness on projects </a:t>
          </a:r>
        </a:p>
        <a:p>
          <a:pPr marL="228600" lvl="1" indent="-228600" algn="l" defTabSz="1155700">
            <a:lnSpc>
              <a:spcPct val="90000"/>
            </a:lnSpc>
            <a:spcBef>
              <a:spcPct val="0"/>
            </a:spcBef>
            <a:spcAft>
              <a:spcPct val="20000"/>
            </a:spcAft>
            <a:buChar char="•"/>
          </a:pPr>
          <a:r>
            <a:rPr lang="en-US" sz="2600" kern="1200" dirty="0"/>
            <a:t>Improved interstate commerce</a:t>
          </a:r>
        </a:p>
        <a:p>
          <a:pPr marL="228600" lvl="1" indent="-228600" algn="l" defTabSz="1155700">
            <a:lnSpc>
              <a:spcPct val="90000"/>
            </a:lnSpc>
            <a:spcBef>
              <a:spcPct val="0"/>
            </a:spcBef>
            <a:spcAft>
              <a:spcPct val="20000"/>
            </a:spcAft>
            <a:buChar char="•"/>
          </a:pPr>
          <a:r>
            <a:rPr lang="en-US" sz="2600" kern="1200" dirty="0"/>
            <a:t>Easier and more efficient transportation of goods</a:t>
          </a:r>
        </a:p>
      </dsp:txBody>
      <dsp:txXfrm>
        <a:off x="0" y="2681940"/>
        <a:ext cx="6900512" cy="25274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C9F59-8B0C-4DA9-B8D4-66CF0CBBD699}">
      <dsp:nvSpPr>
        <dsp:cNvPr id="0" name=""/>
        <dsp:cNvSpPr/>
      </dsp:nvSpPr>
      <dsp:spPr>
        <a:xfrm>
          <a:off x="1266657" y="1245"/>
          <a:ext cx="2631736" cy="157904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Value of Pavement Savings </a:t>
          </a:r>
          <a:br>
            <a:rPr lang="en-US" sz="2200" kern="1200" dirty="0"/>
          </a:br>
          <a:r>
            <a:rPr lang="en-US" sz="2200" b="1" kern="1200" dirty="0"/>
            <a:t>$0.4 MILLION</a:t>
          </a:r>
        </a:p>
      </dsp:txBody>
      <dsp:txXfrm>
        <a:off x="1266657" y="1245"/>
        <a:ext cx="2631736" cy="1579042"/>
      </dsp:txXfrm>
    </dsp:sp>
    <dsp:sp modelId="{434BD0C8-3754-42B3-B143-198D744EE071}">
      <dsp:nvSpPr>
        <dsp:cNvPr id="0" name=""/>
        <dsp:cNvSpPr/>
      </dsp:nvSpPr>
      <dsp:spPr>
        <a:xfrm>
          <a:off x="4161567" y="1245"/>
          <a:ext cx="2631736" cy="157904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Value of Accident Reduction Savings</a:t>
          </a:r>
        </a:p>
        <a:p>
          <a:pPr marL="0" lvl="0" indent="0" algn="ctr" defTabSz="977900">
            <a:lnSpc>
              <a:spcPct val="90000"/>
            </a:lnSpc>
            <a:spcBef>
              <a:spcPct val="0"/>
            </a:spcBef>
            <a:spcAft>
              <a:spcPct val="35000"/>
            </a:spcAft>
            <a:buNone/>
          </a:pPr>
          <a:r>
            <a:rPr lang="en-US" sz="2200" b="1" kern="1200" dirty="0"/>
            <a:t>$94.8 MILLION</a:t>
          </a:r>
        </a:p>
      </dsp:txBody>
      <dsp:txXfrm>
        <a:off x="4161567" y="1245"/>
        <a:ext cx="2631736" cy="1579042"/>
      </dsp:txXfrm>
    </dsp:sp>
    <dsp:sp modelId="{025A3089-6DB7-4F9A-88BC-2FFA27A664C0}">
      <dsp:nvSpPr>
        <dsp:cNvPr id="0" name=""/>
        <dsp:cNvSpPr/>
      </dsp:nvSpPr>
      <dsp:spPr>
        <a:xfrm>
          <a:off x="7056478" y="1245"/>
          <a:ext cx="2631736" cy="157904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Value of Economic Inventory Savings</a:t>
          </a:r>
        </a:p>
        <a:p>
          <a:pPr marL="0" lvl="0" indent="0" algn="ctr" defTabSz="977900">
            <a:lnSpc>
              <a:spcPct val="90000"/>
            </a:lnSpc>
            <a:spcBef>
              <a:spcPct val="0"/>
            </a:spcBef>
            <a:spcAft>
              <a:spcPct val="35000"/>
            </a:spcAft>
            <a:buNone/>
          </a:pPr>
          <a:r>
            <a:rPr lang="en-US" sz="2200" b="1" kern="1200" dirty="0"/>
            <a:t>$215.4 MILLION</a:t>
          </a:r>
        </a:p>
      </dsp:txBody>
      <dsp:txXfrm>
        <a:off x="7056478" y="1245"/>
        <a:ext cx="2631736" cy="1579042"/>
      </dsp:txXfrm>
    </dsp:sp>
    <dsp:sp modelId="{6B7D228B-7948-4A35-BD7A-49DEBB899830}">
      <dsp:nvSpPr>
        <dsp:cNvPr id="0" name=""/>
        <dsp:cNvSpPr/>
      </dsp:nvSpPr>
      <dsp:spPr>
        <a:xfrm>
          <a:off x="2714112" y="1843460"/>
          <a:ext cx="2631736" cy="157904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Value of Travel Time Savings for Diverted Users</a:t>
          </a:r>
        </a:p>
        <a:p>
          <a:pPr marL="0" lvl="0" indent="0" algn="ctr" defTabSz="977900">
            <a:lnSpc>
              <a:spcPct val="90000"/>
            </a:lnSpc>
            <a:spcBef>
              <a:spcPct val="0"/>
            </a:spcBef>
            <a:spcAft>
              <a:spcPct val="35000"/>
            </a:spcAft>
            <a:buNone/>
          </a:pPr>
          <a:r>
            <a:rPr lang="en-US" sz="2200" b="1" kern="1200" dirty="0"/>
            <a:t>$1.0 MILLION</a:t>
          </a:r>
        </a:p>
      </dsp:txBody>
      <dsp:txXfrm>
        <a:off x="2714112" y="1843460"/>
        <a:ext cx="2631736" cy="1579042"/>
      </dsp:txXfrm>
    </dsp:sp>
    <dsp:sp modelId="{FCC998DA-0A76-4299-90A8-7F9191D5528E}">
      <dsp:nvSpPr>
        <dsp:cNvPr id="0" name=""/>
        <dsp:cNvSpPr/>
      </dsp:nvSpPr>
      <dsp:spPr>
        <a:xfrm>
          <a:off x="5609022" y="1843460"/>
          <a:ext cx="2631736" cy="157904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Value of Travel Time Savings for Existing Users</a:t>
          </a:r>
        </a:p>
        <a:p>
          <a:pPr marL="0" lvl="0" indent="0" algn="ctr" defTabSz="977900">
            <a:lnSpc>
              <a:spcPct val="90000"/>
            </a:lnSpc>
            <a:spcBef>
              <a:spcPct val="0"/>
            </a:spcBef>
            <a:spcAft>
              <a:spcPct val="35000"/>
            </a:spcAft>
            <a:buNone/>
          </a:pPr>
          <a:r>
            <a:rPr lang="en-US" sz="2200" b="1" kern="1200" dirty="0"/>
            <a:t>$140.8 MILLION</a:t>
          </a:r>
        </a:p>
      </dsp:txBody>
      <dsp:txXfrm>
        <a:off x="5609022" y="1843460"/>
        <a:ext cx="2631736" cy="1579042"/>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185F8-DFAD-4CC3-94DE-162E0BFFEFB3}"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645BF-FB24-44F6-AAFD-91A6646F835D}" type="slidenum">
              <a:rPr lang="en-US" smtClean="0"/>
              <a:t>‹#›</a:t>
            </a:fld>
            <a:endParaRPr lang="en-US"/>
          </a:p>
        </p:txBody>
      </p:sp>
    </p:spTree>
    <p:extLst>
      <p:ext uri="{BB962C8B-B14F-4D97-AF65-F5344CB8AC3E}">
        <p14:creationId xmlns:p14="http://schemas.microsoft.com/office/powerpoint/2010/main" val="446749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624C4-1195-4562-910C-3D2D559925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311FFA-67B5-44DF-8B75-F5AB5C1DB3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7B1452-FC87-4538-BD8D-08B04FDA2DBD}"/>
              </a:ext>
            </a:extLst>
          </p:cNvPr>
          <p:cNvSpPr>
            <a:spLocks noGrp="1"/>
          </p:cNvSpPr>
          <p:nvPr>
            <p:ph type="dt" sz="half" idx="10"/>
          </p:nvPr>
        </p:nvSpPr>
        <p:spPr/>
        <p:txBody>
          <a:bodyPr/>
          <a:lstStyle/>
          <a:p>
            <a:fld id="{B327BBDE-92CA-49C0-A120-27B952449D8C}" type="datetimeFigureOut">
              <a:rPr lang="en-US" smtClean="0"/>
              <a:t>9/15/2022</a:t>
            </a:fld>
            <a:endParaRPr lang="en-US"/>
          </a:p>
        </p:txBody>
      </p:sp>
      <p:sp>
        <p:nvSpPr>
          <p:cNvPr id="5" name="Footer Placeholder 4">
            <a:extLst>
              <a:ext uri="{FF2B5EF4-FFF2-40B4-BE49-F238E27FC236}">
                <a16:creationId xmlns:a16="http://schemas.microsoft.com/office/drawing/2014/main" id="{A1D2B8CB-C3DD-4C49-A4B2-F4AC75403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5B687-3230-4EF3-8DA7-1052C1AD32F7}"/>
              </a:ext>
            </a:extLst>
          </p:cNvPr>
          <p:cNvSpPr>
            <a:spLocks noGrp="1"/>
          </p:cNvSpPr>
          <p:nvPr>
            <p:ph type="sldNum" sz="quarter" idx="12"/>
          </p:nvPr>
        </p:nvSpPr>
        <p:spPr/>
        <p:txBody>
          <a:bodyPr/>
          <a:lstStyle/>
          <a:p>
            <a:fld id="{4E9D261B-3E6A-45A8-8618-315BA66BD72A}" type="slidenum">
              <a:rPr lang="en-US" smtClean="0"/>
              <a:t>‹#›</a:t>
            </a:fld>
            <a:endParaRPr lang="en-US"/>
          </a:p>
        </p:txBody>
      </p:sp>
    </p:spTree>
    <p:extLst>
      <p:ext uri="{BB962C8B-B14F-4D97-AF65-F5344CB8AC3E}">
        <p14:creationId xmlns:p14="http://schemas.microsoft.com/office/powerpoint/2010/main" val="2455998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C1DA-BBA3-496B-B65B-9D8131E139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6A41A-A6B6-4DF1-A05F-C757DC55ED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6B32E-EEAA-4221-A24C-A188E5EA4795}"/>
              </a:ext>
            </a:extLst>
          </p:cNvPr>
          <p:cNvSpPr>
            <a:spLocks noGrp="1"/>
          </p:cNvSpPr>
          <p:nvPr>
            <p:ph type="dt" sz="half" idx="10"/>
          </p:nvPr>
        </p:nvSpPr>
        <p:spPr/>
        <p:txBody>
          <a:bodyPr/>
          <a:lstStyle/>
          <a:p>
            <a:fld id="{B327BBDE-92CA-49C0-A120-27B952449D8C}" type="datetimeFigureOut">
              <a:rPr lang="en-US" smtClean="0"/>
              <a:t>9/15/2022</a:t>
            </a:fld>
            <a:endParaRPr lang="en-US"/>
          </a:p>
        </p:txBody>
      </p:sp>
      <p:sp>
        <p:nvSpPr>
          <p:cNvPr id="5" name="Footer Placeholder 4">
            <a:extLst>
              <a:ext uri="{FF2B5EF4-FFF2-40B4-BE49-F238E27FC236}">
                <a16:creationId xmlns:a16="http://schemas.microsoft.com/office/drawing/2014/main" id="{5F86CDE8-DC8A-4850-ACA4-C6FA54359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ECBB6-F78A-4713-9C76-00B93AF3E329}"/>
              </a:ext>
            </a:extLst>
          </p:cNvPr>
          <p:cNvSpPr>
            <a:spLocks noGrp="1"/>
          </p:cNvSpPr>
          <p:nvPr>
            <p:ph type="sldNum" sz="quarter" idx="12"/>
          </p:nvPr>
        </p:nvSpPr>
        <p:spPr/>
        <p:txBody>
          <a:bodyPr/>
          <a:lstStyle/>
          <a:p>
            <a:fld id="{4E9D261B-3E6A-45A8-8618-315BA66BD72A}" type="slidenum">
              <a:rPr lang="en-US" smtClean="0"/>
              <a:t>‹#›</a:t>
            </a:fld>
            <a:endParaRPr lang="en-US"/>
          </a:p>
        </p:txBody>
      </p:sp>
    </p:spTree>
    <p:extLst>
      <p:ext uri="{BB962C8B-B14F-4D97-AF65-F5344CB8AC3E}">
        <p14:creationId xmlns:p14="http://schemas.microsoft.com/office/powerpoint/2010/main" val="3605442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D41E35-92C1-4B38-99C3-E107394994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F92F4C-1A02-4249-99ED-37FF2A6F76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77C65F-C7B2-4FE5-AD4F-8ED5E3FDFDFC}"/>
              </a:ext>
            </a:extLst>
          </p:cNvPr>
          <p:cNvSpPr>
            <a:spLocks noGrp="1"/>
          </p:cNvSpPr>
          <p:nvPr>
            <p:ph type="dt" sz="half" idx="10"/>
          </p:nvPr>
        </p:nvSpPr>
        <p:spPr/>
        <p:txBody>
          <a:bodyPr/>
          <a:lstStyle/>
          <a:p>
            <a:fld id="{B327BBDE-92CA-49C0-A120-27B952449D8C}" type="datetimeFigureOut">
              <a:rPr lang="en-US" smtClean="0"/>
              <a:t>9/15/2022</a:t>
            </a:fld>
            <a:endParaRPr lang="en-US"/>
          </a:p>
        </p:txBody>
      </p:sp>
      <p:sp>
        <p:nvSpPr>
          <p:cNvPr id="5" name="Footer Placeholder 4">
            <a:extLst>
              <a:ext uri="{FF2B5EF4-FFF2-40B4-BE49-F238E27FC236}">
                <a16:creationId xmlns:a16="http://schemas.microsoft.com/office/drawing/2014/main" id="{F894B4BA-9942-4EB9-8A3C-05EB5B7F5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43BDA-9649-4E1E-B7B8-C00F9416F0E8}"/>
              </a:ext>
            </a:extLst>
          </p:cNvPr>
          <p:cNvSpPr>
            <a:spLocks noGrp="1"/>
          </p:cNvSpPr>
          <p:nvPr>
            <p:ph type="sldNum" sz="quarter" idx="12"/>
          </p:nvPr>
        </p:nvSpPr>
        <p:spPr/>
        <p:txBody>
          <a:bodyPr/>
          <a:lstStyle/>
          <a:p>
            <a:fld id="{4E9D261B-3E6A-45A8-8618-315BA66BD72A}" type="slidenum">
              <a:rPr lang="en-US" smtClean="0"/>
              <a:t>‹#›</a:t>
            </a:fld>
            <a:endParaRPr lang="en-US"/>
          </a:p>
        </p:txBody>
      </p:sp>
    </p:spTree>
    <p:extLst>
      <p:ext uri="{BB962C8B-B14F-4D97-AF65-F5344CB8AC3E}">
        <p14:creationId xmlns:p14="http://schemas.microsoft.com/office/powerpoint/2010/main" val="637409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1A92-FA8A-48D8-84D3-C3894D56B9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82519D-BF1D-4980-9C03-89DB313DF0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C9CF0-52A6-494F-93A3-7BD8792B8AFE}"/>
              </a:ext>
            </a:extLst>
          </p:cNvPr>
          <p:cNvSpPr>
            <a:spLocks noGrp="1"/>
          </p:cNvSpPr>
          <p:nvPr>
            <p:ph type="dt" sz="half" idx="10"/>
          </p:nvPr>
        </p:nvSpPr>
        <p:spPr/>
        <p:txBody>
          <a:bodyPr/>
          <a:lstStyle/>
          <a:p>
            <a:fld id="{B327BBDE-92CA-49C0-A120-27B952449D8C}" type="datetimeFigureOut">
              <a:rPr lang="en-US" smtClean="0"/>
              <a:t>9/15/2022</a:t>
            </a:fld>
            <a:endParaRPr lang="en-US"/>
          </a:p>
        </p:txBody>
      </p:sp>
      <p:sp>
        <p:nvSpPr>
          <p:cNvPr id="5" name="Footer Placeholder 4">
            <a:extLst>
              <a:ext uri="{FF2B5EF4-FFF2-40B4-BE49-F238E27FC236}">
                <a16:creationId xmlns:a16="http://schemas.microsoft.com/office/drawing/2014/main" id="{F26F5FA4-C751-4FD3-BA30-C06D9733B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330AE-B31A-4F50-A8EF-AA771AECBF82}"/>
              </a:ext>
            </a:extLst>
          </p:cNvPr>
          <p:cNvSpPr>
            <a:spLocks noGrp="1"/>
          </p:cNvSpPr>
          <p:nvPr>
            <p:ph type="sldNum" sz="quarter" idx="12"/>
          </p:nvPr>
        </p:nvSpPr>
        <p:spPr/>
        <p:txBody>
          <a:bodyPr/>
          <a:lstStyle/>
          <a:p>
            <a:fld id="{4E9D261B-3E6A-45A8-8618-315BA66BD72A}" type="slidenum">
              <a:rPr lang="en-US" smtClean="0"/>
              <a:t>‹#›</a:t>
            </a:fld>
            <a:endParaRPr lang="en-US"/>
          </a:p>
        </p:txBody>
      </p:sp>
    </p:spTree>
    <p:extLst>
      <p:ext uri="{BB962C8B-B14F-4D97-AF65-F5344CB8AC3E}">
        <p14:creationId xmlns:p14="http://schemas.microsoft.com/office/powerpoint/2010/main" val="2101224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C06EC-BCB1-4094-898F-3B2762324F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AF4E67-4D28-480E-A048-15BA7FCA63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F89811-9197-49A0-98DD-E7F056240B07}"/>
              </a:ext>
            </a:extLst>
          </p:cNvPr>
          <p:cNvSpPr>
            <a:spLocks noGrp="1"/>
          </p:cNvSpPr>
          <p:nvPr>
            <p:ph type="dt" sz="half" idx="10"/>
          </p:nvPr>
        </p:nvSpPr>
        <p:spPr/>
        <p:txBody>
          <a:bodyPr/>
          <a:lstStyle/>
          <a:p>
            <a:fld id="{B327BBDE-92CA-49C0-A120-27B952449D8C}" type="datetimeFigureOut">
              <a:rPr lang="en-US" smtClean="0"/>
              <a:t>9/15/2022</a:t>
            </a:fld>
            <a:endParaRPr lang="en-US"/>
          </a:p>
        </p:txBody>
      </p:sp>
      <p:sp>
        <p:nvSpPr>
          <p:cNvPr id="5" name="Footer Placeholder 4">
            <a:extLst>
              <a:ext uri="{FF2B5EF4-FFF2-40B4-BE49-F238E27FC236}">
                <a16:creationId xmlns:a16="http://schemas.microsoft.com/office/drawing/2014/main" id="{86B95444-42EF-4E68-8350-563AC6EEA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D88F6-7CD2-4C0A-9A81-1C65149F73D3}"/>
              </a:ext>
            </a:extLst>
          </p:cNvPr>
          <p:cNvSpPr>
            <a:spLocks noGrp="1"/>
          </p:cNvSpPr>
          <p:nvPr>
            <p:ph type="sldNum" sz="quarter" idx="12"/>
          </p:nvPr>
        </p:nvSpPr>
        <p:spPr/>
        <p:txBody>
          <a:bodyPr/>
          <a:lstStyle/>
          <a:p>
            <a:fld id="{4E9D261B-3E6A-45A8-8618-315BA66BD72A}" type="slidenum">
              <a:rPr lang="en-US" smtClean="0"/>
              <a:t>‹#›</a:t>
            </a:fld>
            <a:endParaRPr lang="en-US"/>
          </a:p>
        </p:txBody>
      </p:sp>
    </p:spTree>
    <p:extLst>
      <p:ext uri="{BB962C8B-B14F-4D97-AF65-F5344CB8AC3E}">
        <p14:creationId xmlns:p14="http://schemas.microsoft.com/office/powerpoint/2010/main" val="398629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281A-A9AE-4F9B-8607-CA36E5EB64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04F56-D6B5-48C1-8843-9CACE48047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81E0EF-EB6B-457A-BB16-92ACCD2FE6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C3BBB8-41EB-4C58-9135-5B349890C884}"/>
              </a:ext>
            </a:extLst>
          </p:cNvPr>
          <p:cNvSpPr>
            <a:spLocks noGrp="1"/>
          </p:cNvSpPr>
          <p:nvPr>
            <p:ph type="dt" sz="half" idx="10"/>
          </p:nvPr>
        </p:nvSpPr>
        <p:spPr/>
        <p:txBody>
          <a:bodyPr/>
          <a:lstStyle/>
          <a:p>
            <a:fld id="{B327BBDE-92CA-49C0-A120-27B952449D8C}" type="datetimeFigureOut">
              <a:rPr lang="en-US" smtClean="0"/>
              <a:t>9/15/2022</a:t>
            </a:fld>
            <a:endParaRPr lang="en-US"/>
          </a:p>
        </p:txBody>
      </p:sp>
      <p:sp>
        <p:nvSpPr>
          <p:cNvPr id="6" name="Footer Placeholder 5">
            <a:extLst>
              <a:ext uri="{FF2B5EF4-FFF2-40B4-BE49-F238E27FC236}">
                <a16:creationId xmlns:a16="http://schemas.microsoft.com/office/drawing/2014/main" id="{40DE8063-AD72-4219-8624-34827D0016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B6405E-DE7B-4393-814F-E1C28E4FA5E0}"/>
              </a:ext>
            </a:extLst>
          </p:cNvPr>
          <p:cNvSpPr>
            <a:spLocks noGrp="1"/>
          </p:cNvSpPr>
          <p:nvPr>
            <p:ph type="sldNum" sz="quarter" idx="12"/>
          </p:nvPr>
        </p:nvSpPr>
        <p:spPr/>
        <p:txBody>
          <a:bodyPr/>
          <a:lstStyle/>
          <a:p>
            <a:fld id="{4E9D261B-3E6A-45A8-8618-315BA66BD72A}" type="slidenum">
              <a:rPr lang="en-US" smtClean="0"/>
              <a:t>‹#›</a:t>
            </a:fld>
            <a:endParaRPr lang="en-US"/>
          </a:p>
        </p:txBody>
      </p:sp>
    </p:spTree>
    <p:extLst>
      <p:ext uri="{BB962C8B-B14F-4D97-AF65-F5344CB8AC3E}">
        <p14:creationId xmlns:p14="http://schemas.microsoft.com/office/powerpoint/2010/main" val="3331238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F928-DB6C-4EBA-918E-5C74732F08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8C470F-22A1-4994-8B91-A8E2ED1C38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6E9B69-129B-42B2-ADFF-C1CA86C714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853EE1-0715-4803-8850-1EEB395FB8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AC0B0E-FBDC-4AF1-8F30-031EF6F402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1C70FA-BE2B-47CF-A8C8-AA7B5F260EB1}"/>
              </a:ext>
            </a:extLst>
          </p:cNvPr>
          <p:cNvSpPr>
            <a:spLocks noGrp="1"/>
          </p:cNvSpPr>
          <p:nvPr>
            <p:ph type="dt" sz="half" idx="10"/>
          </p:nvPr>
        </p:nvSpPr>
        <p:spPr/>
        <p:txBody>
          <a:bodyPr/>
          <a:lstStyle/>
          <a:p>
            <a:fld id="{B327BBDE-92CA-49C0-A120-27B952449D8C}" type="datetimeFigureOut">
              <a:rPr lang="en-US" smtClean="0"/>
              <a:t>9/15/2022</a:t>
            </a:fld>
            <a:endParaRPr lang="en-US"/>
          </a:p>
        </p:txBody>
      </p:sp>
      <p:sp>
        <p:nvSpPr>
          <p:cNvPr id="8" name="Footer Placeholder 7">
            <a:extLst>
              <a:ext uri="{FF2B5EF4-FFF2-40B4-BE49-F238E27FC236}">
                <a16:creationId xmlns:a16="http://schemas.microsoft.com/office/drawing/2014/main" id="{D03A5D71-D3C3-4BE6-9A46-749D9D5107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3F839E-B427-4636-AA94-432207F5AB3D}"/>
              </a:ext>
            </a:extLst>
          </p:cNvPr>
          <p:cNvSpPr>
            <a:spLocks noGrp="1"/>
          </p:cNvSpPr>
          <p:nvPr>
            <p:ph type="sldNum" sz="quarter" idx="12"/>
          </p:nvPr>
        </p:nvSpPr>
        <p:spPr/>
        <p:txBody>
          <a:bodyPr/>
          <a:lstStyle/>
          <a:p>
            <a:fld id="{4E9D261B-3E6A-45A8-8618-315BA66BD72A}" type="slidenum">
              <a:rPr lang="en-US" smtClean="0"/>
              <a:t>‹#›</a:t>
            </a:fld>
            <a:endParaRPr lang="en-US"/>
          </a:p>
        </p:txBody>
      </p:sp>
    </p:spTree>
    <p:extLst>
      <p:ext uri="{BB962C8B-B14F-4D97-AF65-F5344CB8AC3E}">
        <p14:creationId xmlns:p14="http://schemas.microsoft.com/office/powerpoint/2010/main" val="1766935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B369C-6D6E-4558-B8EF-D4E0EAE82D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92FE21-5AB3-4542-ACE0-2932836EDA0A}"/>
              </a:ext>
            </a:extLst>
          </p:cNvPr>
          <p:cNvSpPr>
            <a:spLocks noGrp="1"/>
          </p:cNvSpPr>
          <p:nvPr>
            <p:ph type="dt" sz="half" idx="10"/>
          </p:nvPr>
        </p:nvSpPr>
        <p:spPr/>
        <p:txBody>
          <a:bodyPr/>
          <a:lstStyle/>
          <a:p>
            <a:fld id="{B327BBDE-92CA-49C0-A120-27B952449D8C}" type="datetimeFigureOut">
              <a:rPr lang="en-US" smtClean="0"/>
              <a:t>9/15/2022</a:t>
            </a:fld>
            <a:endParaRPr lang="en-US"/>
          </a:p>
        </p:txBody>
      </p:sp>
      <p:sp>
        <p:nvSpPr>
          <p:cNvPr id="4" name="Footer Placeholder 3">
            <a:extLst>
              <a:ext uri="{FF2B5EF4-FFF2-40B4-BE49-F238E27FC236}">
                <a16:creationId xmlns:a16="http://schemas.microsoft.com/office/drawing/2014/main" id="{86F07490-E86B-4CAA-9610-56DB101F7F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5A2511-48AD-4DD4-8A99-1E0AB767CE96}"/>
              </a:ext>
            </a:extLst>
          </p:cNvPr>
          <p:cNvSpPr>
            <a:spLocks noGrp="1"/>
          </p:cNvSpPr>
          <p:nvPr>
            <p:ph type="sldNum" sz="quarter" idx="12"/>
          </p:nvPr>
        </p:nvSpPr>
        <p:spPr/>
        <p:txBody>
          <a:bodyPr/>
          <a:lstStyle/>
          <a:p>
            <a:fld id="{4E9D261B-3E6A-45A8-8618-315BA66BD72A}" type="slidenum">
              <a:rPr lang="en-US" smtClean="0"/>
              <a:t>‹#›</a:t>
            </a:fld>
            <a:endParaRPr lang="en-US"/>
          </a:p>
        </p:txBody>
      </p:sp>
    </p:spTree>
    <p:extLst>
      <p:ext uri="{BB962C8B-B14F-4D97-AF65-F5344CB8AC3E}">
        <p14:creationId xmlns:p14="http://schemas.microsoft.com/office/powerpoint/2010/main" val="398540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899AE-1429-4586-9015-93CDDB5FB66C}"/>
              </a:ext>
            </a:extLst>
          </p:cNvPr>
          <p:cNvSpPr>
            <a:spLocks noGrp="1"/>
          </p:cNvSpPr>
          <p:nvPr>
            <p:ph type="dt" sz="half" idx="10"/>
          </p:nvPr>
        </p:nvSpPr>
        <p:spPr/>
        <p:txBody>
          <a:bodyPr/>
          <a:lstStyle/>
          <a:p>
            <a:fld id="{B327BBDE-92CA-49C0-A120-27B952449D8C}" type="datetimeFigureOut">
              <a:rPr lang="en-US" smtClean="0"/>
              <a:t>9/15/2022</a:t>
            </a:fld>
            <a:endParaRPr lang="en-US"/>
          </a:p>
        </p:txBody>
      </p:sp>
      <p:sp>
        <p:nvSpPr>
          <p:cNvPr id="3" name="Footer Placeholder 2">
            <a:extLst>
              <a:ext uri="{FF2B5EF4-FFF2-40B4-BE49-F238E27FC236}">
                <a16:creationId xmlns:a16="http://schemas.microsoft.com/office/drawing/2014/main" id="{3AF9B479-CF9C-432A-AC49-F6E63DE5E0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FFBF6-5A0F-472F-9D6C-6CBAC417076E}"/>
              </a:ext>
            </a:extLst>
          </p:cNvPr>
          <p:cNvSpPr>
            <a:spLocks noGrp="1"/>
          </p:cNvSpPr>
          <p:nvPr>
            <p:ph type="sldNum" sz="quarter" idx="12"/>
          </p:nvPr>
        </p:nvSpPr>
        <p:spPr/>
        <p:txBody>
          <a:bodyPr/>
          <a:lstStyle/>
          <a:p>
            <a:fld id="{4E9D261B-3E6A-45A8-8618-315BA66BD72A}" type="slidenum">
              <a:rPr lang="en-US" smtClean="0"/>
              <a:t>‹#›</a:t>
            </a:fld>
            <a:endParaRPr lang="en-US"/>
          </a:p>
        </p:txBody>
      </p:sp>
    </p:spTree>
    <p:extLst>
      <p:ext uri="{BB962C8B-B14F-4D97-AF65-F5344CB8AC3E}">
        <p14:creationId xmlns:p14="http://schemas.microsoft.com/office/powerpoint/2010/main" val="1254798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A19CD-84B1-49D4-BB85-40F7C7CAB6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5A6BB7-5A92-4222-820B-39A663398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AFFDBE-F15F-47E0-9EC3-90FD9125D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61BA0-1634-4633-B715-FEDEFBA04A8E}"/>
              </a:ext>
            </a:extLst>
          </p:cNvPr>
          <p:cNvSpPr>
            <a:spLocks noGrp="1"/>
          </p:cNvSpPr>
          <p:nvPr>
            <p:ph type="dt" sz="half" idx="10"/>
          </p:nvPr>
        </p:nvSpPr>
        <p:spPr/>
        <p:txBody>
          <a:bodyPr/>
          <a:lstStyle/>
          <a:p>
            <a:fld id="{B327BBDE-92CA-49C0-A120-27B952449D8C}" type="datetimeFigureOut">
              <a:rPr lang="en-US" smtClean="0"/>
              <a:t>9/15/2022</a:t>
            </a:fld>
            <a:endParaRPr lang="en-US"/>
          </a:p>
        </p:txBody>
      </p:sp>
      <p:sp>
        <p:nvSpPr>
          <p:cNvPr id="6" name="Footer Placeholder 5">
            <a:extLst>
              <a:ext uri="{FF2B5EF4-FFF2-40B4-BE49-F238E27FC236}">
                <a16:creationId xmlns:a16="http://schemas.microsoft.com/office/drawing/2014/main" id="{E819C1E5-6888-4858-B23D-83C7960E0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4CD651-BCD5-42CA-AE08-79FD323F7844}"/>
              </a:ext>
            </a:extLst>
          </p:cNvPr>
          <p:cNvSpPr>
            <a:spLocks noGrp="1"/>
          </p:cNvSpPr>
          <p:nvPr>
            <p:ph type="sldNum" sz="quarter" idx="12"/>
          </p:nvPr>
        </p:nvSpPr>
        <p:spPr/>
        <p:txBody>
          <a:bodyPr/>
          <a:lstStyle/>
          <a:p>
            <a:fld id="{4E9D261B-3E6A-45A8-8618-315BA66BD72A}" type="slidenum">
              <a:rPr lang="en-US" smtClean="0"/>
              <a:t>‹#›</a:t>
            </a:fld>
            <a:endParaRPr lang="en-US"/>
          </a:p>
        </p:txBody>
      </p:sp>
    </p:spTree>
    <p:extLst>
      <p:ext uri="{BB962C8B-B14F-4D97-AF65-F5344CB8AC3E}">
        <p14:creationId xmlns:p14="http://schemas.microsoft.com/office/powerpoint/2010/main" val="644591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8329B-B8C7-40E1-BB2E-A85BDE37F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DAF57D-5AA7-438F-BFFA-6AF3B4BFE8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9FED95-9315-4C22-B0A9-0262691C8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048725-C36C-411C-ADBF-7E7247155BA0}"/>
              </a:ext>
            </a:extLst>
          </p:cNvPr>
          <p:cNvSpPr>
            <a:spLocks noGrp="1"/>
          </p:cNvSpPr>
          <p:nvPr>
            <p:ph type="dt" sz="half" idx="10"/>
          </p:nvPr>
        </p:nvSpPr>
        <p:spPr/>
        <p:txBody>
          <a:bodyPr/>
          <a:lstStyle/>
          <a:p>
            <a:fld id="{B327BBDE-92CA-49C0-A120-27B952449D8C}" type="datetimeFigureOut">
              <a:rPr lang="en-US" smtClean="0"/>
              <a:t>9/15/2022</a:t>
            </a:fld>
            <a:endParaRPr lang="en-US"/>
          </a:p>
        </p:txBody>
      </p:sp>
      <p:sp>
        <p:nvSpPr>
          <p:cNvPr id="6" name="Footer Placeholder 5">
            <a:extLst>
              <a:ext uri="{FF2B5EF4-FFF2-40B4-BE49-F238E27FC236}">
                <a16:creationId xmlns:a16="http://schemas.microsoft.com/office/drawing/2014/main" id="{AC48B6C1-7CE1-499A-9547-F0336A1EBD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D6E89E-8B8D-42C9-96AA-7A2059F08702}"/>
              </a:ext>
            </a:extLst>
          </p:cNvPr>
          <p:cNvSpPr>
            <a:spLocks noGrp="1"/>
          </p:cNvSpPr>
          <p:nvPr>
            <p:ph type="sldNum" sz="quarter" idx="12"/>
          </p:nvPr>
        </p:nvSpPr>
        <p:spPr/>
        <p:txBody>
          <a:bodyPr/>
          <a:lstStyle/>
          <a:p>
            <a:fld id="{4E9D261B-3E6A-45A8-8618-315BA66BD72A}" type="slidenum">
              <a:rPr lang="en-US" smtClean="0"/>
              <a:t>‹#›</a:t>
            </a:fld>
            <a:endParaRPr lang="en-US"/>
          </a:p>
        </p:txBody>
      </p:sp>
    </p:spTree>
    <p:extLst>
      <p:ext uri="{BB962C8B-B14F-4D97-AF65-F5344CB8AC3E}">
        <p14:creationId xmlns:p14="http://schemas.microsoft.com/office/powerpoint/2010/main" val="3366779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50203F-1550-4BCC-80A5-9DB8271A45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F57A48-B40C-45AA-A484-AAB7393F9F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B1DEAF-5326-4386-A7AD-408EF8718F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7BBDE-92CA-49C0-A120-27B952449D8C}" type="datetimeFigureOut">
              <a:rPr lang="en-US" smtClean="0"/>
              <a:t>9/15/2022</a:t>
            </a:fld>
            <a:endParaRPr lang="en-US"/>
          </a:p>
        </p:txBody>
      </p:sp>
      <p:sp>
        <p:nvSpPr>
          <p:cNvPr id="5" name="Footer Placeholder 4">
            <a:extLst>
              <a:ext uri="{FF2B5EF4-FFF2-40B4-BE49-F238E27FC236}">
                <a16:creationId xmlns:a16="http://schemas.microsoft.com/office/drawing/2014/main" id="{CF99C8B0-5A58-4CE6-A02B-F66C53CA07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9EB1FF-475A-4A61-85BD-09C72B5BFB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D261B-3E6A-45A8-8618-315BA66BD72A}" type="slidenum">
              <a:rPr lang="en-US" smtClean="0"/>
              <a:t>‹#›</a:t>
            </a:fld>
            <a:endParaRPr lang="en-US"/>
          </a:p>
        </p:txBody>
      </p:sp>
    </p:spTree>
    <p:extLst>
      <p:ext uri="{BB962C8B-B14F-4D97-AF65-F5344CB8AC3E}">
        <p14:creationId xmlns:p14="http://schemas.microsoft.com/office/powerpoint/2010/main" val="2981584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0.jpeg"/><Relationship Id="rId7" Type="http://schemas.openxmlformats.org/officeDocument/2006/relationships/image" Target="../media/image1.jpe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10.svg"/><Relationship Id="rId10" Type="http://schemas.openxmlformats.org/officeDocument/2006/relationships/image" Target="../media/image44.jpeg"/><Relationship Id="rId4" Type="http://schemas.openxmlformats.org/officeDocument/2006/relationships/image" Target="../media/image9.png"/><Relationship Id="rId9"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1.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12.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jpg"/><Relationship Id="rId7" Type="http://schemas.openxmlformats.org/officeDocument/2006/relationships/image" Target="../media/image55.png"/><Relationship Id="rId12" Type="http://schemas.openxmlformats.org/officeDocument/2006/relationships/image" Target="../media/image60.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66.jpeg"/><Relationship Id="rId7" Type="http://schemas.openxmlformats.org/officeDocument/2006/relationships/image" Target="../media/image68.jpe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8.jp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hyperlink" Target="http://www.facebook.com/heartlandexpressway" TargetMode="External"/><Relationship Id="rId5" Type="http://schemas.openxmlformats.org/officeDocument/2006/relationships/hyperlink" Target="mailto:info@heartlandexpressway.com" TargetMode="External"/><Relationship Id="rId4" Type="http://schemas.openxmlformats.org/officeDocument/2006/relationships/hyperlink" Target="http://www.heartlandexpressway.com/"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3.png"/><Relationship Id="rId3" Type="http://schemas.openxmlformats.org/officeDocument/2006/relationships/image" Target="../media/image8.sv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image" Target="../media/image25.svg"/><Relationship Id="rId10" Type="http://schemas.openxmlformats.org/officeDocument/2006/relationships/image" Target="../media/image1.jpe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454E17D-63D5-B720-26E2-9ED1E047F77F}"/>
              </a:ext>
            </a:extLst>
          </p:cNvPr>
          <p:cNvSpPr/>
          <p:nvPr/>
        </p:nvSpPr>
        <p:spPr>
          <a:xfrm>
            <a:off x="526073"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kern="1200">
                <a:ln w="0"/>
                <a:solidFill>
                  <a:schemeClr val="bg1"/>
                </a:solidFill>
                <a:effectLst>
                  <a:outerShdw blurRad="38100" dist="19050" dir="2700000" algn="tl" rotWithShape="0">
                    <a:schemeClr val="dk1">
                      <a:alpha val="40000"/>
                    </a:schemeClr>
                  </a:outerShdw>
                </a:effectLst>
                <a:latin typeface="+mj-lt"/>
                <a:ea typeface="+mj-ea"/>
                <a:cs typeface="+mj-cs"/>
              </a:rPr>
              <a:t>Looking North NOW</a:t>
            </a:r>
          </a:p>
        </p:txBody>
      </p:sp>
      <p:pic>
        <p:nvPicPr>
          <p:cNvPr id="3" name="Picture 2" descr="Text&#10;&#10;Description automatically generated with low confidence">
            <a:extLst>
              <a:ext uri="{FF2B5EF4-FFF2-40B4-BE49-F238E27FC236}">
                <a16:creationId xmlns:a16="http://schemas.microsoft.com/office/drawing/2014/main" id="{A4BC5BD0-89F9-71C7-C50C-7C5B8D658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366460"/>
            <a:ext cx="11496821" cy="3880178"/>
          </a:xfrm>
          <a:prstGeom prst="rect">
            <a:avLst/>
          </a:prstGeom>
        </p:spPr>
      </p:pic>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222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11BCAD35-1F25-1307-8D3D-C876D73AE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38" y="419660"/>
            <a:ext cx="6096000" cy="28479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296D6F33-E893-44C5-27A5-FC079FD7F376}"/>
              </a:ext>
            </a:extLst>
          </p:cNvPr>
          <p:cNvGraphicFramePr>
            <a:graphicFrameLocks noGrp="1"/>
          </p:cNvGraphicFramePr>
          <p:nvPr>
            <p:extLst>
              <p:ext uri="{D42A27DB-BD31-4B8C-83A1-F6EECF244321}">
                <p14:modId xmlns:p14="http://schemas.microsoft.com/office/powerpoint/2010/main" val="174419122"/>
              </p:ext>
            </p:extLst>
          </p:nvPr>
        </p:nvGraphicFramePr>
        <p:xfrm>
          <a:off x="213979" y="3590366"/>
          <a:ext cx="6315859" cy="2834640"/>
        </p:xfrm>
        <a:graphic>
          <a:graphicData uri="http://schemas.openxmlformats.org/drawingml/2006/table">
            <a:tbl>
              <a:tblPr/>
              <a:tblGrid>
                <a:gridCol w="6315859">
                  <a:extLst>
                    <a:ext uri="{9D8B030D-6E8A-4147-A177-3AD203B41FA5}">
                      <a16:colId xmlns:a16="http://schemas.microsoft.com/office/drawing/2014/main" val="3553716141"/>
                    </a:ext>
                  </a:extLst>
                </a:gridCol>
              </a:tblGrid>
              <a:tr h="1654334">
                <a:tc>
                  <a:txBody>
                    <a:bodyPr/>
                    <a:lstStyle/>
                    <a:p>
                      <a:pPr algn="l"/>
                      <a:r>
                        <a:rPr lang="en-US" b="1" dirty="0"/>
                        <a:t>New Alliance </a:t>
                      </a:r>
                      <a:r>
                        <a:rPr lang="en-US" dirty="0"/>
                        <a:t>handles and processes…</a:t>
                      </a:r>
                    </a:p>
                    <a:p>
                      <a:pPr marL="285750" indent="-285750" algn="l">
                        <a:buFont typeface="Arial" panose="020B0604020202020204" pitchFamily="34" charset="0"/>
                        <a:buChar char="•"/>
                      </a:pPr>
                      <a:r>
                        <a:rPr lang="en-US" b="1" dirty="0"/>
                        <a:t>Great Northern </a:t>
                      </a:r>
                    </a:p>
                    <a:p>
                      <a:pPr marL="285750" indent="-285750" algn="l">
                        <a:buFont typeface="Arial" panose="020B0604020202020204" pitchFamily="34" charset="0"/>
                        <a:buChar char="•"/>
                      </a:pPr>
                      <a:r>
                        <a:rPr lang="en-US" b="1" dirty="0"/>
                        <a:t>Pinto dry edible beans</a:t>
                      </a:r>
                    </a:p>
                    <a:p>
                      <a:pPr algn="ctr"/>
                      <a:endParaRPr lang="en-US" b="1" dirty="0"/>
                    </a:p>
                    <a:p>
                      <a:pPr algn="l"/>
                      <a:r>
                        <a:rPr lang="en-US" b="1" dirty="0"/>
                        <a:t>Processing </a:t>
                      </a:r>
                      <a:r>
                        <a:rPr lang="en-US" dirty="0"/>
                        <a:t>beans in Alliance, Bridgeport and Gering, Nebraska. Specializing in canning quality beans to food companies around the world. The finished product is milled to customer specifications and packed in a variety of ways including bulk totes and paper or poly bags from 20 lbs. - 50 kilo. Beans are shipped in bulk rail hoppers or bulk trucks.</a:t>
                      </a:r>
                    </a:p>
                  </a:txBody>
                  <a:tcPr anchor="ctr">
                    <a:lnL>
                      <a:noFill/>
                    </a:lnL>
                    <a:lnR>
                      <a:noFill/>
                    </a:lnR>
                    <a:lnT>
                      <a:noFill/>
                    </a:lnT>
                    <a:lnB>
                      <a:noFill/>
                    </a:lnB>
                  </a:tcPr>
                </a:tc>
                <a:extLst>
                  <a:ext uri="{0D108BD9-81ED-4DB2-BD59-A6C34878D82A}">
                    <a16:rowId xmlns:a16="http://schemas.microsoft.com/office/drawing/2014/main" val="3356052547"/>
                  </a:ext>
                </a:extLst>
              </a:tr>
            </a:tbl>
          </a:graphicData>
        </a:graphic>
      </p:graphicFrame>
      <p:sp>
        <p:nvSpPr>
          <p:cNvPr id="4" name="TextBox 3">
            <a:extLst>
              <a:ext uri="{FF2B5EF4-FFF2-40B4-BE49-F238E27FC236}">
                <a16:creationId xmlns:a16="http://schemas.microsoft.com/office/drawing/2014/main" id="{A65E7E45-BF94-0E38-5012-0DC9084C1E7F}"/>
              </a:ext>
            </a:extLst>
          </p:cNvPr>
          <p:cNvSpPr txBox="1"/>
          <p:nvPr/>
        </p:nvSpPr>
        <p:spPr>
          <a:xfrm>
            <a:off x="8495010" y="3101805"/>
            <a:ext cx="3263152" cy="2862322"/>
          </a:xfrm>
          <a:prstGeom prst="rect">
            <a:avLst/>
          </a:prstGeom>
          <a:noFill/>
        </p:spPr>
        <p:txBody>
          <a:bodyPr wrap="square">
            <a:spAutoFit/>
          </a:bodyPr>
          <a:lstStyle/>
          <a:p>
            <a:r>
              <a:rPr lang="en-US" b="0" i="0" dirty="0">
                <a:effectLst/>
              </a:rPr>
              <a:t>Offers customers several varieties including:</a:t>
            </a:r>
          </a:p>
          <a:p>
            <a:pPr marL="285750" indent="-285750">
              <a:buFont typeface="Arial" panose="020B0604020202020204" pitchFamily="34" charset="0"/>
              <a:buChar char="•"/>
            </a:pPr>
            <a:r>
              <a:rPr lang="en-US" b="0" i="0" dirty="0">
                <a:effectLst/>
              </a:rPr>
              <a:t>Light Red Kidney Beans</a:t>
            </a:r>
            <a:endParaRPr lang="en-US" dirty="0"/>
          </a:p>
          <a:p>
            <a:pPr marL="285750" indent="-285750">
              <a:buFont typeface="Arial" panose="020B0604020202020204" pitchFamily="34" charset="0"/>
              <a:buChar char="•"/>
            </a:pPr>
            <a:r>
              <a:rPr lang="en-US" b="0" i="0" dirty="0">
                <a:effectLst/>
              </a:rPr>
              <a:t>Pinto</a:t>
            </a:r>
            <a:endParaRPr lang="en-US" dirty="0"/>
          </a:p>
          <a:p>
            <a:pPr marL="285750" indent="-285750">
              <a:buFont typeface="Arial" panose="020B0604020202020204" pitchFamily="34" charset="0"/>
              <a:buChar char="•"/>
            </a:pPr>
            <a:r>
              <a:rPr lang="en-US" b="0" i="0" dirty="0">
                <a:effectLst/>
              </a:rPr>
              <a:t>Great Northern</a:t>
            </a:r>
          </a:p>
          <a:p>
            <a:pPr marL="285750" indent="-285750">
              <a:buFont typeface="Arial" panose="020B0604020202020204" pitchFamily="34" charset="0"/>
              <a:buChar char="•"/>
            </a:pPr>
            <a:r>
              <a:rPr lang="en-US" b="0" i="0" dirty="0">
                <a:effectLst/>
              </a:rPr>
              <a:t>Garbanzo</a:t>
            </a:r>
          </a:p>
          <a:p>
            <a:pPr marL="285750" indent="-285750">
              <a:buFont typeface="Arial" panose="020B0604020202020204" pitchFamily="34" charset="0"/>
              <a:buChar char="•"/>
            </a:pPr>
            <a:r>
              <a:rPr lang="en-US" b="0" i="0" dirty="0">
                <a:effectLst/>
              </a:rPr>
              <a:t>Black Eyed Peas</a:t>
            </a:r>
          </a:p>
          <a:p>
            <a:pPr marL="285750" indent="-285750">
              <a:buFont typeface="Arial" panose="020B0604020202020204" pitchFamily="34" charset="0"/>
              <a:buChar char="•"/>
            </a:pPr>
            <a:endParaRPr lang="en-US" dirty="0"/>
          </a:p>
          <a:p>
            <a:r>
              <a:rPr lang="en-US" dirty="0"/>
              <a:t>Lesser quality beans are shipped off for Dog Food.</a:t>
            </a:r>
          </a:p>
        </p:txBody>
      </p:sp>
      <p:pic>
        <p:nvPicPr>
          <p:cNvPr id="13318" name="Picture 6" descr="Jelinek Custom Cleaning JCC - Home | Facebook">
            <a:extLst>
              <a:ext uri="{FF2B5EF4-FFF2-40B4-BE49-F238E27FC236}">
                <a16:creationId xmlns:a16="http://schemas.microsoft.com/office/drawing/2014/main" id="{47DB5A5E-EE8D-2DBB-3298-3F4BE4713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5498" y="786372"/>
            <a:ext cx="2162175" cy="211455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9C945AE5-952A-CFB3-55DA-7FF9639C8405}"/>
              </a:ext>
            </a:extLst>
          </p:cNvPr>
          <p:cNvCxnSpPr>
            <a:cxnSpLocks/>
          </p:cNvCxnSpPr>
          <p:nvPr/>
        </p:nvCxnSpPr>
        <p:spPr>
          <a:xfrm>
            <a:off x="7763435" y="1107218"/>
            <a:ext cx="0" cy="4643564"/>
          </a:xfrm>
          <a:prstGeom prst="line">
            <a:avLst/>
          </a:prstGeom>
          <a:ln w="76200"/>
        </p:spPr>
        <p:style>
          <a:lnRef idx="1">
            <a:schemeClr val="dk1"/>
          </a:lnRef>
          <a:fillRef idx="0">
            <a:schemeClr val="dk1"/>
          </a:fillRef>
          <a:effectRef idx="0">
            <a:schemeClr val="dk1"/>
          </a:effectRef>
          <a:fontRef idx="minor">
            <a:schemeClr val="tx1"/>
          </a:fontRef>
        </p:style>
      </p:cxnSp>
      <p:pic>
        <p:nvPicPr>
          <p:cNvPr id="3" name="Picture 2" descr="A picture containing text, clipart&#10;&#10;Description automatically generated">
            <a:extLst>
              <a:ext uri="{FF2B5EF4-FFF2-40B4-BE49-F238E27FC236}">
                <a16:creationId xmlns:a16="http://schemas.microsoft.com/office/drawing/2014/main" id="{9054FCC6-DC97-5CB0-A737-36D67B734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122" y="3717823"/>
            <a:ext cx="3228290" cy="815143"/>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6C009AD2-FB76-0554-7FA4-93C7D888BE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spTree>
    <p:extLst>
      <p:ext uri="{BB962C8B-B14F-4D97-AF65-F5344CB8AC3E}">
        <p14:creationId xmlns:p14="http://schemas.microsoft.com/office/powerpoint/2010/main" val="1514459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46" name="Freeform: Shape 1045">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 name="Freeform: Shape 1047">
            <a:extLst>
              <a:ext uri="{FF2B5EF4-FFF2-40B4-BE49-F238E27FC236}">
                <a16:creationId xmlns:a16="http://schemas.microsoft.com/office/drawing/2014/main" id="{268CEAA9-EB19-46F9-AFA2-D168C2B83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04500" cy="3318846"/>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clipart&#10;&#10;Description automatically generated">
            <a:extLst>
              <a:ext uri="{FF2B5EF4-FFF2-40B4-BE49-F238E27FC236}">
                <a16:creationId xmlns:a16="http://schemas.microsoft.com/office/drawing/2014/main" id="{481E2932-C4B7-A335-28EC-AA4D4DBC9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50" y="976288"/>
            <a:ext cx="3572203" cy="901981"/>
          </a:xfrm>
          <a:prstGeom prst="rect">
            <a:avLst/>
          </a:prstGeom>
        </p:spPr>
      </p:pic>
      <p:sp>
        <p:nvSpPr>
          <p:cNvPr id="1050" name="Oval 1049">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1975104" cy="1975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2" name="Oval 1051">
            <a:extLst>
              <a:ext uri="{FF2B5EF4-FFF2-40B4-BE49-F238E27FC236}">
                <a16:creationId xmlns:a16="http://schemas.microsoft.com/office/drawing/2014/main" id="{B83B7D38-93E6-49F8-8B10-54BCB14D4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396" y="617591"/>
            <a:ext cx="1645920" cy="1645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Western Potatoes Inc | Produce Market Guide">
            <a:extLst>
              <a:ext uri="{FF2B5EF4-FFF2-40B4-BE49-F238E27FC236}">
                <a16:creationId xmlns:a16="http://schemas.microsoft.com/office/drawing/2014/main" id="{F076F0BC-292A-5E8D-DF00-79DD573D3A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923355" y="905165"/>
            <a:ext cx="1172645" cy="1022913"/>
          </a:xfrm>
          <a:prstGeom prst="rect">
            <a:avLst/>
          </a:prstGeom>
          <a:noFill/>
          <a:extLst>
            <a:ext uri="{909E8E84-426E-40DD-AFC4-6F175D3DCCD1}">
              <a14:hiddenFill xmlns:a14="http://schemas.microsoft.com/office/drawing/2010/main">
                <a:solidFill>
                  <a:srgbClr val="FFFFFF"/>
                </a:solidFill>
              </a14:hiddenFill>
            </a:ext>
          </a:extLst>
        </p:spPr>
      </p:pic>
      <p:sp>
        <p:nvSpPr>
          <p:cNvPr id="1054" name="Freeform: Shape 1053">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6" name="Freeform: Shape 1055">
            <a:extLst>
              <a:ext uri="{FF2B5EF4-FFF2-40B4-BE49-F238E27FC236}">
                <a16:creationId xmlns:a16="http://schemas.microsoft.com/office/drawing/2014/main" id="{4FCFB4C2-42E8-4EE8-8B04-23A2DA921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7013"/>
            <a:ext cx="3050387" cy="2654675"/>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Logo&#10;&#10;Description automatically generated">
            <a:extLst>
              <a:ext uri="{FF2B5EF4-FFF2-40B4-BE49-F238E27FC236}">
                <a16:creationId xmlns:a16="http://schemas.microsoft.com/office/drawing/2014/main" id="{DD7F1A72-B00E-2283-215F-DFA22D092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297" y="5241918"/>
            <a:ext cx="2239728" cy="1050898"/>
          </a:xfrm>
          <a:prstGeom prst="rect">
            <a:avLst/>
          </a:prstGeom>
        </p:spPr>
      </p:pic>
      <p:sp>
        <p:nvSpPr>
          <p:cNvPr id="1058" name="Oval 1057">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0" name="Oval 1059">
            <a:extLst>
              <a:ext uri="{FF2B5EF4-FFF2-40B4-BE49-F238E27FC236}">
                <a16:creationId xmlns:a16="http://schemas.microsoft.com/office/drawing/2014/main" id="{D3714E15-0DC2-4DED-9F2A-CD13C33A1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45527" y="3036574"/>
            <a:ext cx="2505456" cy="2505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EHS Compliance Software | Dakota Software">
            <a:extLst>
              <a:ext uri="{FF2B5EF4-FFF2-40B4-BE49-F238E27FC236}">
                <a16:creationId xmlns:a16="http://schemas.microsoft.com/office/drawing/2014/main" id="{DF415519-D644-46B6-E90E-BD98FD81777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28853" y="3646337"/>
            <a:ext cx="2160960" cy="11102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2621C4-379C-4783-A0E1-2E00183D6F17}"/>
              </a:ext>
            </a:extLst>
          </p:cNvPr>
          <p:cNvSpPr txBox="1"/>
          <p:nvPr/>
        </p:nvSpPr>
        <p:spPr>
          <a:xfrm>
            <a:off x="7047034" y="1192966"/>
            <a:ext cx="4542966" cy="4251760"/>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b="1" dirty="0"/>
              <a:t>Competitive Response: </a:t>
            </a:r>
          </a:p>
          <a:p>
            <a:pPr>
              <a:lnSpc>
                <a:spcPct val="90000"/>
              </a:lnSpc>
              <a:spcAft>
                <a:spcPts val="600"/>
              </a:spcAft>
            </a:pPr>
            <a:r>
              <a:rPr lang="en-US" dirty="0"/>
              <a:t>It is not possible to predict the exact type of business relocation that might occur in response to the productivity improvement; likely expansions would include food processing manufacturing to take advantage of the corridor’s significant agricultural assets and distribution facilities that take advantage of the corridor’s low costs and proximity to the larger urban areas.</a:t>
            </a:r>
          </a:p>
          <a:p>
            <a:pPr>
              <a:lnSpc>
                <a:spcPct val="90000"/>
              </a:lnSpc>
              <a:spcAft>
                <a:spcPts val="600"/>
              </a:spcAft>
            </a:pPr>
            <a:endParaRPr lang="en-US" dirty="0"/>
          </a:p>
          <a:p>
            <a:pPr>
              <a:lnSpc>
                <a:spcPct val="90000"/>
              </a:lnSpc>
              <a:spcAft>
                <a:spcPts val="600"/>
              </a:spcAft>
            </a:pPr>
            <a:r>
              <a:rPr lang="en-US" b="0" i="1" dirty="0">
                <a:effectLst/>
              </a:rPr>
              <a:t>“On September 9, 2022, we brought in over 11 million pounds or 5,500 tons of potatoes and dirt in Nebraska. That is approximately 25,000,000 individual potatoes from the field. That’s a lot of tater chips!” </a:t>
            </a:r>
          </a:p>
          <a:p>
            <a:pPr>
              <a:lnSpc>
                <a:spcPct val="90000"/>
              </a:lnSpc>
              <a:spcAft>
                <a:spcPts val="600"/>
              </a:spcAft>
            </a:pPr>
            <a:r>
              <a:rPr lang="en-US" b="1" i="1" dirty="0"/>
              <a:t>Troy Sorensen</a:t>
            </a:r>
          </a:p>
          <a:p>
            <a:pPr>
              <a:lnSpc>
                <a:spcPct val="90000"/>
              </a:lnSpc>
              <a:spcAft>
                <a:spcPts val="600"/>
              </a:spcAft>
            </a:pPr>
            <a:r>
              <a:rPr lang="en-US" b="1" i="1" dirty="0"/>
              <a:t>Western Potato Inc. </a:t>
            </a:r>
          </a:p>
        </p:txBody>
      </p:sp>
      <p:pic>
        <p:nvPicPr>
          <p:cNvPr id="6" name="Picture 5" descr="Text&#10;&#10;Description automatically generated with low confidence">
            <a:extLst>
              <a:ext uri="{FF2B5EF4-FFF2-40B4-BE49-F238E27FC236}">
                <a16:creationId xmlns:a16="http://schemas.microsoft.com/office/drawing/2014/main" id="{9BFCF437-253C-E573-27D4-20B1F0AEB1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spTree>
    <p:extLst>
      <p:ext uri="{BB962C8B-B14F-4D97-AF65-F5344CB8AC3E}">
        <p14:creationId xmlns:p14="http://schemas.microsoft.com/office/powerpoint/2010/main" val="216521048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9" name="Freeform: Shape 10248">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42" name="Picture 2" descr="Heartland Expressway">
            <a:extLst>
              <a:ext uri="{FF2B5EF4-FFF2-40B4-BE49-F238E27FC236}">
                <a16:creationId xmlns:a16="http://schemas.microsoft.com/office/drawing/2014/main" id="{DF0A96A7-40FC-8C47-77D9-EE7714229E3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08795"/>
            <a:ext cx="2927073" cy="2305069"/>
          </a:xfrm>
          <a:prstGeom prst="rect">
            <a:avLst/>
          </a:prstGeom>
          <a:noFill/>
          <a:extLst>
            <a:ext uri="{909E8E84-426E-40DD-AFC4-6F175D3DCCD1}">
              <a14:hiddenFill xmlns:a14="http://schemas.microsoft.com/office/drawing/2010/main">
                <a:solidFill>
                  <a:srgbClr val="FFFFFF"/>
                </a:solidFill>
              </a14:hiddenFill>
            </a:ext>
          </a:extLst>
        </p:spPr>
      </p:pic>
      <p:sp>
        <p:nvSpPr>
          <p:cNvPr id="10251" name="Freeform: Shape 10250">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53" name="Freeform: Shape 10252">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4" descr="rosarita refried beans logo - Clip Art Library">
            <a:extLst>
              <a:ext uri="{FF2B5EF4-FFF2-40B4-BE49-F238E27FC236}">
                <a16:creationId xmlns:a16="http://schemas.microsoft.com/office/drawing/2014/main" id="{D2A899A0-B94A-614F-150D-59F724FFB6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7" y="4175271"/>
            <a:ext cx="2927072" cy="1702480"/>
          </a:xfrm>
          <a:prstGeom prst="rect">
            <a:avLst/>
          </a:prstGeom>
          <a:noFill/>
          <a:extLst>
            <a:ext uri="{909E8E84-426E-40DD-AFC4-6F175D3DCCD1}">
              <a14:hiddenFill xmlns:a14="http://schemas.microsoft.com/office/drawing/2010/main">
                <a:solidFill>
                  <a:srgbClr val="FFFFFF"/>
                </a:solidFill>
              </a14:hiddenFill>
            </a:ext>
          </a:extLst>
        </p:spPr>
      </p:pic>
      <p:sp>
        <p:nvSpPr>
          <p:cNvPr id="10255" name="Freeform: Shape 10254">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57" name="Freeform: Shape 10256">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outdoor, mammal, herd&#10;&#10;Description automatically generated">
            <a:extLst>
              <a:ext uri="{FF2B5EF4-FFF2-40B4-BE49-F238E27FC236}">
                <a16:creationId xmlns:a16="http://schemas.microsoft.com/office/drawing/2014/main" id="{A728E51D-B068-B844-9330-14B617CA8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5469" y="2421827"/>
            <a:ext cx="3581061" cy="2014346"/>
          </a:xfrm>
          <a:prstGeom prst="rect">
            <a:avLst/>
          </a:prstGeom>
        </p:spPr>
      </p:pic>
      <p:pic>
        <p:nvPicPr>
          <p:cNvPr id="10244" name="Picture 4" descr="Heartland Expressway likely to see some expansion during 2021 | Highway |  starherald.com">
            <a:extLst>
              <a:ext uri="{FF2B5EF4-FFF2-40B4-BE49-F238E27FC236}">
                <a16:creationId xmlns:a16="http://schemas.microsoft.com/office/drawing/2014/main" id="{B60B961B-61F5-4883-F1F3-63D4C95CB34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650428" y="4175271"/>
            <a:ext cx="2927072" cy="19538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rito-Lay - Wikipedia">
            <a:extLst>
              <a:ext uri="{FF2B5EF4-FFF2-40B4-BE49-F238E27FC236}">
                <a16:creationId xmlns:a16="http://schemas.microsoft.com/office/drawing/2014/main" id="{AE3FD7A4-0644-030F-B4E2-767EEC4598D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621460" y="489961"/>
            <a:ext cx="2927071" cy="1931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011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CC871B-3F6C-C8DD-8890-D070827C8180}"/>
              </a:ext>
            </a:extLst>
          </p:cNvPr>
          <p:cNvSpPr txBox="1"/>
          <p:nvPr/>
        </p:nvSpPr>
        <p:spPr>
          <a:xfrm>
            <a:off x="774574" y="3520000"/>
            <a:ext cx="5046196" cy="17958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solidFill>
                  <a:schemeClr val="tx1"/>
                </a:solidFill>
                <a:latin typeface="+mj-lt"/>
                <a:ea typeface="+mj-ea"/>
                <a:cs typeface="+mj-cs"/>
              </a:rPr>
              <a:t>Tourism</a:t>
            </a:r>
          </a:p>
        </p:txBody>
      </p:sp>
      <p:pic>
        <p:nvPicPr>
          <p:cNvPr id="9" name="Picture 8">
            <a:extLst>
              <a:ext uri="{FF2B5EF4-FFF2-40B4-BE49-F238E27FC236}">
                <a16:creationId xmlns:a16="http://schemas.microsoft.com/office/drawing/2014/main" id="{CEAA6982-2C24-E16B-479B-C832CD071D06}"/>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173726" y="863232"/>
            <a:ext cx="3388341" cy="2143125"/>
          </a:xfrm>
          <a:prstGeom prst="rect">
            <a:avLst/>
          </a:prstGeom>
        </p:spPr>
      </p:pic>
      <p:sp>
        <p:nvSpPr>
          <p:cNvPr id="4103" name="Freeform: Shape 4102">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1028" name="Picture 4" descr="Watch Mount Rushmore | American Experience | Official Site | PBS">
            <a:extLst>
              <a:ext uri="{FF2B5EF4-FFF2-40B4-BE49-F238E27FC236}">
                <a16:creationId xmlns:a16="http://schemas.microsoft.com/office/drawing/2014/main" id="{CD50346E-75D1-08A2-2DF7-DE55AD4D707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54603" y="451045"/>
            <a:ext cx="4355553" cy="2449998"/>
          </a:xfrm>
          <a:prstGeom prst="rect">
            <a:avLst/>
          </a:prstGeom>
          <a:noFill/>
          <a:extLst>
            <a:ext uri="{909E8E84-426E-40DD-AFC4-6F175D3DCCD1}">
              <a14:hiddenFill xmlns:a14="http://schemas.microsoft.com/office/drawing/2010/main">
                <a:solidFill>
                  <a:srgbClr val="FFFFFF"/>
                </a:solidFill>
              </a14:hiddenFill>
            </a:ext>
          </a:extLst>
        </p:spPr>
      </p:pic>
      <p:sp>
        <p:nvSpPr>
          <p:cNvPr id="4105" name="Freeform: Shape 4104">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cxnSp>
        <p:nvCxnSpPr>
          <p:cNvPr id="4107" name="Straight Connector 4106">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Graphic 1" descr="Badge with solid fill">
            <a:extLst>
              <a:ext uri="{FF2B5EF4-FFF2-40B4-BE49-F238E27FC236}">
                <a16:creationId xmlns:a16="http://schemas.microsoft.com/office/drawing/2014/main" id="{55B78F8C-5112-D19B-619D-31FD5A63D0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2919" y="2901042"/>
            <a:ext cx="1978925" cy="1978925"/>
          </a:xfrm>
          <a:prstGeom prst="rect">
            <a:avLst/>
          </a:prstGeom>
        </p:spPr>
      </p:pic>
      <p:pic>
        <p:nvPicPr>
          <p:cNvPr id="4098" name="Picture 2" descr="15 Best Things to Do in Colorado - The Crazy Tourist">
            <a:extLst>
              <a:ext uri="{FF2B5EF4-FFF2-40B4-BE49-F238E27FC236}">
                <a16:creationId xmlns:a16="http://schemas.microsoft.com/office/drawing/2014/main" id="{5038EED0-A807-170F-9122-DA3BB47C36B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015312" y="3463110"/>
            <a:ext cx="2760248" cy="1842465"/>
          </a:xfrm>
          <a:prstGeom prst="rect">
            <a:avLst/>
          </a:prstGeom>
          <a:noFill/>
          <a:extLst>
            <a:ext uri="{909E8E84-426E-40DD-AFC4-6F175D3DCCD1}">
              <a14:hiddenFill xmlns:a14="http://schemas.microsoft.com/office/drawing/2010/main">
                <a:solidFill>
                  <a:srgbClr val="FFFFFF"/>
                </a:solidFill>
              </a14:hiddenFill>
            </a:ext>
          </a:extLst>
        </p:spPr>
      </p:pic>
      <p:sp>
        <p:nvSpPr>
          <p:cNvPr id="4109"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pic>
        <p:nvPicPr>
          <p:cNvPr id="5" name="Picture 4" descr="Text&#10;&#10;Description automatically generated with low confidence">
            <a:extLst>
              <a:ext uri="{FF2B5EF4-FFF2-40B4-BE49-F238E27FC236}">
                <a16:creationId xmlns:a16="http://schemas.microsoft.com/office/drawing/2014/main" id="{FB32039D-561F-9000-95B8-83CE9D6F3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pic>
        <p:nvPicPr>
          <p:cNvPr id="4100" name="Picture 4" descr="Economic Impact of Skiing in Colorado - RRC Associates">
            <a:extLst>
              <a:ext uri="{FF2B5EF4-FFF2-40B4-BE49-F238E27FC236}">
                <a16:creationId xmlns:a16="http://schemas.microsoft.com/office/drawing/2014/main" id="{FAE01BBF-D9DE-396F-7BDE-D45A204D0C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12837" y="86323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adron State Park - Nebraska Game and ParksNebraska Game and Parks |">
            <a:extLst>
              <a:ext uri="{FF2B5EF4-FFF2-40B4-BE49-F238E27FC236}">
                <a16:creationId xmlns:a16="http://schemas.microsoft.com/office/drawing/2014/main" id="{02E46D3C-07A3-656C-9356-3E9B8D4A1E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4988" y="4813642"/>
            <a:ext cx="2246286" cy="148938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ampground Details - Chadron SP, NE - Nebraska Game and Parks Commission">
            <a:extLst>
              <a:ext uri="{FF2B5EF4-FFF2-40B4-BE49-F238E27FC236}">
                <a16:creationId xmlns:a16="http://schemas.microsoft.com/office/drawing/2014/main" id="{86508082-F561-70CE-1C47-C1D67E791E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4988" y="3120975"/>
            <a:ext cx="2246286" cy="149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38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D9764023-A4BB-2D88-490B-CBC59153D61E}"/>
              </a:ext>
            </a:extLst>
          </p:cNvPr>
          <p:cNvSpPr>
            <a:spLocks noChangeArrowheads="1"/>
          </p:cNvSpPr>
          <p:nvPr/>
        </p:nvSpPr>
        <p:spPr bwMode="auto">
          <a:xfrm>
            <a:off x="762000" y="905164"/>
            <a:ext cx="5195455" cy="474977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eaLnBrk="1" fontAlgn="base" hangingPunct="1">
              <a:lnSpc>
                <a:spcPct val="90000"/>
              </a:lnSpc>
              <a:spcBef>
                <a:spcPct val="0"/>
              </a:spcBef>
              <a:spcAft>
                <a:spcPts val="600"/>
              </a:spcAft>
              <a:buClrTx/>
              <a:buSzTx/>
              <a:tabLst/>
            </a:pPr>
            <a:r>
              <a:rPr kumimoji="0" lang="en-US" altLang="en-US" sz="2000" b="0" i="1" u="none" strike="noStrike" cap="none" normalizeH="0" baseline="0" dirty="0">
                <a:ln>
                  <a:noFill/>
                </a:ln>
                <a:effectLst/>
                <a:latin typeface="+mn-lt"/>
              </a:rPr>
              <a:t>As it relates to tourism:</a:t>
            </a:r>
          </a:p>
          <a:p>
            <a:pPr marR="0" lvl="0" eaLnBrk="1" fontAlgn="base" hangingPunct="1">
              <a:lnSpc>
                <a:spcPct val="90000"/>
              </a:lnSpc>
              <a:spcBef>
                <a:spcPct val="0"/>
              </a:spcBef>
              <a:spcAft>
                <a:spcPts val="600"/>
              </a:spcAft>
              <a:buClrTx/>
              <a:buSzTx/>
              <a:tabLst/>
            </a:pPr>
            <a:r>
              <a:rPr kumimoji="0" lang="en-US" altLang="en-US" sz="2000" b="0" i="1" u="none" strike="noStrike" cap="none" normalizeH="0" baseline="0" dirty="0">
                <a:ln>
                  <a:noFill/>
                </a:ln>
                <a:effectLst/>
                <a:latin typeface="+mn-lt"/>
              </a:rPr>
              <a:t>“I think a correlation can be drawn between the visitor industry and the use of our highway system, including the Heartland Expressway. Dawes County (Chadron and Crawford) had a record setting year in 2022, according to lodging tax receipts. These visitors are rarely coming to Chadron any other way than driving. Our safe, modern highways are an important link for those visitors who provide a significant bump to our economy. Finishing the Heartland Expressway through the region continues to be an important infrastructure project.”</a:t>
            </a:r>
          </a:p>
          <a:p>
            <a:pPr marR="0" lvl="0" eaLnBrk="1" fontAlgn="base" hangingPunct="1">
              <a:lnSpc>
                <a:spcPct val="90000"/>
              </a:lnSpc>
              <a:spcBef>
                <a:spcPct val="0"/>
              </a:spcBef>
              <a:spcAft>
                <a:spcPts val="600"/>
              </a:spcAft>
              <a:buClrTx/>
              <a:buSzTx/>
              <a:tabLst/>
            </a:pPr>
            <a:br>
              <a:rPr kumimoji="0" lang="en-US" altLang="en-US" sz="2000" b="1" i="1" u="none" strike="noStrike" cap="none" normalizeH="0" baseline="0" dirty="0">
                <a:ln>
                  <a:noFill/>
                </a:ln>
                <a:effectLst/>
                <a:latin typeface="+mn-lt"/>
              </a:rPr>
            </a:br>
            <a:r>
              <a:rPr kumimoji="0" lang="en-US" altLang="en-US" sz="2000" b="1" i="1" u="none" strike="noStrike" cap="none" normalizeH="0" baseline="0" dirty="0">
                <a:ln>
                  <a:noFill/>
                </a:ln>
                <a:effectLst/>
                <a:latin typeface="+mn-lt"/>
              </a:rPr>
              <a:t>Deb Cottier, Executive Director</a:t>
            </a:r>
          </a:p>
          <a:p>
            <a:pPr marR="0" lvl="0" eaLnBrk="1" fontAlgn="base" hangingPunct="1">
              <a:lnSpc>
                <a:spcPct val="90000"/>
              </a:lnSpc>
              <a:spcBef>
                <a:spcPct val="0"/>
              </a:spcBef>
              <a:spcAft>
                <a:spcPts val="600"/>
              </a:spcAft>
              <a:buClrTx/>
              <a:buSzTx/>
              <a:tabLst/>
            </a:pPr>
            <a:r>
              <a:rPr kumimoji="0" lang="en-US" altLang="en-US" sz="2000" b="1" i="1" u="none" strike="noStrike" cap="none" normalizeH="0" baseline="0" dirty="0">
                <a:ln>
                  <a:noFill/>
                </a:ln>
                <a:effectLst/>
                <a:latin typeface="+mn-lt"/>
              </a:rPr>
              <a:t>Northwest Nebraska Development Corporation</a:t>
            </a:r>
          </a:p>
        </p:txBody>
      </p:sp>
      <p:sp>
        <p:nvSpPr>
          <p:cNvPr id="5152" name="Freeform: Shape 515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54" name="Freeform: Shape 5153">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Northwest Nebraska Development Corporation | Chadron and Crawford Nebraska">
            <a:extLst>
              <a:ext uri="{FF2B5EF4-FFF2-40B4-BE49-F238E27FC236}">
                <a16:creationId xmlns:a16="http://schemas.microsoft.com/office/drawing/2014/main" id="{0FED26E4-406D-6570-919D-6A7D2BC52C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12000" y="1852464"/>
            <a:ext cx="4568847" cy="16580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2621C4-379C-4783-A0E1-2E00183D6F17}"/>
              </a:ext>
            </a:extLst>
          </p:cNvPr>
          <p:cNvSpPr txBox="1"/>
          <p:nvPr/>
        </p:nvSpPr>
        <p:spPr>
          <a:xfrm>
            <a:off x="838200" y="2434201"/>
            <a:ext cx="3822189" cy="3742762"/>
          </a:xfrm>
          <a:prstGeom prst="rect">
            <a:avLst/>
          </a:prstGeom>
        </p:spPr>
        <p:txBody>
          <a:bodyPr vert="horz" lIns="91440" tIns="45720" rIns="91440" bIns="45720" rtlCol="0">
            <a:normAutofit/>
          </a:bodyPr>
          <a:lstStyle/>
          <a:p>
            <a:pPr marL="57150">
              <a:lnSpc>
                <a:spcPct val="90000"/>
              </a:lnSpc>
              <a:spcAft>
                <a:spcPts val="600"/>
              </a:spcAft>
            </a:pPr>
            <a:endParaRPr lang="en-US" sz="2000" dirty="0"/>
          </a:p>
        </p:txBody>
      </p:sp>
      <p:pic>
        <p:nvPicPr>
          <p:cNvPr id="5" name="Picture 4" descr="Text&#10;&#10;Description automatically generated with low confidence">
            <a:extLst>
              <a:ext uri="{FF2B5EF4-FFF2-40B4-BE49-F238E27FC236}">
                <a16:creationId xmlns:a16="http://schemas.microsoft.com/office/drawing/2014/main" id="{C2CDA7C0-0ED1-A864-F918-3134066FE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spTree>
    <p:extLst>
      <p:ext uri="{BB962C8B-B14F-4D97-AF65-F5344CB8AC3E}">
        <p14:creationId xmlns:p14="http://schemas.microsoft.com/office/powerpoint/2010/main" val="371179927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ext&#10;&#10;Description automatically generated">
            <a:extLst>
              <a:ext uri="{FF2B5EF4-FFF2-40B4-BE49-F238E27FC236}">
                <a16:creationId xmlns:a16="http://schemas.microsoft.com/office/drawing/2014/main" id="{498625B1-3216-6EBC-FAA8-4DC797495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27" y="680993"/>
            <a:ext cx="5294716" cy="2541463"/>
          </a:xfrm>
          <a:prstGeom prst="rect">
            <a:avLst/>
          </a:prstGeom>
        </p:spPr>
      </p:pic>
      <p:cxnSp>
        <p:nvCxnSpPr>
          <p:cNvPr id="20" name="Straight Connector 19">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2" descr="About Us - Panhandle Trails">
            <a:extLst>
              <a:ext uri="{FF2B5EF4-FFF2-40B4-BE49-F238E27FC236}">
                <a16:creationId xmlns:a16="http://schemas.microsoft.com/office/drawing/2014/main" id="{CCF0EFBC-2BD3-A136-78B1-F4D428EEDA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65785" y="837913"/>
            <a:ext cx="3913769" cy="49698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ext&#10;&#10;Description automatically generated with low confidence">
            <a:extLst>
              <a:ext uri="{FF2B5EF4-FFF2-40B4-BE49-F238E27FC236}">
                <a16:creationId xmlns:a16="http://schemas.microsoft.com/office/drawing/2014/main" id="{D8F02AAC-F3EA-81A0-F346-359D386D4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9752" y="5613333"/>
            <a:ext cx="2022041" cy="682903"/>
          </a:xfrm>
          <a:prstGeom prst="rect">
            <a:avLst/>
          </a:prstGeom>
        </p:spPr>
      </p:pic>
      <p:sp>
        <p:nvSpPr>
          <p:cNvPr id="5" name="TextBox 4">
            <a:extLst>
              <a:ext uri="{FF2B5EF4-FFF2-40B4-BE49-F238E27FC236}">
                <a16:creationId xmlns:a16="http://schemas.microsoft.com/office/drawing/2014/main" id="{18B5A542-4C01-00C6-E91C-CE8A16B911DE}"/>
              </a:ext>
            </a:extLst>
          </p:cNvPr>
          <p:cNvSpPr txBox="1"/>
          <p:nvPr/>
        </p:nvSpPr>
        <p:spPr>
          <a:xfrm>
            <a:off x="915164" y="3222456"/>
            <a:ext cx="5010679"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00"/>
                </a:solidFill>
              </a:rPr>
              <a:t>A</a:t>
            </a:r>
            <a:r>
              <a:rPr lang="en-US" b="0" i="0" dirty="0">
                <a:solidFill>
                  <a:srgbClr val="000000"/>
                </a:solidFill>
                <a:effectLst/>
              </a:rPr>
              <a:t>veraged 3300 passenger boardings our past fiscal year </a:t>
            </a:r>
          </a:p>
          <a:p>
            <a:pPr marL="285750" indent="-285750">
              <a:buFont typeface="Arial" panose="020B0604020202020204" pitchFamily="34" charset="0"/>
              <a:buChar char="•"/>
            </a:pPr>
            <a:r>
              <a:rPr lang="en-US" b="0" i="0" dirty="0">
                <a:solidFill>
                  <a:srgbClr val="000000"/>
                </a:solidFill>
                <a:effectLst/>
              </a:rPr>
              <a:t>13 passengers/operational day along just the 385 corridor – </a:t>
            </a:r>
          </a:p>
          <a:p>
            <a:pPr marL="742950" lvl="1" indent="-285750">
              <a:buFont typeface="Arial" panose="020B0604020202020204" pitchFamily="34" charset="0"/>
              <a:buChar char="•"/>
            </a:pPr>
            <a:r>
              <a:rPr lang="en-US" b="0" i="0" dirty="0">
                <a:solidFill>
                  <a:srgbClr val="000000"/>
                </a:solidFill>
                <a:effectLst/>
              </a:rPr>
              <a:t>assisting with access to healthcare,</a:t>
            </a:r>
          </a:p>
          <a:p>
            <a:pPr marL="742950" lvl="1" indent="-285750">
              <a:buFont typeface="Arial" panose="020B0604020202020204" pitchFamily="34" charset="0"/>
              <a:buChar char="•"/>
            </a:pPr>
            <a:r>
              <a:rPr lang="en-US" b="0" i="0" dirty="0">
                <a:solidFill>
                  <a:srgbClr val="000000"/>
                </a:solidFill>
                <a:effectLst/>
              </a:rPr>
              <a:t>connections to regional airports, education, tourism, shopping, etc.</a:t>
            </a:r>
          </a:p>
          <a:p>
            <a:pPr marL="285750" indent="-285750">
              <a:buFont typeface="Arial" panose="020B0604020202020204" pitchFamily="34" charset="0"/>
              <a:buChar char="•"/>
            </a:pPr>
            <a:r>
              <a:rPr lang="en-US" b="0" i="0" dirty="0">
                <a:solidFill>
                  <a:srgbClr val="000000"/>
                </a:solidFill>
                <a:effectLst/>
              </a:rPr>
              <a:t>86,000 miles traveled this past fiscal year</a:t>
            </a:r>
          </a:p>
        </p:txBody>
      </p:sp>
    </p:spTree>
    <p:extLst>
      <p:ext uri="{BB962C8B-B14F-4D97-AF65-F5344CB8AC3E}">
        <p14:creationId xmlns:p14="http://schemas.microsoft.com/office/powerpoint/2010/main" val="3990589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FD83E5-AF74-6497-7B1A-9950B880BF3A}"/>
              </a:ext>
            </a:extLst>
          </p:cNvPr>
          <p:cNvSpPr txBox="1"/>
          <p:nvPr/>
        </p:nvSpPr>
        <p:spPr>
          <a:xfrm>
            <a:off x="5021821" y="4004732"/>
            <a:ext cx="6465287" cy="132423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a:latin typeface="+mj-lt"/>
                <a:ea typeface="+mj-ea"/>
                <a:cs typeface="+mj-cs"/>
              </a:rPr>
              <a:t>Business</a:t>
            </a:r>
          </a:p>
        </p:txBody>
      </p:sp>
      <p:sp>
        <p:nvSpPr>
          <p:cNvPr id="78" name="Rectangle 77">
            <a:extLst>
              <a:ext uri="{FF2B5EF4-FFF2-40B4-BE49-F238E27FC236}">
                <a16:creationId xmlns:a16="http://schemas.microsoft.com/office/drawing/2014/main" id="{2BE2D1B8-0887-4D2B-8C42-999040132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FA085277-BAF7-40CC-A608-B030CA969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sky, outdoor, building, tower&#10;&#10;Description automatically generated">
            <a:extLst>
              <a:ext uri="{FF2B5EF4-FFF2-40B4-BE49-F238E27FC236}">
                <a16:creationId xmlns:a16="http://schemas.microsoft.com/office/drawing/2014/main" id="{9E102B99-A866-ECED-5914-7A993363B6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6427" y="3913155"/>
            <a:ext cx="3509404" cy="2005073"/>
          </a:xfrm>
          <a:prstGeom prst="rect">
            <a:avLst/>
          </a:prstGeom>
        </p:spPr>
      </p:pic>
      <p:sp>
        <p:nvSpPr>
          <p:cNvPr id="82" name="Rectangle 81">
            <a:extLst>
              <a:ext uri="{FF2B5EF4-FFF2-40B4-BE49-F238E27FC236}">
                <a16:creationId xmlns:a16="http://schemas.microsoft.com/office/drawing/2014/main" id="{64009F90-86BF-44AE-B0EB-D68140E0E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Logo&#10;&#10;Description automatically generated">
            <a:extLst>
              <a:ext uri="{FF2B5EF4-FFF2-40B4-BE49-F238E27FC236}">
                <a16:creationId xmlns:a16="http://schemas.microsoft.com/office/drawing/2014/main" id="{9BFA2286-2C06-8312-E493-24058E1C7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4503" y="1337283"/>
            <a:ext cx="3163835" cy="1218076"/>
          </a:xfrm>
          <a:prstGeom prst="rect">
            <a:avLst/>
          </a:prstGeom>
        </p:spPr>
      </p:pic>
      <p:pic>
        <p:nvPicPr>
          <p:cNvPr id="2" name="Graphic 1" descr="Badge 3 with solid fill">
            <a:extLst>
              <a:ext uri="{FF2B5EF4-FFF2-40B4-BE49-F238E27FC236}">
                <a16:creationId xmlns:a16="http://schemas.microsoft.com/office/drawing/2014/main" id="{DF1C7088-9FD9-4682-BCAB-DB0B270E6F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1387" y="626579"/>
            <a:ext cx="2639484" cy="2639484"/>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B7D3B98A-9F45-C7B6-0E12-587323832D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287" y="1277813"/>
            <a:ext cx="2755197" cy="1467141"/>
          </a:xfrm>
          <a:prstGeom prst="rect">
            <a:avLst/>
          </a:prstGeom>
        </p:spPr>
      </p:pic>
      <p:cxnSp>
        <p:nvCxnSpPr>
          <p:cNvPr id="84" name="Straight Connector 83">
            <a:extLst>
              <a:ext uri="{FF2B5EF4-FFF2-40B4-BE49-F238E27FC236}">
                <a16:creationId xmlns:a16="http://schemas.microsoft.com/office/drawing/2014/main" id="{14254369-4B26-4D6A-A4CD-BE3438297C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Text&#10;&#10;Description automatically generated with low confidence">
            <a:extLst>
              <a:ext uri="{FF2B5EF4-FFF2-40B4-BE49-F238E27FC236}">
                <a16:creationId xmlns:a16="http://schemas.microsoft.com/office/drawing/2014/main" id="{FB32039D-561F-9000-95B8-83CE9D6F3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spTree>
    <p:extLst>
      <p:ext uri="{BB962C8B-B14F-4D97-AF65-F5344CB8AC3E}">
        <p14:creationId xmlns:p14="http://schemas.microsoft.com/office/powerpoint/2010/main" val="90948275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95D324A-0AEA-88F1-1538-A84F4E85208C}"/>
              </a:ext>
            </a:extLst>
          </p:cNvPr>
          <p:cNvGrpSpPr/>
          <p:nvPr/>
        </p:nvGrpSpPr>
        <p:grpSpPr>
          <a:xfrm>
            <a:off x="5900858" y="330885"/>
            <a:ext cx="5929470" cy="5418475"/>
            <a:chOff x="3782060" y="719761"/>
            <a:chExt cx="5929470" cy="5418475"/>
          </a:xfrm>
        </p:grpSpPr>
        <p:sp>
          <p:nvSpPr>
            <p:cNvPr id="38" name="Freeform: Shape 37">
              <a:extLst>
                <a:ext uri="{FF2B5EF4-FFF2-40B4-BE49-F238E27FC236}">
                  <a16:creationId xmlns:a16="http://schemas.microsoft.com/office/drawing/2014/main" id="{96DD3618-0285-8624-BB32-E7B61DE1633B}"/>
                </a:ext>
              </a:extLst>
            </p:cNvPr>
            <p:cNvSpPr/>
            <p:nvPr/>
          </p:nvSpPr>
          <p:spPr>
            <a:xfrm>
              <a:off x="5669367" y="719761"/>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28575"/>
          </p:spPr>
          <p:style>
            <a:lnRef idx="2">
              <a:schemeClr val="dk1"/>
            </a:lnRef>
            <a:fillRef idx="1">
              <a:schemeClr val="lt1"/>
            </a:fillRef>
            <a:effectRef idx="0">
              <a:schemeClr val="dk1"/>
            </a:effectRef>
            <a:fontRef idx="minor">
              <a:schemeClr val="dk1"/>
            </a:fontRef>
          </p:style>
          <p:txBody>
            <a:bodyPr spcFirstLastPara="0" vert="horz" wrap="square" lIns="398050" tIns="438741" rIns="398050" bIns="438741" numCol="1" spcCol="1270" anchor="ctr" anchorCtr="0">
              <a:noAutofit/>
            </a:bodyPr>
            <a:lstStyle/>
            <a:p>
              <a:pPr marL="0" lvl="0" indent="0" algn="ctr" defTabSz="1466850">
                <a:lnSpc>
                  <a:spcPct val="90000"/>
                </a:lnSpc>
                <a:spcBef>
                  <a:spcPct val="0"/>
                </a:spcBef>
                <a:spcAft>
                  <a:spcPct val="35000"/>
                </a:spcAft>
                <a:buNone/>
              </a:pPr>
              <a:endParaRPr lang="en-US" sz="3300" kern="1200" dirty="0"/>
            </a:p>
          </p:txBody>
        </p:sp>
        <p:sp>
          <p:nvSpPr>
            <p:cNvPr id="44" name="Freeform: Shape 43">
              <a:extLst>
                <a:ext uri="{FF2B5EF4-FFF2-40B4-BE49-F238E27FC236}">
                  <a16:creationId xmlns:a16="http://schemas.microsoft.com/office/drawing/2014/main" id="{84181A58-6BC5-14A9-F4E5-7B4BB301367A}"/>
                </a:ext>
              </a:extLst>
            </p:cNvPr>
            <p:cNvSpPr/>
            <p:nvPr/>
          </p:nvSpPr>
          <p:spPr>
            <a:xfrm>
              <a:off x="7469901" y="1121487"/>
              <a:ext cx="2241629" cy="1205177"/>
            </a:xfrm>
            <a:custGeom>
              <a:avLst/>
              <a:gdLst>
                <a:gd name="connsiteX0" fmla="*/ 0 w 2241629"/>
                <a:gd name="connsiteY0" fmla="*/ 0 h 1205177"/>
                <a:gd name="connsiteX1" fmla="*/ 2241629 w 2241629"/>
                <a:gd name="connsiteY1" fmla="*/ 0 h 1205177"/>
                <a:gd name="connsiteX2" fmla="*/ 2241629 w 2241629"/>
                <a:gd name="connsiteY2" fmla="*/ 1205177 h 1205177"/>
                <a:gd name="connsiteX3" fmla="*/ 0 w 2241629"/>
                <a:gd name="connsiteY3" fmla="*/ 1205177 h 1205177"/>
                <a:gd name="connsiteX4" fmla="*/ 0 w 2241629"/>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629" h="1205177">
                  <a:moveTo>
                    <a:pt x="0" y="0"/>
                  </a:moveTo>
                  <a:lnTo>
                    <a:pt x="2241629" y="0"/>
                  </a:lnTo>
                  <a:lnTo>
                    <a:pt x="2241629" y="1205177"/>
                  </a:lnTo>
                  <a:lnTo>
                    <a:pt x="0" y="1205177"/>
                  </a:lnTo>
                  <a:lnTo>
                    <a:pt x="0" y="0"/>
                  </a:lnTo>
                  <a:close/>
                </a:path>
              </a:pathLst>
            </a:custGeom>
            <a:ln w="28575"/>
          </p:spPr>
          <p:style>
            <a:lnRef idx="2">
              <a:schemeClr val="dk1"/>
            </a:lnRef>
            <a:fillRef idx="1">
              <a:schemeClr val="lt1"/>
            </a:fillRef>
            <a:effectRef idx="0">
              <a:schemeClr val="dk1"/>
            </a:effectRef>
            <a:fontRef idx="minor">
              <a:schemeClr val="dk1"/>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a:p>
          </p:txBody>
        </p:sp>
        <p:sp>
          <p:nvSpPr>
            <p:cNvPr id="45" name="Freeform: Shape 44">
              <a:extLst>
                <a:ext uri="{FF2B5EF4-FFF2-40B4-BE49-F238E27FC236}">
                  <a16:creationId xmlns:a16="http://schemas.microsoft.com/office/drawing/2014/main" id="{0AEB5139-F83A-D3A1-6865-FA9AC037AE6E}"/>
                </a:ext>
              </a:extLst>
            </p:cNvPr>
            <p:cNvSpPr/>
            <p:nvPr/>
          </p:nvSpPr>
          <p:spPr>
            <a:xfrm>
              <a:off x="3782060" y="719761"/>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28575"/>
          </p:spPr>
          <p:style>
            <a:lnRef idx="2">
              <a:schemeClr val="dk1"/>
            </a:lnRef>
            <a:fillRef idx="1">
              <a:schemeClr val="lt1"/>
            </a:fillRef>
            <a:effectRef idx="0">
              <a:schemeClr val="dk1"/>
            </a:effectRef>
            <a:fontRef idx="minor">
              <a:schemeClr val="dk1"/>
            </a:fontRef>
          </p:style>
          <p:txBody>
            <a:bodyPr spcFirstLastPara="0" vert="horz"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46" name="Freeform: Shape 45">
              <a:extLst>
                <a:ext uri="{FF2B5EF4-FFF2-40B4-BE49-F238E27FC236}">
                  <a16:creationId xmlns:a16="http://schemas.microsoft.com/office/drawing/2014/main" id="{3777F1BB-934D-6331-48B9-9DB3CC3B4962}"/>
                </a:ext>
              </a:extLst>
            </p:cNvPr>
            <p:cNvSpPr/>
            <p:nvPr/>
          </p:nvSpPr>
          <p:spPr>
            <a:xfrm>
              <a:off x="4722098" y="2424685"/>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28575"/>
          </p:spPr>
          <p:style>
            <a:lnRef idx="2">
              <a:schemeClr val="dk1"/>
            </a:lnRef>
            <a:fillRef idx="1">
              <a:schemeClr val="lt1"/>
            </a:fillRef>
            <a:effectRef idx="0">
              <a:schemeClr val="dk1"/>
            </a:effectRef>
            <a:fontRef idx="minor">
              <a:schemeClr val="dk1"/>
            </a:fontRef>
          </p:style>
          <p:txBody>
            <a:bodyPr spcFirstLastPara="0" vert="horz" wrap="square" lIns="398050" tIns="438741" rIns="398050" bIns="438741" numCol="1" spcCol="1270" anchor="ctr" anchorCtr="0">
              <a:noAutofit/>
            </a:bodyPr>
            <a:lstStyle/>
            <a:p>
              <a:pPr marL="0" lvl="0" indent="0" algn="ctr" defTabSz="1466850">
                <a:lnSpc>
                  <a:spcPct val="90000"/>
                </a:lnSpc>
                <a:spcBef>
                  <a:spcPct val="0"/>
                </a:spcBef>
                <a:spcAft>
                  <a:spcPct val="35000"/>
                </a:spcAft>
                <a:buNone/>
              </a:pPr>
              <a:endParaRPr lang="en-US" sz="3300" kern="1200"/>
            </a:p>
          </p:txBody>
        </p:sp>
        <p:sp>
          <p:nvSpPr>
            <p:cNvPr id="48" name="Freeform: Shape 47">
              <a:extLst>
                <a:ext uri="{FF2B5EF4-FFF2-40B4-BE49-F238E27FC236}">
                  <a16:creationId xmlns:a16="http://schemas.microsoft.com/office/drawing/2014/main" id="{E25DEEA8-D6AE-F7EA-CA8D-0680CD128CC5}"/>
                </a:ext>
              </a:extLst>
            </p:cNvPr>
            <p:cNvSpPr/>
            <p:nvPr/>
          </p:nvSpPr>
          <p:spPr>
            <a:xfrm>
              <a:off x="6609405" y="2424685"/>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28575"/>
          </p:spPr>
          <p:style>
            <a:lnRef idx="2">
              <a:schemeClr val="dk1"/>
            </a:lnRef>
            <a:fillRef idx="1">
              <a:schemeClr val="lt1"/>
            </a:fillRef>
            <a:effectRef idx="0">
              <a:schemeClr val="dk1"/>
            </a:effectRef>
            <a:fontRef idx="minor">
              <a:schemeClr val="dk1"/>
            </a:fontRef>
          </p:style>
          <p:txBody>
            <a:bodyPr spcFirstLastPara="0" vert="horz"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49" name="Freeform: Shape 48">
              <a:extLst>
                <a:ext uri="{FF2B5EF4-FFF2-40B4-BE49-F238E27FC236}">
                  <a16:creationId xmlns:a16="http://schemas.microsoft.com/office/drawing/2014/main" id="{172FD3F2-B477-EC99-4B32-EDBE079FADE9}"/>
                </a:ext>
              </a:extLst>
            </p:cNvPr>
            <p:cNvSpPr/>
            <p:nvPr/>
          </p:nvSpPr>
          <p:spPr>
            <a:xfrm>
              <a:off x="5669367" y="4129608"/>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28575"/>
          </p:spPr>
          <p:style>
            <a:lnRef idx="2">
              <a:schemeClr val="dk1"/>
            </a:lnRef>
            <a:fillRef idx="1">
              <a:schemeClr val="lt1"/>
            </a:fillRef>
            <a:effectRef idx="0">
              <a:schemeClr val="dk1"/>
            </a:effectRef>
            <a:fontRef idx="minor">
              <a:schemeClr val="dk1"/>
            </a:fontRef>
          </p:style>
          <p:txBody>
            <a:bodyPr spcFirstLastPara="0" vert="horz" wrap="square" lIns="398050" tIns="438741" rIns="398050" bIns="438741" numCol="1" spcCol="1270" anchor="ctr" anchorCtr="0">
              <a:noAutofit/>
            </a:bodyPr>
            <a:lstStyle/>
            <a:p>
              <a:pPr marL="0" lvl="0" indent="0" algn="ctr" defTabSz="1466850">
                <a:lnSpc>
                  <a:spcPct val="90000"/>
                </a:lnSpc>
                <a:spcBef>
                  <a:spcPct val="0"/>
                </a:spcBef>
                <a:spcAft>
                  <a:spcPct val="35000"/>
                </a:spcAft>
                <a:buNone/>
              </a:pPr>
              <a:endParaRPr lang="en-US" sz="3300" kern="1200"/>
            </a:p>
          </p:txBody>
        </p:sp>
        <p:sp>
          <p:nvSpPr>
            <p:cNvPr id="50" name="Freeform: Shape 49">
              <a:extLst>
                <a:ext uri="{FF2B5EF4-FFF2-40B4-BE49-F238E27FC236}">
                  <a16:creationId xmlns:a16="http://schemas.microsoft.com/office/drawing/2014/main" id="{7E2B854D-0FFA-ED47-494E-584DD05D7593}"/>
                </a:ext>
              </a:extLst>
            </p:cNvPr>
            <p:cNvSpPr/>
            <p:nvPr/>
          </p:nvSpPr>
          <p:spPr>
            <a:xfrm>
              <a:off x="7469901" y="4531334"/>
              <a:ext cx="2241629" cy="1205177"/>
            </a:xfrm>
            <a:custGeom>
              <a:avLst/>
              <a:gdLst>
                <a:gd name="connsiteX0" fmla="*/ 0 w 2241629"/>
                <a:gd name="connsiteY0" fmla="*/ 0 h 1205177"/>
                <a:gd name="connsiteX1" fmla="*/ 2241629 w 2241629"/>
                <a:gd name="connsiteY1" fmla="*/ 0 h 1205177"/>
                <a:gd name="connsiteX2" fmla="*/ 2241629 w 2241629"/>
                <a:gd name="connsiteY2" fmla="*/ 1205177 h 1205177"/>
                <a:gd name="connsiteX3" fmla="*/ 0 w 2241629"/>
                <a:gd name="connsiteY3" fmla="*/ 1205177 h 1205177"/>
                <a:gd name="connsiteX4" fmla="*/ 0 w 2241629"/>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629" h="1205177">
                  <a:moveTo>
                    <a:pt x="0" y="0"/>
                  </a:moveTo>
                  <a:lnTo>
                    <a:pt x="2241629" y="0"/>
                  </a:lnTo>
                  <a:lnTo>
                    <a:pt x="2241629" y="1205177"/>
                  </a:lnTo>
                  <a:lnTo>
                    <a:pt x="0" y="1205177"/>
                  </a:lnTo>
                  <a:lnTo>
                    <a:pt x="0" y="0"/>
                  </a:lnTo>
                  <a:close/>
                </a:path>
              </a:pathLst>
            </a:custGeom>
            <a:ln w="28575"/>
          </p:spPr>
          <p:style>
            <a:lnRef idx="2">
              <a:schemeClr val="dk1"/>
            </a:lnRef>
            <a:fillRef idx="1">
              <a:schemeClr val="lt1"/>
            </a:fillRef>
            <a:effectRef idx="0">
              <a:schemeClr val="dk1"/>
            </a:effectRef>
            <a:fontRef idx="minor">
              <a:schemeClr val="dk1"/>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a:p>
          </p:txBody>
        </p:sp>
        <p:sp>
          <p:nvSpPr>
            <p:cNvPr id="51" name="Freeform: Shape 50">
              <a:extLst>
                <a:ext uri="{FF2B5EF4-FFF2-40B4-BE49-F238E27FC236}">
                  <a16:creationId xmlns:a16="http://schemas.microsoft.com/office/drawing/2014/main" id="{AE5D9BC9-CAD0-22D6-87B5-75A4977B3DD9}"/>
                </a:ext>
              </a:extLst>
            </p:cNvPr>
            <p:cNvSpPr/>
            <p:nvPr/>
          </p:nvSpPr>
          <p:spPr>
            <a:xfrm>
              <a:off x="3782060" y="4129608"/>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28575"/>
          </p:spPr>
          <p:style>
            <a:lnRef idx="2">
              <a:schemeClr val="dk1"/>
            </a:lnRef>
            <a:fillRef idx="1">
              <a:schemeClr val="lt1"/>
            </a:fillRef>
            <a:effectRef idx="0">
              <a:schemeClr val="dk1"/>
            </a:effectRef>
            <a:fontRef idx="minor">
              <a:schemeClr val="dk1"/>
            </a:fontRef>
          </p:style>
          <p:txBody>
            <a:bodyPr spcFirstLastPara="0" vert="horz"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sp>
        <p:nvSpPr>
          <p:cNvPr id="28"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62621C4-379C-4783-A0E1-2E00183D6F17}"/>
              </a:ext>
            </a:extLst>
          </p:cNvPr>
          <p:cNvSpPr txBox="1"/>
          <p:nvPr/>
        </p:nvSpPr>
        <p:spPr>
          <a:xfrm>
            <a:off x="838200" y="2434201"/>
            <a:ext cx="3822189" cy="374276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endParaRPr lang="en-US" sz="2000" dirty="0"/>
          </a:p>
        </p:txBody>
      </p:sp>
      <p:pic>
        <p:nvPicPr>
          <p:cNvPr id="5" name="Picture 4" descr="Text&#10;&#10;Description automatically generated with low confidence">
            <a:extLst>
              <a:ext uri="{FF2B5EF4-FFF2-40B4-BE49-F238E27FC236}">
                <a16:creationId xmlns:a16="http://schemas.microsoft.com/office/drawing/2014/main" id="{C2CDA7C0-0ED1-A864-F918-3134066FE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pic>
        <p:nvPicPr>
          <p:cNvPr id="3" name="Picture 2" descr="Logo, company name&#10;&#10;Description automatically generated">
            <a:extLst>
              <a:ext uri="{FF2B5EF4-FFF2-40B4-BE49-F238E27FC236}">
                <a16:creationId xmlns:a16="http://schemas.microsoft.com/office/drawing/2014/main" id="{1EA0F549-065E-05BB-E8E1-8E2C57523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655" y="708909"/>
            <a:ext cx="1258837" cy="1258837"/>
          </a:xfrm>
          <a:prstGeom prst="rect">
            <a:avLst/>
          </a:prstGeom>
        </p:spPr>
      </p:pic>
      <p:pic>
        <p:nvPicPr>
          <p:cNvPr id="8" name="Picture 7" descr="A picture containing text, outdoor, sign, painted&#10;&#10;Description automatically generated">
            <a:extLst>
              <a:ext uri="{FF2B5EF4-FFF2-40B4-BE49-F238E27FC236}">
                <a16:creationId xmlns:a16="http://schemas.microsoft.com/office/drawing/2014/main" id="{CED68A81-EE2F-903C-7A7C-13358CD55FA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183659" y="2446968"/>
            <a:ext cx="1103319" cy="1240567"/>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C68B1D1C-36CD-B2F4-FF49-3AF627CB7A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0428" y="4366719"/>
            <a:ext cx="1758169" cy="899688"/>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B6739CFC-B84F-235B-6DE0-333C488377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3659" y="1159461"/>
            <a:ext cx="2042477" cy="680826"/>
          </a:xfrm>
          <a:prstGeom prst="rect">
            <a:avLst/>
          </a:prstGeom>
        </p:spPr>
      </p:pic>
      <p:pic>
        <p:nvPicPr>
          <p:cNvPr id="16" name="Picture 15" descr="Logo, icon&#10;&#10;Description automatically generated">
            <a:extLst>
              <a:ext uri="{FF2B5EF4-FFF2-40B4-BE49-F238E27FC236}">
                <a16:creationId xmlns:a16="http://schemas.microsoft.com/office/drawing/2014/main" id="{71AFDAF6-4925-C4AF-CE21-3B3060E039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6942" y="4102878"/>
            <a:ext cx="976163" cy="1336530"/>
          </a:xfrm>
          <a:prstGeom prst="rect">
            <a:avLst/>
          </a:prstGeom>
        </p:spPr>
      </p:pic>
      <p:pic>
        <p:nvPicPr>
          <p:cNvPr id="20" name="Picture 19" descr="Logo&#10;&#10;Description automatically generated">
            <a:extLst>
              <a:ext uri="{FF2B5EF4-FFF2-40B4-BE49-F238E27FC236}">
                <a16:creationId xmlns:a16="http://schemas.microsoft.com/office/drawing/2014/main" id="{DED49409-BA8C-BE5A-6C09-3B6D68ADC5E4}"/>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890092" y="4338410"/>
            <a:ext cx="1546557" cy="970926"/>
          </a:xfrm>
          <a:prstGeom prst="rect">
            <a:avLst/>
          </a:prstGeom>
        </p:spPr>
      </p:pic>
      <p:pic>
        <p:nvPicPr>
          <p:cNvPr id="22" name="Picture 21" descr="Logo&#10;&#10;Description automatically generated">
            <a:extLst>
              <a:ext uri="{FF2B5EF4-FFF2-40B4-BE49-F238E27FC236}">
                <a16:creationId xmlns:a16="http://schemas.microsoft.com/office/drawing/2014/main" id="{9672ADF0-5DA8-146D-0C11-ECC30CE878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9072" y="2465996"/>
            <a:ext cx="1279254" cy="1203451"/>
          </a:xfrm>
          <a:prstGeom prst="rect">
            <a:avLst/>
          </a:prstGeom>
        </p:spPr>
      </p:pic>
      <p:pic>
        <p:nvPicPr>
          <p:cNvPr id="31" name="Picture 30" descr="Logo&#10;&#10;Description automatically generated">
            <a:extLst>
              <a:ext uri="{FF2B5EF4-FFF2-40B4-BE49-F238E27FC236}">
                <a16:creationId xmlns:a16="http://schemas.microsoft.com/office/drawing/2014/main" id="{BC1B2D5A-7247-2FAE-8916-2AF12075BF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672" y="330885"/>
            <a:ext cx="3735199" cy="1494079"/>
          </a:xfrm>
          <a:prstGeom prst="rect">
            <a:avLst/>
          </a:prstGeom>
        </p:spPr>
      </p:pic>
      <p:pic>
        <p:nvPicPr>
          <p:cNvPr id="18" name="Picture 17" descr="Logo, company name&#10;&#10;Description automatically generated">
            <a:extLst>
              <a:ext uri="{FF2B5EF4-FFF2-40B4-BE49-F238E27FC236}">
                <a16:creationId xmlns:a16="http://schemas.microsoft.com/office/drawing/2014/main" id="{1A87F367-F3D1-5575-4490-42D4E61DFEDC}"/>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7863888" y="1012424"/>
            <a:ext cx="1671783" cy="801283"/>
          </a:xfrm>
          <a:prstGeom prst="rect">
            <a:avLst/>
          </a:prstGeom>
        </p:spPr>
      </p:pic>
      <p:sp>
        <p:nvSpPr>
          <p:cNvPr id="6" name="Freeform: Shape 5">
            <a:extLst>
              <a:ext uri="{FF2B5EF4-FFF2-40B4-BE49-F238E27FC236}">
                <a16:creationId xmlns:a16="http://schemas.microsoft.com/office/drawing/2014/main" id="{3808960F-B698-F299-21BE-0ADCB4A6CC48}"/>
              </a:ext>
            </a:extLst>
          </p:cNvPr>
          <p:cNvSpPr/>
          <p:nvPr/>
        </p:nvSpPr>
        <p:spPr>
          <a:xfrm>
            <a:off x="4989946" y="2025827"/>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28575"/>
        </p:spPr>
        <p:style>
          <a:lnRef idx="2">
            <a:schemeClr val="dk1"/>
          </a:lnRef>
          <a:fillRef idx="1">
            <a:schemeClr val="lt1"/>
          </a:fillRef>
          <a:effectRef idx="0">
            <a:schemeClr val="dk1"/>
          </a:effectRef>
          <a:fontRef idx="minor">
            <a:schemeClr val="dk1"/>
          </a:fontRef>
        </p:style>
        <p:txBody>
          <a:bodyPr spcFirstLastPara="0" vert="horz" wrap="square" lIns="398050" tIns="438741" rIns="398050" bIns="438741" numCol="1" spcCol="1270" anchor="ctr" anchorCtr="0">
            <a:noAutofit/>
          </a:bodyPr>
          <a:lstStyle/>
          <a:p>
            <a:pPr marL="0" lvl="0" indent="0" algn="ctr" defTabSz="1466850">
              <a:lnSpc>
                <a:spcPct val="90000"/>
              </a:lnSpc>
              <a:spcBef>
                <a:spcPct val="0"/>
              </a:spcBef>
              <a:spcAft>
                <a:spcPct val="35000"/>
              </a:spcAft>
              <a:buNone/>
            </a:pPr>
            <a:endParaRPr lang="en-US" sz="3300" kern="1200"/>
          </a:p>
        </p:txBody>
      </p:sp>
      <p:pic>
        <p:nvPicPr>
          <p:cNvPr id="52" name="Picture 51" descr="Logo, company name&#10;&#10;Description automatically generated">
            <a:extLst>
              <a:ext uri="{FF2B5EF4-FFF2-40B4-BE49-F238E27FC236}">
                <a16:creationId xmlns:a16="http://schemas.microsoft.com/office/drawing/2014/main" id="{2B11E991-64F7-9412-2D1C-BE989F39CC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33661" y="2465996"/>
            <a:ext cx="1072601" cy="1072601"/>
          </a:xfrm>
          <a:prstGeom prst="rect">
            <a:avLst/>
          </a:prstGeom>
        </p:spPr>
      </p:pic>
      <p:sp>
        <p:nvSpPr>
          <p:cNvPr id="2" name="TextBox 1">
            <a:extLst>
              <a:ext uri="{FF2B5EF4-FFF2-40B4-BE49-F238E27FC236}">
                <a16:creationId xmlns:a16="http://schemas.microsoft.com/office/drawing/2014/main" id="{629FB2B9-ACA2-90FA-1BB0-C3E767ACB0D3}"/>
              </a:ext>
            </a:extLst>
          </p:cNvPr>
          <p:cNvSpPr txBox="1"/>
          <p:nvPr/>
        </p:nvSpPr>
        <p:spPr>
          <a:xfrm>
            <a:off x="293177" y="1935284"/>
            <a:ext cx="8556873" cy="4401205"/>
          </a:xfrm>
          <a:prstGeom prst="rect">
            <a:avLst/>
          </a:prstGeom>
          <a:noFill/>
        </p:spPr>
        <p:txBody>
          <a:bodyPr wrap="square" rtlCol="0">
            <a:spAutoFit/>
          </a:bodyPr>
          <a:lstStyle/>
          <a:p>
            <a:r>
              <a:rPr lang="en-US" sz="2400" dirty="0"/>
              <a:t>NEW BUSINESSES :</a:t>
            </a:r>
          </a:p>
          <a:p>
            <a:pPr marL="285750" indent="-285750">
              <a:buFont typeface="Arial" panose="020B0604020202020204" pitchFamily="34" charset="0"/>
              <a:buChar char="•"/>
            </a:pPr>
            <a:r>
              <a:rPr lang="en-US" sz="2000" dirty="0"/>
              <a:t>2011 – Pepsi </a:t>
            </a:r>
            <a:r>
              <a:rPr lang="en-US" sz="2000" dirty="0">
                <a:solidFill>
                  <a:srgbClr val="008000"/>
                </a:solidFill>
              </a:rPr>
              <a:t>$4M</a:t>
            </a:r>
          </a:p>
          <a:p>
            <a:pPr marL="285750" indent="-285750">
              <a:buFont typeface="Arial" panose="020B0604020202020204" pitchFamily="34" charset="0"/>
              <a:buChar char="•"/>
            </a:pPr>
            <a:r>
              <a:rPr lang="en-US" sz="2000" dirty="0"/>
              <a:t>2014 – Maverik </a:t>
            </a:r>
            <a:r>
              <a:rPr lang="en-US" sz="2000" dirty="0">
                <a:solidFill>
                  <a:srgbClr val="008000"/>
                </a:solidFill>
              </a:rPr>
              <a:t>$900K</a:t>
            </a:r>
          </a:p>
          <a:p>
            <a:pPr marL="285750" indent="-285750">
              <a:buFont typeface="Arial" panose="020B0604020202020204" pitchFamily="34" charset="0"/>
              <a:buChar char="•"/>
            </a:pPr>
            <a:r>
              <a:rPr lang="en-US" sz="2000" dirty="0"/>
              <a:t>2017 – </a:t>
            </a:r>
            <a:r>
              <a:rPr lang="en-US" sz="2000" dirty="0" err="1"/>
              <a:t>Bomgaars</a:t>
            </a:r>
            <a:r>
              <a:rPr lang="en-US" sz="2000" dirty="0"/>
              <a:t> </a:t>
            </a:r>
            <a:r>
              <a:rPr lang="en-US" sz="2000" dirty="0">
                <a:solidFill>
                  <a:srgbClr val="008000"/>
                </a:solidFill>
              </a:rPr>
              <a:t>$3M</a:t>
            </a:r>
          </a:p>
          <a:p>
            <a:pPr marL="285750" indent="-285750">
              <a:buFont typeface="Arial" panose="020B0604020202020204" pitchFamily="34" charset="0"/>
              <a:buChar char="•"/>
            </a:pPr>
            <a:r>
              <a:rPr lang="en-US" sz="2000" dirty="0"/>
              <a:t>2018 – Holiday Inn Express </a:t>
            </a:r>
            <a:r>
              <a:rPr lang="en-US" sz="2000" dirty="0">
                <a:solidFill>
                  <a:srgbClr val="008000"/>
                </a:solidFill>
              </a:rPr>
              <a:t>$5.1M</a:t>
            </a:r>
          </a:p>
          <a:p>
            <a:pPr marL="285750" indent="-285750">
              <a:buFont typeface="Arial" panose="020B0604020202020204" pitchFamily="34" charset="0"/>
              <a:buChar char="•"/>
            </a:pPr>
            <a:r>
              <a:rPr lang="en-US" sz="2000" dirty="0"/>
              <a:t>2018 – Scooters </a:t>
            </a:r>
            <a:r>
              <a:rPr lang="en-US" sz="2000" dirty="0">
                <a:solidFill>
                  <a:srgbClr val="008000"/>
                </a:solidFill>
              </a:rPr>
              <a:t>$285K</a:t>
            </a:r>
          </a:p>
          <a:p>
            <a:pPr marL="285750" indent="-285750">
              <a:buFont typeface="Arial" panose="020B0604020202020204" pitchFamily="34" charset="0"/>
              <a:buChar char="•"/>
            </a:pPr>
            <a:r>
              <a:rPr lang="en-US" sz="2000" dirty="0"/>
              <a:t>2019 – Dollar General W. </a:t>
            </a:r>
            <a:r>
              <a:rPr lang="en-US" sz="2000" dirty="0">
                <a:solidFill>
                  <a:srgbClr val="008000"/>
                </a:solidFill>
              </a:rPr>
              <a:t>$746K</a:t>
            </a:r>
          </a:p>
          <a:p>
            <a:pPr marL="285750" indent="-285750">
              <a:buFont typeface="Arial" panose="020B0604020202020204" pitchFamily="34" charset="0"/>
              <a:buChar char="•"/>
            </a:pPr>
            <a:r>
              <a:rPr lang="en-US" sz="2000" dirty="0"/>
              <a:t>2021 – Pizza Hut </a:t>
            </a:r>
            <a:r>
              <a:rPr lang="en-US" sz="2000" dirty="0">
                <a:solidFill>
                  <a:srgbClr val="008000"/>
                </a:solidFill>
              </a:rPr>
              <a:t>$800K</a:t>
            </a:r>
          </a:p>
          <a:p>
            <a:pPr marL="285750" indent="-285750">
              <a:buFont typeface="Arial" panose="020B0604020202020204" pitchFamily="34" charset="0"/>
              <a:buChar char="•"/>
            </a:pPr>
            <a:r>
              <a:rPr lang="en-US" sz="2000" dirty="0"/>
              <a:t>2022 – Dollar Tree/Family Dollar </a:t>
            </a:r>
            <a:r>
              <a:rPr lang="en-US" sz="2000" dirty="0">
                <a:solidFill>
                  <a:srgbClr val="008000"/>
                </a:solidFill>
              </a:rPr>
              <a:t>$390K</a:t>
            </a:r>
          </a:p>
          <a:p>
            <a:pPr marL="285750" indent="-285750">
              <a:buFont typeface="Arial" panose="020B0604020202020204" pitchFamily="34" charset="0"/>
              <a:buChar char="•"/>
            </a:pPr>
            <a:r>
              <a:rPr lang="en-US" sz="2000" dirty="0"/>
              <a:t>2022 – Goodwill </a:t>
            </a:r>
            <a:r>
              <a:rPr lang="en-US" sz="2000" dirty="0">
                <a:solidFill>
                  <a:srgbClr val="008000"/>
                </a:solidFill>
              </a:rPr>
              <a:t>$258K</a:t>
            </a:r>
          </a:p>
          <a:p>
            <a:pPr marL="285750" indent="-285750">
              <a:buFont typeface="Arial" panose="020B0604020202020204" pitchFamily="34" charset="0"/>
              <a:buChar char="•"/>
            </a:pPr>
            <a:r>
              <a:rPr lang="en-US" sz="2000" dirty="0"/>
              <a:t>2022 – </a:t>
            </a:r>
            <a:r>
              <a:rPr lang="en-US" sz="2000" dirty="0" err="1"/>
              <a:t>Runza</a:t>
            </a:r>
            <a:r>
              <a:rPr lang="en-US" sz="2000" dirty="0"/>
              <a:t> </a:t>
            </a:r>
            <a:r>
              <a:rPr lang="en-US" sz="2000" dirty="0">
                <a:solidFill>
                  <a:srgbClr val="008000"/>
                </a:solidFill>
              </a:rPr>
              <a:t>$1.4M</a:t>
            </a:r>
          </a:p>
          <a:p>
            <a:r>
              <a:rPr lang="en-US" sz="2800" b="1" dirty="0">
                <a:solidFill>
                  <a:srgbClr val="008000"/>
                </a:solidFill>
              </a:rPr>
              <a:t>Total Investment in Alliance: </a:t>
            </a:r>
            <a:br>
              <a:rPr lang="en-US" sz="2800" b="1" dirty="0">
                <a:solidFill>
                  <a:srgbClr val="008000"/>
                </a:solidFill>
              </a:rPr>
            </a:br>
            <a:r>
              <a:rPr lang="en-US" sz="2800" b="1" dirty="0">
                <a:solidFill>
                  <a:srgbClr val="008000"/>
                </a:solidFill>
              </a:rPr>
              <a:t>$16,879,000.00</a:t>
            </a:r>
          </a:p>
        </p:txBody>
      </p:sp>
      <p:pic>
        <p:nvPicPr>
          <p:cNvPr id="15363" name="Picture 3">
            <a:extLst>
              <a:ext uri="{FF2B5EF4-FFF2-40B4-BE49-F238E27FC236}">
                <a16:creationId xmlns:a16="http://schemas.microsoft.com/office/drawing/2014/main" id="{5CB10630-2EAC-4F0C-117F-49892E9CA9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36649" y="510798"/>
            <a:ext cx="2831075" cy="98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096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602CA12-1BDF-F036-3F2F-5D79D2F08368}"/>
              </a:ext>
            </a:extLst>
          </p:cNvPr>
          <p:cNvSpPr txBox="1"/>
          <p:nvPr/>
        </p:nvSpPr>
        <p:spPr>
          <a:xfrm>
            <a:off x="5870757" y="1479387"/>
            <a:ext cx="6016222" cy="4360891"/>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sz="2000" dirty="0"/>
              <a:t>Groundbreaking this Fall for, </a:t>
            </a:r>
            <a:br>
              <a:rPr lang="en-US" sz="2000" dirty="0"/>
            </a:br>
            <a:r>
              <a:rPr lang="en-US" sz="2000" dirty="0"/>
              <a:t>‘Alliance Heartland Flats Mall &amp; Apartment Building’…</a:t>
            </a:r>
          </a:p>
          <a:p>
            <a:pPr marL="285750" indent="-285750">
              <a:lnSpc>
                <a:spcPct val="90000"/>
              </a:lnSpc>
              <a:spcAft>
                <a:spcPts val="600"/>
              </a:spcAft>
              <a:buFont typeface="Arial" panose="020B0604020202020204" pitchFamily="34" charset="0"/>
              <a:buChar char="•"/>
            </a:pPr>
            <a:r>
              <a:rPr lang="en-US" sz="2000" dirty="0"/>
              <a:t>51 units</a:t>
            </a:r>
          </a:p>
          <a:p>
            <a:pPr marL="285750" indent="-285750">
              <a:lnSpc>
                <a:spcPct val="90000"/>
              </a:lnSpc>
              <a:spcAft>
                <a:spcPts val="600"/>
              </a:spcAft>
              <a:buFont typeface="Arial" panose="020B0604020202020204" pitchFamily="34" charset="0"/>
              <a:buChar char="•"/>
            </a:pPr>
            <a:r>
              <a:rPr lang="en-US" sz="2000" dirty="0"/>
              <a:t>2 retail anchors</a:t>
            </a:r>
          </a:p>
          <a:p>
            <a:pPr marL="285750" indent="-285750">
              <a:lnSpc>
                <a:spcPct val="90000"/>
              </a:lnSpc>
              <a:spcAft>
                <a:spcPts val="600"/>
              </a:spcAft>
              <a:buFont typeface="Arial" panose="020B0604020202020204" pitchFamily="34" charset="0"/>
              <a:buChar char="•"/>
            </a:pPr>
            <a:r>
              <a:rPr lang="en-US" sz="2000" dirty="0"/>
              <a:t>12 extended stay rooms</a:t>
            </a:r>
          </a:p>
          <a:p>
            <a:pPr>
              <a:lnSpc>
                <a:spcPct val="90000"/>
              </a:lnSpc>
              <a:spcAft>
                <a:spcPts val="600"/>
              </a:spcAft>
            </a:pPr>
            <a:r>
              <a:rPr lang="en-US" sz="2000" dirty="0"/>
              <a:t>$10M+ project to be completed by late 2023</a:t>
            </a:r>
          </a:p>
          <a:p>
            <a:pPr>
              <a:lnSpc>
                <a:spcPct val="90000"/>
              </a:lnSpc>
              <a:spcAft>
                <a:spcPts val="600"/>
              </a:spcAft>
            </a:pPr>
            <a:endParaRPr lang="en-US" sz="2000" dirty="0"/>
          </a:p>
          <a:p>
            <a:pPr>
              <a:lnSpc>
                <a:spcPct val="90000"/>
              </a:lnSpc>
              <a:spcAft>
                <a:spcPts val="600"/>
              </a:spcAft>
            </a:pPr>
            <a:br>
              <a:rPr lang="en-US" sz="2000" dirty="0"/>
            </a:br>
            <a:r>
              <a:rPr lang="en-US" sz="2000" i="1" dirty="0"/>
              <a:t>“We are excited for this new mixed-use development coming to Alliance.  This is the first housing project,  in over 30 years, and more importantly, we’re thrilled for one of this magnitude.  The improved quality of housing is what is most needed and everything else it will bring to our community.”</a:t>
            </a:r>
          </a:p>
          <a:p>
            <a:pPr>
              <a:lnSpc>
                <a:spcPct val="90000"/>
              </a:lnSpc>
              <a:spcAft>
                <a:spcPts val="600"/>
              </a:spcAft>
            </a:pPr>
            <a:r>
              <a:rPr lang="en-US" sz="1600" b="1" dirty="0"/>
              <a:t>Chelsie Herian, Executive Director</a:t>
            </a:r>
          </a:p>
          <a:p>
            <a:pPr>
              <a:lnSpc>
                <a:spcPct val="90000"/>
              </a:lnSpc>
              <a:spcAft>
                <a:spcPts val="600"/>
              </a:spcAft>
            </a:pPr>
            <a:r>
              <a:rPr lang="en-US" sz="1600" b="1" dirty="0"/>
              <a:t>Box Butte Development Corporation</a:t>
            </a:r>
          </a:p>
        </p:txBody>
      </p:sp>
      <p:pic>
        <p:nvPicPr>
          <p:cNvPr id="3" name="Picture 2" descr="Text&#10;&#10;Description automatically generated with low confidence">
            <a:extLst>
              <a:ext uri="{FF2B5EF4-FFF2-40B4-BE49-F238E27FC236}">
                <a16:creationId xmlns:a16="http://schemas.microsoft.com/office/drawing/2014/main" id="{D8F02AAC-F3EA-81A0-F346-359D386D4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pic>
        <p:nvPicPr>
          <p:cNvPr id="10" name="Picture 9" descr="Icon&#10;&#10;Description automatically generated">
            <a:extLst>
              <a:ext uri="{FF2B5EF4-FFF2-40B4-BE49-F238E27FC236}">
                <a16:creationId xmlns:a16="http://schemas.microsoft.com/office/drawing/2014/main" id="{8262ECC0-11FA-4D94-605A-80BD07CFA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38" y="835465"/>
            <a:ext cx="3274763" cy="3274763"/>
          </a:xfrm>
          <a:prstGeom prst="rect">
            <a:avLst/>
          </a:prstGeom>
        </p:spPr>
      </p:pic>
      <p:sp>
        <p:nvSpPr>
          <p:cNvPr id="11" name="Rectangle 10">
            <a:extLst>
              <a:ext uri="{FF2B5EF4-FFF2-40B4-BE49-F238E27FC236}">
                <a16:creationId xmlns:a16="http://schemas.microsoft.com/office/drawing/2014/main" id="{F9B4B796-1E53-EC97-D942-CC6B44816D59}"/>
              </a:ext>
            </a:extLst>
          </p:cNvPr>
          <p:cNvSpPr/>
          <p:nvPr/>
        </p:nvSpPr>
        <p:spPr>
          <a:xfrm>
            <a:off x="5870757" y="556057"/>
            <a:ext cx="4805867"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COMING SOON!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76739691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185" name="Freeform: Shape 6184">
            <a:extLst>
              <a:ext uri="{FF2B5EF4-FFF2-40B4-BE49-F238E27FC236}">
                <a16:creationId xmlns:a16="http://schemas.microsoft.com/office/drawing/2014/main" id="{DCFD1A13-2B88-47B7-AAE9-AD6F3296E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87" name="Freeform: Shape 6186">
            <a:extLst>
              <a:ext uri="{FF2B5EF4-FFF2-40B4-BE49-F238E27FC236}">
                <a16:creationId xmlns:a16="http://schemas.microsoft.com/office/drawing/2014/main" id="{F5CE4102-C93A-420A-98A7-5A7DD0C5C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8" name="Picture 4" descr="City of Gering Nebraska |">
            <a:extLst>
              <a:ext uri="{FF2B5EF4-FFF2-40B4-BE49-F238E27FC236}">
                <a16:creationId xmlns:a16="http://schemas.microsoft.com/office/drawing/2014/main" id="{2FB7E273-45F4-92B0-B5EE-5ACD868476E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56548" y="3723691"/>
            <a:ext cx="1739984" cy="172950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Working at City of Scottsbluff (Nebraska) | Glassdoor">
            <a:extLst>
              <a:ext uri="{FF2B5EF4-FFF2-40B4-BE49-F238E27FC236}">
                <a16:creationId xmlns:a16="http://schemas.microsoft.com/office/drawing/2014/main" id="{15AC0E26-2B33-D629-6B1C-FD283A2624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13" b="19204"/>
          <a:stretch/>
        </p:blipFill>
        <p:spPr bwMode="auto">
          <a:xfrm>
            <a:off x="408433" y="590440"/>
            <a:ext cx="4636214" cy="2753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a:extLst>
              <a:ext uri="{FF2B5EF4-FFF2-40B4-BE49-F238E27FC236}">
                <a16:creationId xmlns:a16="http://schemas.microsoft.com/office/drawing/2014/main" id="{232924A9-5878-BDA6-262E-1BDFFC390478}"/>
              </a:ext>
            </a:extLst>
          </p:cNvPr>
          <p:cNvSpPr>
            <a:spLocks noChangeArrowheads="1"/>
          </p:cNvSpPr>
          <p:nvPr/>
        </p:nvSpPr>
        <p:spPr bwMode="auto">
          <a:xfrm>
            <a:off x="6602549" y="2216727"/>
            <a:ext cx="5034784" cy="383693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eaLnBrk="1" fontAlgn="base" hangingPunct="1">
              <a:lnSpc>
                <a:spcPct val="90000"/>
              </a:lnSpc>
              <a:spcBef>
                <a:spcPct val="0"/>
              </a:spcBef>
              <a:spcAft>
                <a:spcPts val="600"/>
              </a:spcAft>
              <a:buClrTx/>
              <a:buSzTx/>
              <a:tabLst/>
            </a:pPr>
            <a:r>
              <a:rPr kumimoji="0" lang="en-US" altLang="en-US" b="0" i="1" u="none" strike="noStrike" cap="none" normalizeH="0" baseline="0" dirty="0">
                <a:ln>
                  <a:noFill/>
                </a:ln>
                <a:effectLst/>
                <a:latin typeface="+mn-lt"/>
              </a:rPr>
              <a:t>“Lodging tax receipts in Scotts Bluff County are also hitting record highs and this is important, as Deb said. We always include the Ports to Plains map highlighting the HEA portion in all of our RFP’s and RFI’s, the North/South corridor is very important to economic development in the region, and it seems like more and more manufacturing, warehousing and logistics businesses are looking closely at our area for expansion.”</a:t>
            </a:r>
          </a:p>
          <a:p>
            <a:pPr marR="0" lvl="0" indent="-228600" eaLnBrk="1" fontAlgn="base" hangingPunct="1">
              <a:lnSpc>
                <a:spcPct val="90000"/>
              </a:lnSpc>
              <a:spcBef>
                <a:spcPct val="0"/>
              </a:spcBef>
              <a:spcAft>
                <a:spcPts val="600"/>
              </a:spcAft>
              <a:buClrTx/>
              <a:buSzTx/>
              <a:buFont typeface="Arial" panose="020B0604020202020204" pitchFamily="34" charset="0"/>
              <a:buChar char="•"/>
              <a:tabLst/>
            </a:pPr>
            <a:endParaRPr kumimoji="0" lang="en-US" altLang="en-US" sz="1500" b="0" i="0" u="none" strike="noStrike" cap="none" normalizeH="0" baseline="0" dirty="0">
              <a:ln>
                <a:noFill/>
              </a:ln>
              <a:effectLst/>
              <a:latin typeface="+mn-lt"/>
            </a:endParaRPr>
          </a:p>
          <a:p>
            <a:pPr marR="0" lvl="0" eaLnBrk="1" fontAlgn="base" hangingPunct="1">
              <a:lnSpc>
                <a:spcPct val="90000"/>
              </a:lnSpc>
              <a:spcBef>
                <a:spcPct val="0"/>
              </a:spcBef>
              <a:spcAft>
                <a:spcPts val="600"/>
              </a:spcAft>
              <a:buClrTx/>
              <a:buSzTx/>
              <a:tabLst/>
            </a:pPr>
            <a:r>
              <a:rPr kumimoji="0" lang="en-US" altLang="en-US" sz="1500" b="1" i="0" u="none" strike="noStrike" cap="none" normalizeH="0" baseline="0" dirty="0">
                <a:ln>
                  <a:noFill/>
                </a:ln>
                <a:effectLst/>
                <a:latin typeface="+mn-lt"/>
              </a:rPr>
              <a:t>Starr </a:t>
            </a:r>
            <a:r>
              <a:rPr kumimoji="0" lang="en-US" altLang="en-US" sz="1500" b="1" i="0" u="none" strike="noStrike" cap="none" normalizeH="0" baseline="0" dirty="0" err="1">
                <a:ln>
                  <a:noFill/>
                </a:ln>
                <a:effectLst/>
                <a:latin typeface="+mn-lt"/>
              </a:rPr>
              <a:t>Lehl</a:t>
            </a:r>
            <a:endParaRPr kumimoji="0" lang="en-US" altLang="en-US" sz="1500" b="1" i="0" u="none" strike="noStrike" cap="none" normalizeH="0" baseline="0" dirty="0">
              <a:ln>
                <a:noFill/>
              </a:ln>
              <a:effectLst/>
              <a:latin typeface="+mn-lt"/>
            </a:endParaRPr>
          </a:p>
          <a:p>
            <a:pPr marR="0" lvl="0" eaLnBrk="1" fontAlgn="base" hangingPunct="1">
              <a:lnSpc>
                <a:spcPct val="90000"/>
              </a:lnSpc>
              <a:spcBef>
                <a:spcPct val="0"/>
              </a:spcBef>
              <a:spcAft>
                <a:spcPts val="600"/>
              </a:spcAft>
              <a:buClrTx/>
              <a:buSzTx/>
              <a:tabLst/>
            </a:pPr>
            <a:r>
              <a:rPr kumimoji="0" lang="en-US" altLang="en-US" sz="1500" b="1" i="0" u="none" strike="noStrike" cap="none" normalizeH="0" baseline="0" dirty="0">
                <a:ln>
                  <a:noFill/>
                </a:ln>
                <a:effectLst/>
                <a:latin typeface="+mn-lt"/>
              </a:rPr>
              <a:t>Economic Development Director</a:t>
            </a:r>
          </a:p>
          <a:p>
            <a:pPr marR="0" lvl="0" eaLnBrk="1" fontAlgn="base" hangingPunct="1">
              <a:lnSpc>
                <a:spcPct val="90000"/>
              </a:lnSpc>
              <a:spcBef>
                <a:spcPct val="0"/>
              </a:spcBef>
              <a:spcAft>
                <a:spcPts val="600"/>
              </a:spcAft>
              <a:buClrTx/>
              <a:buSzTx/>
              <a:tabLst/>
            </a:pPr>
            <a:r>
              <a:rPr kumimoji="0" lang="en-US" altLang="en-US" sz="1500" b="1" i="0" u="none" strike="noStrike" cap="none" normalizeH="0" baseline="0" dirty="0">
                <a:ln>
                  <a:noFill/>
                </a:ln>
                <a:effectLst/>
                <a:latin typeface="+mn-lt"/>
              </a:rPr>
              <a:t>City of Scottsbluff, Nebraska</a:t>
            </a:r>
          </a:p>
        </p:txBody>
      </p:sp>
      <p:sp>
        <p:nvSpPr>
          <p:cNvPr id="4" name="TextBox 3">
            <a:extLst>
              <a:ext uri="{FF2B5EF4-FFF2-40B4-BE49-F238E27FC236}">
                <a16:creationId xmlns:a16="http://schemas.microsoft.com/office/drawing/2014/main" id="{362621C4-379C-4783-A0E1-2E00183D6F17}"/>
              </a:ext>
            </a:extLst>
          </p:cNvPr>
          <p:cNvSpPr txBox="1"/>
          <p:nvPr/>
        </p:nvSpPr>
        <p:spPr>
          <a:xfrm>
            <a:off x="838200" y="2434201"/>
            <a:ext cx="3822189" cy="374276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endParaRPr lang="en-US" sz="2000" dirty="0"/>
          </a:p>
        </p:txBody>
      </p:sp>
      <p:pic>
        <p:nvPicPr>
          <p:cNvPr id="5" name="Picture 4" descr="Text&#10;&#10;Description automatically generated with low confidence">
            <a:extLst>
              <a:ext uri="{FF2B5EF4-FFF2-40B4-BE49-F238E27FC236}">
                <a16:creationId xmlns:a16="http://schemas.microsoft.com/office/drawing/2014/main" id="{C2CDA7C0-0ED1-A864-F918-3134066FE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spTree>
    <p:extLst>
      <p:ext uri="{BB962C8B-B14F-4D97-AF65-F5344CB8AC3E}">
        <p14:creationId xmlns:p14="http://schemas.microsoft.com/office/powerpoint/2010/main" val="413757593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B582E4-6D77-5CB0-DCB9-1C1CA8A8A1F6}"/>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b="1" dirty="0">
                <a:latin typeface="+mj-lt"/>
                <a:ea typeface="+mj-ea"/>
                <a:cs typeface="+mj-cs"/>
              </a:rPr>
              <a:t>History of the High Priority Corridor</a:t>
            </a:r>
          </a:p>
        </p:txBody>
      </p:sp>
      <p:sp>
        <p:nvSpPr>
          <p:cNvPr id="3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62621C4-379C-4783-A0E1-2E00183D6F17}"/>
              </a:ext>
            </a:extLst>
          </p:cNvPr>
          <p:cNvSpPr txBox="1"/>
          <p:nvPr/>
        </p:nvSpPr>
        <p:spPr>
          <a:xfrm>
            <a:off x="640080" y="2872899"/>
            <a:ext cx="4243589"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a:t>Heartland Expressway’s vision of a four-lane highway connecting Denver, Colorado to Rapid City, SD was born in 1988.</a:t>
            </a:r>
            <a:br>
              <a:rPr lang="en-US" sz="2000"/>
            </a:br>
            <a:endParaRPr lang="en-US" sz="2000"/>
          </a:p>
          <a:p>
            <a:pPr marL="285750" indent="-228600">
              <a:lnSpc>
                <a:spcPct val="90000"/>
              </a:lnSpc>
              <a:spcAft>
                <a:spcPts val="600"/>
              </a:spcAft>
              <a:buFont typeface="Arial" panose="020B0604020202020204" pitchFamily="34" charset="0"/>
              <a:buChar char="•"/>
            </a:pPr>
            <a:r>
              <a:rPr lang="en-US" sz="2000"/>
              <a:t>The lntermodal Surface Transportation Efficiency Act of 1991 (ISTEA) identified the Heartland Expressway from Denver through Scottsbluff to Rapid City as a high priority corridor.</a:t>
            </a:r>
            <a:endParaRPr lang="en-US" sz="2000" dirty="0"/>
          </a:p>
        </p:txBody>
      </p:sp>
      <p:pic>
        <p:nvPicPr>
          <p:cNvPr id="7" name="Picture 6">
            <a:extLst>
              <a:ext uri="{FF2B5EF4-FFF2-40B4-BE49-F238E27FC236}">
                <a16:creationId xmlns:a16="http://schemas.microsoft.com/office/drawing/2014/main" id="{C1CA4201-8D4F-3D99-B828-962B7893141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descr="Text&#10;&#10;Description automatically generated with low confidence">
            <a:extLst>
              <a:ext uri="{FF2B5EF4-FFF2-40B4-BE49-F238E27FC236}">
                <a16:creationId xmlns:a16="http://schemas.microsoft.com/office/drawing/2014/main" id="{553A9328-67CD-91A2-3A46-B70E4FF42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spTree>
    <p:extLst>
      <p:ext uri="{BB962C8B-B14F-4D97-AF65-F5344CB8AC3E}">
        <p14:creationId xmlns:p14="http://schemas.microsoft.com/office/powerpoint/2010/main" val="2302964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FD83E5-AF74-6497-7B1A-9950B880BF3A}"/>
              </a:ext>
            </a:extLst>
          </p:cNvPr>
          <p:cNvSpPr txBox="1"/>
          <p:nvPr/>
        </p:nvSpPr>
        <p:spPr>
          <a:xfrm>
            <a:off x="774574" y="3520000"/>
            <a:ext cx="5046196" cy="179580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a:solidFill>
                  <a:schemeClr val="tx1"/>
                </a:solidFill>
                <a:latin typeface="+mj-lt"/>
                <a:ea typeface="+mj-ea"/>
                <a:cs typeface="+mj-cs"/>
              </a:rPr>
              <a:t>Energy</a:t>
            </a:r>
          </a:p>
        </p:txBody>
      </p:sp>
      <p:pic>
        <p:nvPicPr>
          <p:cNvPr id="6" name="Picture 5" descr="A train on the railway tracks&#10;&#10;Description automatically generated with medium confidence">
            <a:extLst>
              <a:ext uri="{FF2B5EF4-FFF2-40B4-BE49-F238E27FC236}">
                <a16:creationId xmlns:a16="http://schemas.microsoft.com/office/drawing/2014/main" id="{6986D309-D58B-5A7A-2734-D3FEAF942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17" y="1103645"/>
            <a:ext cx="2927250" cy="1953939"/>
          </a:xfrm>
          <a:prstGeom prst="rect">
            <a:avLst/>
          </a:prstGeom>
        </p:spPr>
      </p:pic>
      <p:sp>
        <p:nvSpPr>
          <p:cNvPr id="6162" name="Freeform: Shape 6154">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6150" name="Picture 6" descr="Electric co-ops help lead charge to bring EV infrastructure to rural  communities">
            <a:extLst>
              <a:ext uri="{FF2B5EF4-FFF2-40B4-BE49-F238E27FC236}">
                <a16:creationId xmlns:a16="http://schemas.microsoft.com/office/drawing/2014/main" id="{5FD1899E-E6FF-E2EF-AF67-82E2C46BD7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54603" y="797724"/>
            <a:ext cx="3868173" cy="203079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lean Harbors Announces Second-Quarter 2021 Financial Results | Business  Wire">
            <a:extLst>
              <a:ext uri="{FF2B5EF4-FFF2-40B4-BE49-F238E27FC236}">
                <a16:creationId xmlns:a16="http://schemas.microsoft.com/office/drawing/2014/main" id="{DE888A5A-6F7C-D022-0BA6-2AE7DCD9E0B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79971" y="1084638"/>
            <a:ext cx="2837871" cy="1482787"/>
          </a:xfrm>
          <a:prstGeom prst="rect">
            <a:avLst/>
          </a:prstGeom>
          <a:noFill/>
          <a:extLst>
            <a:ext uri="{909E8E84-426E-40DD-AFC4-6F175D3DCCD1}">
              <a14:hiddenFill xmlns:a14="http://schemas.microsoft.com/office/drawing/2010/main">
                <a:solidFill>
                  <a:srgbClr val="FFFFFF"/>
                </a:solidFill>
              </a14:hiddenFill>
            </a:ext>
          </a:extLst>
        </p:spPr>
      </p:pic>
      <p:sp>
        <p:nvSpPr>
          <p:cNvPr id="6163" name="Freeform: Shape 6156">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cxnSp>
        <p:nvCxnSpPr>
          <p:cNvPr id="6164" name="Straight Connector 6158">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Badge 4 with solid fill">
            <a:extLst>
              <a:ext uri="{FF2B5EF4-FFF2-40B4-BE49-F238E27FC236}">
                <a16:creationId xmlns:a16="http://schemas.microsoft.com/office/drawing/2014/main" id="{2D781A20-7DB2-C9E2-3E50-8EEAC7C59A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43851" y="3647851"/>
            <a:ext cx="1978925" cy="1978925"/>
          </a:xfrm>
          <a:prstGeom prst="rect">
            <a:avLst/>
          </a:prstGeom>
        </p:spPr>
      </p:pic>
      <p:pic>
        <p:nvPicPr>
          <p:cNvPr id="6148" name="Picture 4" descr="Heartland Expressway">
            <a:extLst>
              <a:ext uri="{FF2B5EF4-FFF2-40B4-BE49-F238E27FC236}">
                <a16:creationId xmlns:a16="http://schemas.microsoft.com/office/drawing/2014/main" id="{7D3D4502-E5B2-168A-FF19-3C22D089BE00}"/>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015312" y="3297495"/>
            <a:ext cx="2760248" cy="2173695"/>
          </a:xfrm>
          <a:prstGeom prst="rect">
            <a:avLst/>
          </a:prstGeom>
          <a:noFill/>
          <a:extLst>
            <a:ext uri="{909E8E84-426E-40DD-AFC4-6F175D3DCCD1}">
              <a14:hiddenFill xmlns:a14="http://schemas.microsoft.com/office/drawing/2010/main">
                <a:solidFill>
                  <a:srgbClr val="FFFFFF"/>
                </a:solidFill>
              </a14:hiddenFill>
            </a:ext>
          </a:extLst>
        </p:spPr>
      </p:pic>
      <p:sp>
        <p:nvSpPr>
          <p:cNvPr id="6161"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pic>
        <p:nvPicPr>
          <p:cNvPr id="5" name="Picture 4" descr="Text&#10;&#10;Description automatically generated with low confidence">
            <a:extLst>
              <a:ext uri="{FF2B5EF4-FFF2-40B4-BE49-F238E27FC236}">
                <a16:creationId xmlns:a16="http://schemas.microsoft.com/office/drawing/2014/main" id="{FB32039D-561F-9000-95B8-83CE9D6F34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spTree>
    <p:extLst>
      <p:ext uri="{BB962C8B-B14F-4D97-AF65-F5344CB8AC3E}">
        <p14:creationId xmlns:p14="http://schemas.microsoft.com/office/powerpoint/2010/main" val="1746192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Clean Harbors, Inc. 2021 Q2 - Results - Earnings Call Presentation  (NYSE:CLH) | Seeking Alpha">
            <a:extLst>
              <a:ext uri="{FF2B5EF4-FFF2-40B4-BE49-F238E27FC236}">
                <a16:creationId xmlns:a16="http://schemas.microsoft.com/office/drawing/2014/main" id="{86AED330-575B-D9DB-6480-02ACB8FBB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9" name="Straight Connector 205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2621C4-379C-4783-A0E1-2E00183D6F17}"/>
              </a:ext>
            </a:extLst>
          </p:cNvPr>
          <p:cNvSpPr txBox="1"/>
          <p:nvPr/>
        </p:nvSpPr>
        <p:spPr>
          <a:xfrm>
            <a:off x="838200" y="2434201"/>
            <a:ext cx="3822189" cy="374276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endParaRPr lang="en-US" sz="2000" dirty="0"/>
          </a:p>
        </p:txBody>
      </p:sp>
      <p:pic>
        <p:nvPicPr>
          <p:cNvPr id="5" name="Picture 4" descr="Text&#10;&#10;Description automatically generated with low confidence">
            <a:extLst>
              <a:ext uri="{FF2B5EF4-FFF2-40B4-BE49-F238E27FC236}">
                <a16:creationId xmlns:a16="http://schemas.microsoft.com/office/drawing/2014/main" id="{C2CDA7C0-0ED1-A864-F918-3134066FE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5644" y="381695"/>
            <a:ext cx="2022041" cy="682903"/>
          </a:xfrm>
          <a:prstGeom prst="rect">
            <a:avLst/>
          </a:prstGeom>
        </p:spPr>
      </p:pic>
    </p:spTree>
    <p:extLst>
      <p:ext uri="{BB962C8B-B14F-4D97-AF65-F5344CB8AC3E}">
        <p14:creationId xmlns:p14="http://schemas.microsoft.com/office/powerpoint/2010/main" val="3931227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6" name="Rectangle 2065">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areers - Nebraska Department of Transportation">
            <a:extLst>
              <a:ext uri="{FF2B5EF4-FFF2-40B4-BE49-F238E27FC236}">
                <a16:creationId xmlns:a16="http://schemas.microsoft.com/office/drawing/2014/main" id="{F5F90D3D-2304-6D6F-FD15-B2A200166A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6744" y="1608243"/>
            <a:ext cx="6579910" cy="1529829"/>
          </a:xfrm>
          <a:prstGeom prst="rect">
            <a:avLst/>
          </a:prstGeom>
          <a:noFill/>
          <a:extLst>
            <a:ext uri="{909E8E84-426E-40DD-AFC4-6F175D3DCCD1}">
              <a14:hiddenFill xmlns:a14="http://schemas.microsoft.com/office/drawing/2010/main">
                <a:solidFill>
                  <a:srgbClr val="FFFFFF"/>
                </a:solidFill>
              </a14:hiddenFill>
            </a:ext>
          </a:extLst>
        </p:spPr>
      </p:pic>
      <p:sp>
        <p:nvSpPr>
          <p:cNvPr id="2068" name="Rectangle 206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1C5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0" name="Rectangle 206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814BAA9E-CAF7-B885-A591-0004F0B48B0B}"/>
              </a:ext>
            </a:extLst>
          </p:cNvPr>
          <p:cNvSpPr txBox="1">
            <a:spLocks/>
          </p:cNvSpPr>
          <p:nvPr/>
        </p:nvSpPr>
        <p:spPr>
          <a:xfrm>
            <a:off x="8029319" y="917725"/>
            <a:ext cx="3424739" cy="4852362"/>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1"/>
                </a:solidFill>
                <a:latin typeface="+mn-lt"/>
                <a:ea typeface="Roboto Light" panose="02000000000000000000" pitchFamily="2" charset="0"/>
                <a:cs typeface="Roboto Light" panose="02000000000000000000" pitchFamily="2" charset="0"/>
              </a:defRPr>
            </a:lvl1pPr>
            <a:lvl2pPr marL="685800" indent="-228600" algn="l" defTabSz="914400" rtl="0" eaLnBrk="1" latinLnBrk="0" hangingPunct="1">
              <a:lnSpc>
                <a:spcPct val="100000"/>
              </a:lnSpc>
              <a:spcBef>
                <a:spcPts val="500"/>
              </a:spcBef>
              <a:buClr>
                <a:schemeClr val="tx2"/>
              </a:buClr>
              <a:buFont typeface="Roboto" panose="02000000000000000000" pitchFamily="2" charset="0"/>
              <a:buChar char="»"/>
              <a:defRPr sz="2000" kern="1200">
                <a:solidFill>
                  <a:schemeClr val="tx1"/>
                </a:solidFill>
                <a:latin typeface="+mn-lt"/>
                <a:ea typeface="Roboto Light" panose="02000000000000000000" pitchFamily="2" charset="0"/>
                <a:cs typeface="Roboto Light" panose="02000000000000000000" pitchFamily="2" charset="0"/>
              </a:defRPr>
            </a:lvl2pPr>
            <a:lvl3pPr marL="1143000" indent="-228600" algn="l" defTabSz="914400" rtl="0" eaLnBrk="1" latinLnBrk="0" hangingPunct="1">
              <a:lnSpc>
                <a:spcPct val="100000"/>
              </a:lnSpc>
              <a:spcBef>
                <a:spcPts val="500"/>
              </a:spcBef>
              <a:buClr>
                <a:schemeClr val="tx2"/>
              </a:buClr>
              <a:buFont typeface="Roboto" panose="02000000000000000000" pitchFamily="2" charset="0"/>
              <a:buChar char="-"/>
              <a:defRPr sz="1800" kern="1200">
                <a:solidFill>
                  <a:schemeClr val="tx1"/>
                </a:solidFill>
                <a:latin typeface="+mn-lt"/>
                <a:ea typeface="Roboto Light" panose="02000000000000000000" pitchFamily="2" charset="0"/>
                <a:cs typeface="Roboto Light" panose="02000000000000000000" pitchFamily="2"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tx1"/>
                </a:solidFill>
                <a:latin typeface="+mn-lt"/>
                <a:ea typeface="Roboto Light" panose="02000000000000000000" pitchFamily="2" charset="0"/>
                <a:cs typeface="Roboto Light" panose="02000000000000000000" pitchFamily="2" charset="0"/>
              </a:defRPr>
            </a:lvl4pPr>
            <a:lvl5pPr marL="2057400" indent="-228600" algn="l" defTabSz="914400" rtl="0" eaLnBrk="1" latinLnBrk="0" hangingPunct="1">
              <a:lnSpc>
                <a:spcPct val="100000"/>
              </a:lnSpc>
              <a:spcBef>
                <a:spcPts val="500"/>
              </a:spcBef>
              <a:buClr>
                <a:schemeClr val="tx2"/>
              </a:buClr>
              <a:buFont typeface="Roboto" panose="02000000000000000000" pitchFamily="2" charset="0"/>
              <a:buChar char="»"/>
              <a:defRPr sz="1600" kern="1200">
                <a:solidFill>
                  <a:schemeClr val="tx1"/>
                </a:solidFill>
                <a:latin typeface="+mn-lt"/>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sz="2000" b="1" u="sng" dirty="0">
                <a:solidFill>
                  <a:srgbClr val="FFFFFF"/>
                </a:solidFill>
                <a:ea typeface="+mn-ea"/>
                <a:cs typeface="+mn-cs"/>
              </a:rPr>
              <a:t>HEARTLAND EXPRESSWAY</a:t>
            </a:r>
          </a:p>
          <a:p>
            <a:pPr marL="0" indent="0">
              <a:lnSpc>
                <a:spcPct val="90000"/>
              </a:lnSpc>
              <a:buNone/>
            </a:pPr>
            <a:r>
              <a:rPr lang="en-US" sz="2000" b="1" dirty="0">
                <a:solidFill>
                  <a:srgbClr val="FFFFFF"/>
                </a:solidFill>
                <a:ea typeface="+mn-ea"/>
                <a:cs typeface="+mn-cs"/>
              </a:rPr>
              <a:t>L62A North:</a:t>
            </a:r>
          </a:p>
          <a:p>
            <a:pPr marL="457200" lvl="1" indent="0">
              <a:lnSpc>
                <a:spcPct val="90000"/>
              </a:lnSpc>
              <a:buNone/>
            </a:pPr>
            <a:r>
              <a:rPr lang="en-US" dirty="0">
                <a:solidFill>
                  <a:srgbClr val="FFFFFF"/>
                </a:solidFill>
                <a:ea typeface="+mn-ea"/>
                <a:cs typeface="+mn-cs"/>
              </a:rPr>
              <a:t>Construction complete Fall 2022</a:t>
            </a:r>
          </a:p>
          <a:p>
            <a:pPr marL="0" indent="0">
              <a:lnSpc>
                <a:spcPct val="90000"/>
              </a:lnSpc>
              <a:buNone/>
            </a:pPr>
            <a:r>
              <a:rPr lang="en-US" sz="2000" b="1" dirty="0">
                <a:solidFill>
                  <a:srgbClr val="FFFFFF"/>
                </a:solidFill>
                <a:ea typeface="+mn-ea"/>
                <a:cs typeface="+mn-cs"/>
              </a:rPr>
              <a:t>North of Alliance:</a:t>
            </a:r>
          </a:p>
          <a:p>
            <a:pPr marL="457200" lvl="1" indent="0">
              <a:lnSpc>
                <a:spcPct val="90000"/>
              </a:lnSpc>
              <a:buNone/>
            </a:pPr>
            <a:r>
              <a:rPr lang="en-US" dirty="0">
                <a:solidFill>
                  <a:srgbClr val="FFFFFF"/>
                </a:solidFill>
                <a:ea typeface="+mn-ea"/>
                <a:cs typeface="+mn-cs"/>
              </a:rPr>
              <a:t>Programmed first Super-2 Segment north of US-20 near Chadron</a:t>
            </a:r>
          </a:p>
          <a:p>
            <a:pPr marL="0" indent="0">
              <a:lnSpc>
                <a:spcPct val="90000"/>
              </a:lnSpc>
              <a:buNone/>
            </a:pPr>
            <a:r>
              <a:rPr lang="en-US" sz="2000" b="1" dirty="0">
                <a:solidFill>
                  <a:srgbClr val="FFFFFF"/>
                </a:solidFill>
                <a:ea typeface="+mn-ea"/>
                <a:cs typeface="+mn-cs"/>
              </a:rPr>
              <a:t>Minatare- US385:</a:t>
            </a:r>
          </a:p>
          <a:p>
            <a:pPr marL="457200" lvl="1" indent="0">
              <a:lnSpc>
                <a:spcPct val="90000"/>
              </a:lnSpc>
              <a:buNone/>
            </a:pPr>
            <a:r>
              <a:rPr lang="en-US" dirty="0">
                <a:solidFill>
                  <a:srgbClr val="FFFFFF"/>
                </a:solidFill>
                <a:ea typeface="+mn-ea"/>
                <a:cs typeface="+mn-cs"/>
              </a:rPr>
              <a:t>Consultant prepared two proposed plans for public input September 8, 2022</a:t>
            </a:r>
            <a:endParaRPr lang="en-US" sz="1800" dirty="0">
              <a:solidFill>
                <a:srgbClr val="FFFFFF"/>
              </a:solidFill>
              <a:ea typeface="+mn-ea"/>
              <a:cs typeface="+mn-cs"/>
            </a:endParaRPr>
          </a:p>
        </p:txBody>
      </p:sp>
      <p:pic>
        <p:nvPicPr>
          <p:cNvPr id="6" name="Picture 5" descr="Text&#10;&#10;Description automatically generated with low confidence">
            <a:extLst>
              <a:ext uri="{FF2B5EF4-FFF2-40B4-BE49-F238E27FC236}">
                <a16:creationId xmlns:a16="http://schemas.microsoft.com/office/drawing/2014/main" id="{9BFCF437-253C-E573-27D4-20B1F0AEB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spTree>
    <p:extLst>
      <p:ext uri="{BB962C8B-B14F-4D97-AF65-F5344CB8AC3E}">
        <p14:creationId xmlns:p14="http://schemas.microsoft.com/office/powerpoint/2010/main" val="1895320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1AE31D-92DF-4E5A-AA97-2FCB45609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242" y="55800"/>
            <a:ext cx="10537516" cy="6746399"/>
          </a:xfrm>
          <a:prstGeom prst="rect">
            <a:avLst/>
          </a:prstGeom>
        </p:spPr>
      </p:pic>
    </p:spTree>
    <p:extLst>
      <p:ext uri="{BB962C8B-B14F-4D97-AF65-F5344CB8AC3E}">
        <p14:creationId xmlns:p14="http://schemas.microsoft.com/office/powerpoint/2010/main" val="2916362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ay be an image of 19 people, people standing and text that says 'L C Expressway Moving the Great Plains Forward'">
            <a:extLst>
              <a:ext uri="{FF2B5EF4-FFF2-40B4-BE49-F238E27FC236}">
                <a16:creationId xmlns:a16="http://schemas.microsoft.com/office/drawing/2014/main" id="{E4BADD6D-055E-A589-C231-91AC869BA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81" y="462174"/>
            <a:ext cx="10926330" cy="6155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07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Careers - Nebraska Department of Transportation">
            <a:extLst>
              <a:ext uri="{FF2B5EF4-FFF2-40B4-BE49-F238E27FC236}">
                <a16:creationId xmlns:a16="http://schemas.microsoft.com/office/drawing/2014/main" id="{326DB2B4-6A28-6C78-B831-EA2E196A77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2348" y="2051261"/>
            <a:ext cx="4185793" cy="973197"/>
          </a:xfrm>
          <a:prstGeom prst="rect">
            <a:avLst/>
          </a:prstGeom>
          <a:noFill/>
          <a:extLst>
            <a:ext uri="{909E8E84-426E-40DD-AFC4-6F175D3DCCD1}">
              <a14:hiddenFill xmlns:a14="http://schemas.microsoft.com/office/drawing/2010/main">
                <a:solidFill>
                  <a:srgbClr val="FFFFFF"/>
                </a:solidFill>
              </a14:hiddenFill>
            </a:ext>
          </a:extLst>
        </p:spPr>
      </p:pic>
      <p:cxnSp>
        <p:nvCxnSpPr>
          <p:cNvPr id="3079" name="Straight Connector 3078">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421E321-0457-4919-A5D8-40BBE44B7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827" y="3570597"/>
            <a:ext cx="3279025" cy="1187030"/>
          </a:xfrm>
          <a:prstGeom prst="rect">
            <a:avLst/>
          </a:prstGeom>
        </p:spPr>
      </p:pic>
      <p:cxnSp>
        <p:nvCxnSpPr>
          <p:cNvPr id="3081" name="Straight Connector 3080">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9D858C5-A48D-453B-8A61-0893C1DB6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7974" y="256869"/>
            <a:ext cx="5259462" cy="6473182"/>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6" name="Picture 5" descr="Text&#10;&#10;Description automatically generated with low confidence">
            <a:extLst>
              <a:ext uri="{FF2B5EF4-FFF2-40B4-BE49-F238E27FC236}">
                <a16:creationId xmlns:a16="http://schemas.microsoft.com/office/drawing/2014/main" id="{9BFCF437-253C-E573-27D4-20B1F0AEB1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spTree>
    <p:extLst>
      <p:ext uri="{BB962C8B-B14F-4D97-AF65-F5344CB8AC3E}">
        <p14:creationId xmlns:p14="http://schemas.microsoft.com/office/powerpoint/2010/main" val="813522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56">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58">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69" name="Freeform: Shape 60">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432B3BE5-E5BC-E4E8-0043-4F917351AB83}"/>
              </a:ext>
            </a:extLst>
          </p:cNvPr>
          <p:cNvSpPr txBox="1"/>
          <p:nvPr/>
        </p:nvSpPr>
        <p:spPr>
          <a:xfrm>
            <a:off x="765051" y="1209964"/>
            <a:ext cx="3384000" cy="4920836"/>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1600" b="1" dirty="0">
                <a:solidFill>
                  <a:srgbClr val="FFFFFF"/>
                </a:solidFill>
              </a:rPr>
              <a:t>Purpose – </a:t>
            </a:r>
          </a:p>
          <a:p>
            <a:pPr marL="285750" indent="-228600">
              <a:lnSpc>
                <a:spcPct val="90000"/>
              </a:lnSpc>
              <a:spcAft>
                <a:spcPts val="600"/>
              </a:spcAft>
              <a:buFont typeface="Arial" panose="020B0604020202020204" pitchFamily="34" charset="0"/>
              <a:buChar char="•"/>
            </a:pPr>
            <a:r>
              <a:rPr lang="en-US" sz="1600" dirty="0">
                <a:solidFill>
                  <a:srgbClr val="FFFFFF"/>
                </a:solidFill>
              </a:rPr>
              <a:t>Improve Highway on National </a:t>
            </a:r>
            <a:br>
              <a:rPr lang="en-US" sz="1600" dirty="0">
                <a:solidFill>
                  <a:srgbClr val="FFFFFF"/>
                </a:solidFill>
              </a:rPr>
            </a:br>
            <a:r>
              <a:rPr lang="en-US" sz="1600" dirty="0">
                <a:solidFill>
                  <a:srgbClr val="FFFFFF"/>
                </a:solidFill>
              </a:rPr>
              <a:t>Highway System (NHS) high </a:t>
            </a:r>
            <a:br>
              <a:rPr lang="en-US" sz="1600" dirty="0">
                <a:solidFill>
                  <a:srgbClr val="FFFFFF"/>
                </a:solidFill>
              </a:rPr>
            </a:br>
            <a:r>
              <a:rPr lang="en-US" sz="1600" dirty="0">
                <a:solidFill>
                  <a:srgbClr val="FFFFFF"/>
                </a:solidFill>
              </a:rPr>
              <a:t>priority corridor</a:t>
            </a:r>
          </a:p>
          <a:p>
            <a:pPr marL="285750" indent="-228600">
              <a:lnSpc>
                <a:spcPct val="90000"/>
              </a:lnSpc>
              <a:spcAft>
                <a:spcPts val="600"/>
              </a:spcAft>
              <a:buFont typeface="Arial" panose="020B0604020202020204" pitchFamily="34" charset="0"/>
              <a:buChar char="•"/>
            </a:pPr>
            <a:r>
              <a:rPr lang="en-US" sz="1600" dirty="0">
                <a:solidFill>
                  <a:srgbClr val="FFFFFF"/>
                </a:solidFill>
              </a:rPr>
              <a:t>Fulfill legislative intent of </a:t>
            </a:r>
            <a:br>
              <a:rPr lang="en-US" sz="1600" dirty="0">
                <a:solidFill>
                  <a:srgbClr val="FFFFFF"/>
                </a:solidFill>
              </a:rPr>
            </a:br>
            <a:r>
              <a:rPr lang="en-US" sz="1600" dirty="0">
                <a:solidFill>
                  <a:srgbClr val="FFFFFF"/>
                </a:solidFill>
              </a:rPr>
              <a:t>constructing a four-lane highway</a:t>
            </a:r>
            <a:br>
              <a:rPr lang="en-US" sz="1600" dirty="0">
                <a:solidFill>
                  <a:srgbClr val="FFFFFF"/>
                </a:solidFill>
              </a:rPr>
            </a:br>
            <a:r>
              <a:rPr lang="en-US" sz="1600" dirty="0">
                <a:solidFill>
                  <a:srgbClr val="FFFFFF"/>
                </a:solidFill>
              </a:rPr>
              <a:t>along the Heartland Expressway</a:t>
            </a:r>
          </a:p>
          <a:p>
            <a:pPr>
              <a:lnSpc>
                <a:spcPct val="90000"/>
              </a:lnSpc>
              <a:spcAft>
                <a:spcPts val="600"/>
              </a:spcAft>
            </a:pPr>
            <a:r>
              <a:rPr lang="en-US" sz="1600" b="1" dirty="0">
                <a:solidFill>
                  <a:srgbClr val="FFFFFF"/>
                </a:solidFill>
              </a:rPr>
              <a:t>Need – </a:t>
            </a:r>
          </a:p>
          <a:p>
            <a:pPr marL="285750" indent="-228600">
              <a:lnSpc>
                <a:spcPct val="90000"/>
              </a:lnSpc>
              <a:spcAft>
                <a:spcPts val="600"/>
              </a:spcAft>
              <a:buFont typeface="Arial" panose="020B0604020202020204" pitchFamily="34" charset="0"/>
              <a:buChar char="•"/>
            </a:pPr>
            <a:r>
              <a:rPr lang="en-US" sz="1600" dirty="0">
                <a:solidFill>
                  <a:srgbClr val="FFFFFF"/>
                </a:solidFill>
              </a:rPr>
              <a:t>High traffic volumes, including a high percentage of heavy truck traffic, local travelers, and agriculture</a:t>
            </a:r>
          </a:p>
          <a:p>
            <a:pPr marL="285750" indent="-228600">
              <a:lnSpc>
                <a:spcPct val="90000"/>
              </a:lnSpc>
              <a:spcAft>
                <a:spcPts val="600"/>
              </a:spcAft>
              <a:buFont typeface="Arial" panose="020B0604020202020204" pitchFamily="34" charset="0"/>
              <a:buChar char="•"/>
            </a:pPr>
            <a:r>
              <a:rPr lang="en-US" sz="1600" dirty="0">
                <a:solidFill>
                  <a:srgbClr val="FFFFFF"/>
                </a:solidFill>
              </a:rPr>
              <a:t>Complete last remaining gap in the four-lane Highway System between</a:t>
            </a:r>
            <a:br>
              <a:rPr lang="en-US" sz="1600" dirty="0">
                <a:solidFill>
                  <a:srgbClr val="FFFFFF"/>
                </a:solidFill>
              </a:rPr>
            </a:br>
            <a:r>
              <a:rPr lang="en-US" sz="1600" dirty="0">
                <a:solidFill>
                  <a:srgbClr val="FFFFFF"/>
                </a:solidFill>
              </a:rPr>
              <a:t>I-80 and Alliance</a:t>
            </a:r>
          </a:p>
          <a:p>
            <a:pPr>
              <a:lnSpc>
                <a:spcPct val="90000"/>
              </a:lnSpc>
              <a:spcAft>
                <a:spcPts val="600"/>
              </a:spcAft>
            </a:pPr>
            <a:r>
              <a:rPr lang="en-US" sz="1600" b="1" dirty="0">
                <a:solidFill>
                  <a:srgbClr val="FFFFFF"/>
                </a:solidFill>
              </a:rPr>
              <a:t>Other Goals &amp; Objectives – </a:t>
            </a:r>
          </a:p>
          <a:p>
            <a:pPr marL="285750" indent="-228600">
              <a:lnSpc>
                <a:spcPct val="90000"/>
              </a:lnSpc>
              <a:spcAft>
                <a:spcPts val="600"/>
              </a:spcAft>
              <a:buFont typeface="Arial" panose="020B0604020202020204" pitchFamily="34" charset="0"/>
              <a:buChar char="•"/>
            </a:pPr>
            <a:r>
              <a:rPr lang="en-US" sz="1600" dirty="0">
                <a:solidFill>
                  <a:srgbClr val="FFFFFF"/>
                </a:solidFill>
              </a:rPr>
              <a:t>Efficient use of available funds</a:t>
            </a:r>
          </a:p>
          <a:p>
            <a:pPr marL="285750" indent="-228600">
              <a:lnSpc>
                <a:spcPct val="90000"/>
              </a:lnSpc>
              <a:spcAft>
                <a:spcPts val="600"/>
              </a:spcAft>
              <a:buFont typeface="Arial" panose="020B0604020202020204" pitchFamily="34" charset="0"/>
              <a:buChar char="•"/>
            </a:pPr>
            <a:r>
              <a:rPr lang="en-US" sz="1600" dirty="0">
                <a:solidFill>
                  <a:srgbClr val="FFFFFF"/>
                </a:solidFill>
              </a:rPr>
              <a:t>Improve safety &amp; comfort for driving public</a:t>
            </a:r>
          </a:p>
          <a:p>
            <a:pPr marL="285750" indent="-228600">
              <a:lnSpc>
                <a:spcPct val="90000"/>
              </a:lnSpc>
              <a:spcAft>
                <a:spcPts val="600"/>
              </a:spcAft>
              <a:buFont typeface="Arial" panose="020B0604020202020204" pitchFamily="34" charset="0"/>
              <a:buChar char="•"/>
            </a:pPr>
            <a:r>
              <a:rPr lang="en-US" sz="1600" dirty="0">
                <a:solidFill>
                  <a:srgbClr val="FFFFFF"/>
                </a:solidFill>
              </a:rPr>
              <a:t>Maximize utilization of existing pavement</a:t>
            </a:r>
          </a:p>
          <a:p>
            <a:pPr marL="285750" indent="-228600">
              <a:lnSpc>
                <a:spcPct val="90000"/>
              </a:lnSpc>
              <a:spcAft>
                <a:spcPts val="600"/>
              </a:spcAft>
              <a:buFont typeface="Arial" panose="020B0604020202020204" pitchFamily="34" charset="0"/>
              <a:buChar char="•"/>
            </a:pPr>
            <a:r>
              <a:rPr lang="en-US" sz="1600" dirty="0">
                <a:solidFill>
                  <a:srgbClr val="FFFFFF"/>
                </a:solidFill>
              </a:rPr>
              <a:t>Minimize impacts to the Natural &amp; Human Environment</a:t>
            </a:r>
          </a:p>
        </p:txBody>
      </p:sp>
      <p:pic>
        <p:nvPicPr>
          <p:cNvPr id="6" name="Picture 5" descr="Timeline&#10;&#10;Description automatically generated">
            <a:extLst>
              <a:ext uri="{FF2B5EF4-FFF2-40B4-BE49-F238E27FC236}">
                <a16:creationId xmlns:a16="http://schemas.microsoft.com/office/drawing/2014/main" id="{15E4B918-2833-9FD1-F8B3-CEA01D683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1549568"/>
            <a:ext cx="6014185" cy="3758864"/>
          </a:xfrm>
          <a:prstGeom prst="rect">
            <a:avLst/>
          </a:prstGeom>
        </p:spPr>
      </p:pic>
      <p:pic>
        <p:nvPicPr>
          <p:cNvPr id="2" name="Picture 1" descr="Text&#10;&#10;Description automatically generated with low confidence">
            <a:extLst>
              <a:ext uri="{FF2B5EF4-FFF2-40B4-BE49-F238E27FC236}">
                <a16:creationId xmlns:a16="http://schemas.microsoft.com/office/drawing/2014/main" id="{A2680539-7E86-960D-F293-089F490E8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sp>
        <p:nvSpPr>
          <p:cNvPr id="4" name="Rectangle 3">
            <a:extLst>
              <a:ext uri="{FF2B5EF4-FFF2-40B4-BE49-F238E27FC236}">
                <a16:creationId xmlns:a16="http://schemas.microsoft.com/office/drawing/2014/main" id="{68E9AD88-1E36-CC5C-31C2-5232185D198D}"/>
              </a:ext>
            </a:extLst>
          </p:cNvPr>
          <p:cNvSpPr/>
          <p:nvPr/>
        </p:nvSpPr>
        <p:spPr>
          <a:xfrm>
            <a:off x="515001" y="342479"/>
            <a:ext cx="3663695"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effectLst>
                  <a:outerShdw blurRad="12700" dist="38100" dir="2700000" algn="tl" rotWithShape="0">
                    <a:schemeClr val="bg1">
                      <a:lumMod val="50000"/>
                    </a:schemeClr>
                  </a:outerShdw>
                </a:effectLst>
              </a:rPr>
              <a:t>L62A-Minatare</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2" descr="Careers - Nebraska Department of Transportation">
            <a:extLst>
              <a:ext uri="{FF2B5EF4-FFF2-40B4-BE49-F238E27FC236}">
                <a16:creationId xmlns:a16="http://schemas.microsoft.com/office/drawing/2014/main" id="{E2024A55-F1E1-48FB-0C89-50174C70C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9948" y="602930"/>
            <a:ext cx="3996393" cy="9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59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3" name="Rectangle 14">
            <a:extLst>
              <a:ext uri="{FF2B5EF4-FFF2-40B4-BE49-F238E27FC236}">
                <a16:creationId xmlns:a16="http://schemas.microsoft.com/office/drawing/2014/main" id="{A017E2F9-032A-4CAE-A2E4-7465A67B7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324"/>
            <a:ext cx="12192000" cy="6861324"/>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3">
            <a:extLst>
              <a:ext uri="{FF2B5EF4-FFF2-40B4-BE49-F238E27FC236}">
                <a16:creationId xmlns:a16="http://schemas.microsoft.com/office/drawing/2014/main" id="{036EB2E8-1BD0-492D-BF5A-CE0184DA7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672"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18">
            <a:extLst>
              <a:ext uri="{FF2B5EF4-FFF2-40B4-BE49-F238E27FC236}">
                <a16:creationId xmlns:a16="http://schemas.microsoft.com/office/drawing/2014/main" id="{5316ED32-D562-46FD-A6C1-B0FBF4EF6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25"/>
            <a:ext cx="9681166" cy="6861324"/>
          </a:xfrm>
          <a:custGeom>
            <a:avLst/>
            <a:gdLst>
              <a:gd name="connsiteX0" fmla="*/ 0 w 9681166"/>
              <a:gd name="connsiteY0" fmla="*/ 6861324 h 6861324"/>
              <a:gd name="connsiteX1" fmla="*/ 3359025 w 9681166"/>
              <a:gd name="connsiteY1" fmla="*/ 6861324 h 6861324"/>
              <a:gd name="connsiteX2" fmla="*/ 3359025 w 9681166"/>
              <a:gd name="connsiteY2" fmla="*/ 6861323 h 6861324"/>
              <a:gd name="connsiteX3" fmla="*/ 9324977 w 9681166"/>
              <a:gd name="connsiteY3" fmla="*/ 6861323 h 6861324"/>
              <a:gd name="connsiteX4" fmla="*/ 9323659 w 9681166"/>
              <a:gd name="connsiteY4" fmla="*/ 6858478 h 6861324"/>
              <a:gd name="connsiteX5" fmla="*/ 9681166 w 9681166"/>
              <a:gd name="connsiteY5" fmla="*/ 6858478 h 6861324"/>
              <a:gd name="connsiteX6" fmla="*/ 6504791 w 9681166"/>
              <a:gd name="connsiteY6" fmla="*/ 0 h 6861324"/>
              <a:gd name="connsiteX7" fmla="*/ 6499214 w 9681166"/>
              <a:gd name="connsiteY7" fmla="*/ 0 h 6861324"/>
              <a:gd name="connsiteX8" fmla="*/ 5432986 w 9681166"/>
              <a:gd name="connsiteY8" fmla="*/ 0 h 6861324"/>
              <a:gd name="connsiteX9" fmla="*/ 1603114 w 9681166"/>
              <a:gd name="connsiteY9" fmla="*/ 0 h 6861324"/>
              <a:gd name="connsiteX10" fmla="*/ 1603114 w 9681166"/>
              <a:gd name="connsiteY10" fmla="*/ 479 h 6861324"/>
              <a:gd name="connsiteX11" fmla="*/ 356189 w 9681166"/>
              <a:gd name="connsiteY11" fmla="*/ 479 h 6861324"/>
              <a:gd name="connsiteX12" fmla="*/ 356189 w 9681166"/>
              <a:gd name="connsiteY12" fmla="*/ 3324 h 6861324"/>
              <a:gd name="connsiteX13" fmla="*/ 0 w 9681166"/>
              <a:gd name="connsiteY13" fmla="*/ 3324 h 686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81166" h="6861324">
                <a:moveTo>
                  <a:pt x="0" y="6861324"/>
                </a:moveTo>
                <a:lnTo>
                  <a:pt x="3359025" y="6861324"/>
                </a:lnTo>
                <a:lnTo>
                  <a:pt x="3359025" y="6861323"/>
                </a:lnTo>
                <a:lnTo>
                  <a:pt x="9324977" y="6861323"/>
                </a:lnTo>
                <a:lnTo>
                  <a:pt x="9323659" y="6858478"/>
                </a:lnTo>
                <a:lnTo>
                  <a:pt x="9681166" y="6858478"/>
                </a:lnTo>
                <a:lnTo>
                  <a:pt x="6504791" y="0"/>
                </a:lnTo>
                <a:lnTo>
                  <a:pt x="6499214" y="0"/>
                </a:lnTo>
                <a:lnTo>
                  <a:pt x="5432986" y="0"/>
                </a:lnTo>
                <a:lnTo>
                  <a:pt x="1603114" y="0"/>
                </a:lnTo>
                <a:lnTo>
                  <a:pt x="1603114" y="479"/>
                </a:lnTo>
                <a:lnTo>
                  <a:pt x="356189" y="479"/>
                </a:lnTo>
                <a:lnTo>
                  <a:pt x="356189" y="3324"/>
                </a:lnTo>
                <a:lnTo>
                  <a:pt x="0" y="3324"/>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7FB4BA7-8FF4-9830-E971-4AE5BE6F54A3}"/>
              </a:ext>
            </a:extLst>
          </p:cNvPr>
          <p:cNvSpPr/>
          <p:nvPr/>
        </p:nvSpPr>
        <p:spPr>
          <a:xfrm>
            <a:off x="804672" y="1823107"/>
            <a:ext cx="6547742" cy="343102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b="1" kern="1200" dirty="0">
                <a:ln w="9525">
                  <a:solidFill>
                    <a:schemeClr val="bg1"/>
                  </a:solidFill>
                  <a:prstDash val="solid"/>
                </a:ln>
                <a:effectLst>
                  <a:outerShdw blurRad="12700" dist="38100" dir="2700000" algn="tl" rotWithShape="0">
                    <a:schemeClr val="bg1">
                      <a:lumMod val="50000"/>
                    </a:schemeClr>
                  </a:outerShdw>
                </a:effectLst>
                <a:latin typeface="+mj-lt"/>
                <a:ea typeface="+mj-ea"/>
                <a:cs typeface="+mj-cs"/>
              </a:rPr>
              <a:t>COMMUNICATION</a:t>
            </a:r>
          </a:p>
          <a:p>
            <a:pPr>
              <a:lnSpc>
                <a:spcPct val="90000"/>
              </a:lnSpc>
              <a:spcBef>
                <a:spcPct val="0"/>
              </a:spcBef>
              <a:spcAft>
                <a:spcPts val="600"/>
              </a:spcAft>
            </a:pPr>
            <a:r>
              <a:rPr lang="en-US" sz="6000" b="1" kern="1200" dirty="0">
                <a:ln w="9525">
                  <a:solidFill>
                    <a:schemeClr val="bg1"/>
                  </a:solidFill>
                  <a:prstDash val="solid"/>
                </a:ln>
                <a:effectLst>
                  <a:outerShdw blurRad="12700" dist="38100" dir="2700000" algn="tl" rotWithShape="0">
                    <a:schemeClr val="bg1">
                      <a:lumMod val="50000"/>
                    </a:schemeClr>
                  </a:outerShdw>
                </a:effectLst>
                <a:latin typeface="+mj-lt"/>
                <a:ea typeface="+mj-ea"/>
                <a:cs typeface="+mj-cs"/>
              </a:rPr>
              <a:t>&amp;</a:t>
            </a:r>
          </a:p>
          <a:p>
            <a:pPr>
              <a:lnSpc>
                <a:spcPct val="90000"/>
              </a:lnSpc>
              <a:spcBef>
                <a:spcPct val="0"/>
              </a:spcBef>
              <a:spcAft>
                <a:spcPts val="600"/>
              </a:spcAft>
            </a:pPr>
            <a:r>
              <a:rPr lang="en-US" sz="6000" b="1" kern="1200" dirty="0">
                <a:ln w="9525">
                  <a:solidFill>
                    <a:schemeClr val="bg1"/>
                  </a:solidFill>
                  <a:prstDash val="solid"/>
                </a:ln>
                <a:effectLst>
                  <a:outerShdw blurRad="12700" dist="38100" dir="2700000" algn="tl" rotWithShape="0">
                    <a:schemeClr val="bg1">
                      <a:lumMod val="50000"/>
                    </a:schemeClr>
                  </a:outerShdw>
                </a:effectLst>
                <a:latin typeface="+mj-lt"/>
                <a:ea typeface="+mj-ea"/>
                <a:cs typeface="+mj-cs"/>
              </a:rPr>
              <a:t>MARKETING</a:t>
            </a:r>
          </a:p>
        </p:txBody>
      </p:sp>
      <p:pic>
        <p:nvPicPr>
          <p:cNvPr id="2" name="Picture 1" descr="Text&#10;&#10;Description automatically generated with low confidence">
            <a:extLst>
              <a:ext uri="{FF2B5EF4-FFF2-40B4-BE49-F238E27FC236}">
                <a16:creationId xmlns:a16="http://schemas.microsoft.com/office/drawing/2014/main" id="{AB022E47-0DEC-45C9-0ACA-AFF6E4818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spTree>
    <p:extLst>
      <p:ext uri="{BB962C8B-B14F-4D97-AF65-F5344CB8AC3E}">
        <p14:creationId xmlns:p14="http://schemas.microsoft.com/office/powerpoint/2010/main" val="2630746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May be an image of 1 person and text that says 'Proud Member of Heartland Expressway Great lains w For Forward Moving the'">
            <a:extLst>
              <a:ext uri="{FF2B5EF4-FFF2-40B4-BE49-F238E27FC236}">
                <a16:creationId xmlns:a16="http://schemas.microsoft.com/office/drawing/2014/main" id="{309B345F-470C-3EE9-F97C-DB231769AB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8203" name="Rectangle 8202">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5000E7AE-5CB7-B687-94DE-C390313C221A}"/>
              </a:ext>
            </a:extLst>
          </p:cNvPr>
          <p:cNvPicPr>
            <a:picLocks noChangeAspect="1"/>
          </p:cNvPicPr>
          <p:nvPr/>
        </p:nvPicPr>
        <p:blipFill rotWithShape="1">
          <a:blip r:embed="rId3">
            <a:extLst>
              <a:ext uri="{28A0092B-C50C-407E-A947-70E740481C1C}">
                <a14:useLocalDpi xmlns:a14="http://schemas.microsoft.com/office/drawing/2010/main" val="0"/>
              </a:ext>
            </a:extLst>
          </a:blip>
          <a:srcRect l="3362" r="4561" b="2"/>
          <a:stretch/>
        </p:blipFill>
        <p:spPr>
          <a:xfrm>
            <a:off x="641180" y="643467"/>
            <a:ext cx="5129784" cy="5571066"/>
          </a:xfrm>
          <a:prstGeom prst="rect">
            <a:avLst/>
          </a:prstGeom>
        </p:spPr>
      </p:pic>
    </p:spTree>
    <p:extLst>
      <p:ext uri="{BB962C8B-B14F-4D97-AF65-F5344CB8AC3E}">
        <p14:creationId xmlns:p14="http://schemas.microsoft.com/office/powerpoint/2010/main" val="473591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1D5B82C-8987-3F1E-DF1B-547E54CD705D}"/>
              </a:ext>
            </a:extLst>
          </p:cNvPr>
          <p:cNvSpPr txBox="1"/>
          <p:nvPr/>
        </p:nvSpPr>
        <p:spPr>
          <a:xfrm>
            <a:off x="643469" y="1782981"/>
            <a:ext cx="4008384" cy="4393982"/>
          </a:xfrm>
          <a:prstGeom prst="rect">
            <a:avLst/>
          </a:prstGeom>
        </p:spPr>
        <p:txBody>
          <a:bodyPr vert="horz" lIns="91440" tIns="45720" rIns="91440" bIns="45720" rtlCol="0">
            <a:normAutofit/>
          </a:bodyPr>
          <a:lstStyle/>
          <a:p>
            <a:pPr>
              <a:lnSpc>
                <a:spcPct val="90000"/>
              </a:lnSpc>
              <a:spcAft>
                <a:spcPts val="600"/>
              </a:spcAft>
            </a:pPr>
            <a:r>
              <a:rPr lang="en-US" sz="2000" b="0" i="0" dirty="0">
                <a:effectLst/>
              </a:rPr>
              <a:t>Chadron State College (CSC) President Randy Rhine, banker Steve Cleveland along with HEA board members Deb Cottier and Chelsie Herian met for a round table discussion with US Sen. Deb Fischer. Cottier (from Chadron) and Herian (from Alliance) updated the Senator on the recent progress of the 4-lane Heartland Expressway project south of Alliance. </a:t>
            </a:r>
            <a:r>
              <a:rPr lang="en-US" sz="2000" b="1" i="1" dirty="0">
                <a:effectLst/>
              </a:rPr>
              <a:t>President Rhine added his concurrence that finishing the Heartland Expressway would be a game-changer of the local economy</a:t>
            </a:r>
            <a:r>
              <a:rPr lang="en-US" sz="2000" b="0" i="0" dirty="0">
                <a:effectLst/>
              </a:rPr>
              <a:t>.</a:t>
            </a:r>
            <a:endParaRPr lang="en-US" sz="2000" dirty="0"/>
          </a:p>
        </p:txBody>
      </p:sp>
      <p:grpSp>
        <p:nvGrpSpPr>
          <p:cNvPr id="32" name="Group 3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33" name="Isosceles Triangle 3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group of people sitting around a table&#10;&#10;Description automatically generated">
            <a:extLst>
              <a:ext uri="{FF2B5EF4-FFF2-40B4-BE49-F238E27FC236}">
                <a16:creationId xmlns:a16="http://schemas.microsoft.com/office/drawing/2014/main" id="{8C244D83-0706-8266-F716-F2CF7F833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320" y="2470973"/>
            <a:ext cx="6253212" cy="2985908"/>
          </a:xfrm>
          <a:prstGeom prst="rect">
            <a:avLst/>
          </a:prstGeom>
        </p:spPr>
      </p:pic>
      <p:grpSp>
        <p:nvGrpSpPr>
          <p:cNvPr id="36" name="Group 3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7" name="Rectangle 3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Text&#10;&#10;Description automatically generated with low confidence">
            <a:extLst>
              <a:ext uri="{FF2B5EF4-FFF2-40B4-BE49-F238E27FC236}">
                <a16:creationId xmlns:a16="http://schemas.microsoft.com/office/drawing/2014/main" id="{9BFCF437-253C-E573-27D4-20B1F0AEB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pic>
        <p:nvPicPr>
          <p:cNvPr id="14338" name="Picture 2" descr="Chadron State College Reviews | GradReports">
            <a:extLst>
              <a:ext uri="{FF2B5EF4-FFF2-40B4-BE49-F238E27FC236}">
                <a16:creationId xmlns:a16="http://schemas.microsoft.com/office/drawing/2014/main" id="{798B8B9C-C8CB-AD7A-CFDB-BD49ED927C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1822" y="47083"/>
            <a:ext cx="6320478" cy="2167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059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B582E4-6D77-5CB0-DCB9-1C1CA8A8A1F6}"/>
              </a:ext>
            </a:extLst>
          </p:cNvPr>
          <p:cNvSpPr txBox="1"/>
          <p:nvPr/>
        </p:nvSpPr>
        <p:spPr>
          <a:xfrm>
            <a:off x="500078" y="362536"/>
            <a:ext cx="4523591" cy="195684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000" b="1" dirty="0">
                <a:latin typeface="+mj-lt"/>
                <a:ea typeface="+mj-ea"/>
                <a:cs typeface="+mj-cs"/>
              </a:rPr>
              <a:t>“3-Legged Stool”</a:t>
            </a:r>
          </a:p>
          <a:p>
            <a:pPr algn="ctr">
              <a:lnSpc>
                <a:spcPct val="90000"/>
              </a:lnSpc>
              <a:spcBef>
                <a:spcPct val="0"/>
              </a:spcBef>
              <a:spcAft>
                <a:spcPts val="600"/>
              </a:spcAft>
            </a:pPr>
            <a:r>
              <a:rPr lang="en-US" sz="5000" b="1" dirty="0">
                <a:latin typeface="+mj-lt"/>
                <a:ea typeface="+mj-ea"/>
                <a:cs typeface="+mj-cs"/>
              </a:rPr>
              <a:t>Marathon</a:t>
            </a:r>
          </a:p>
        </p:txBody>
      </p:sp>
      <p:sp>
        <p:nvSpPr>
          <p:cNvPr id="3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62621C4-379C-4783-A0E1-2E00183D6F17}"/>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dirty="0"/>
              <a:t>The Heartland Expressway is part of the “3-Legged Stool” known to us all as, the Ports-to-Plains Corridor!</a:t>
            </a:r>
          </a:p>
          <a:p>
            <a:pPr>
              <a:lnSpc>
                <a:spcPct val="90000"/>
              </a:lnSpc>
              <a:spcAft>
                <a:spcPts val="600"/>
              </a:spcAft>
            </a:pPr>
            <a:endParaRPr lang="en-US" sz="2200" dirty="0"/>
          </a:p>
          <a:p>
            <a:pPr>
              <a:lnSpc>
                <a:spcPct val="90000"/>
              </a:lnSpc>
              <a:spcAft>
                <a:spcPts val="600"/>
              </a:spcAft>
            </a:pPr>
            <a:r>
              <a:rPr lang="en-US" sz="2200" dirty="0"/>
              <a:t>Kudos to TRE &amp; PTP for the work you have completed, we are in the race for the long-haul.  </a:t>
            </a:r>
          </a:p>
        </p:txBody>
      </p:sp>
      <p:pic>
        <p:nvPicPr>
          <p:cNvPr id="7" name="Picture 6">
            <a:extLst>
              <a:ext uri="{FF2B5EF4-FFF2-40B4-BE49-F238E27FC236}">
                <a16:creationId xmlns:a16="http://schemas.microsoft.com/office/drawing/2014/main" id="{C1CA4201-8D4F-3D99-B828-962B7893141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descr="Text&#10;&#10;Description automatically generated with low confidence">
            <a:extLst>
              <a:ext uri="{FF2B5EF4-FFF2-40B4-BE49-F238E27FC236}">
                <a16:creationId xmlns:a16="http://schemas.microsoft.com/office/drawing/2014/main" id="{553A9328-67CD-91A2-3A46-B70E4FF42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spTree>
    <p:extLst>
      <p:ext uri="{BB962C8B-B14F-4D97-AF65-F5344CB8AC3E}">
        <p14:creationId xmlns:p14="http://schemas.microsoft.com/office/powerpoint/2010/main" val="2353067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0" name="Picture 4" descr="May be an image of 1 person, standing and text that says 'Heartland Expressway Moving Û Forward Heartland Û Expressway orward essway Moving'">
            <a:extLst>
              <a:ext uri="{FF2B5EF4-FFF2-40B4-BE49-F238E27FC236}">
                <a16:creationId xmlns:a16="http://schemas.microsoft.com/office/drawing/2014/main" id="{5DC26DF2-F17A-2B26-5B2E-7DB49A40D8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9218" name="Picture 2" descr="May be an image of text that says 'Heartland Expressway Moving theG Forward Heartland Moving th hGreat Expressway Plains Forward'">
            <a:extLst>
              <a:ext uri="{FF2B5EF4-FFF2-40B4-BE49-F238E27FC236}">
                <a16:creationId xmlns:a16="http://schemas.microsoft.com/office/drawing/2014/main" id="{7B51AFBD-B51B-F9D5-7C28-A6E00077B4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9222" name="Picture 6" descr="May be an image of one or more people, people standing and text that says 'C Heartland Expressway Moving the Great Plains Forwar'">
            <a:extLst>
              <a:ext uri="{FF2B5EF4-FFF2-40B4-BE49-F238E27FC236}">
                <a16:creationId xmlns:a16="http://schemas.microsoft.com/office/drawing/2014/main" id="{4803A5E8-4A33-3498-69DB-7E0489FC7B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291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69EFC4-398D-44C6-A0CC-54273881CDC3}"/>
              </a:ext>
            </a:extLst>
          </p:cNvPr>
          <p:cNvSpPr txBox="1"/>
          <p:nvPr/>
        </p:nvSpPr>
        <p:spPr>
          <a:xfrm>
            <a:off x="995163" y="431303"/>
            <a:ext cx="10201671" cy="1015663"/>
          </a:xfrm>
          <a:prstGeom prst="rect">
            <a:avLst/>
          </a:prstGeom>
          <a:noFill/>
        </p:spPr>
        <p:txBody>
          <a:bodyPr wrap="square" rtlCol="0">
            <a:spAutoFit/>
          </a:bodyPr>
          <a:lstStyle/>
          <a:p>
            <a:pPr algn="ctr"/>
            <a:r>
              <a:rPr lang="en-US" sz="4000" b="1" dirty="0">
                <a:latin typeface="+mj-lt"/>
              </a:rPr>
              <a:t>Benefits by the Numbers </a:t>
            </a:r>
          </a:p>
          <a:p>
            <a:pPr algn="ctr"/>
            <a:r>
              <a:rPr lang="en-US" sz="2000" b="1" dirty="0">
                <a:latin typeface="+mj-lt"/>
              </a:rPr>
              <a:t>(all at 7% Discount Rate)</a:t>
            </a:r>
          </a:p>
        </p:txBody>
      </p:sp>
      <p:pic>
        <p:nvPicPr>
          <p:cNvPr id="4" name="Picture 3" descr="Text&#10;&#10;Description automatically generated with low confidence">
            <a:extLst>
              <a:ext uri="{FF2B5EF4-FFF2-40B4-BE49-F238E27FC236}">
                <a16:creationId xmlns:a16="http://schemas.microsoft.com/office/drawing/2014/main" id="{EE40AA1E-136B-D1F5-49A1-8CA46917B0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graphicFrame>
        <p:nvGraphicFramePr>
          <p:cNvPr id="7" name="Diagram 6">
            <a:extLst>
              <a:ext uri="{FF2B5EF4-FFF2-40B4-BE49-F238E27FC236}">
                <a16:creationId xmlns:a16="http://schemas.microsoft.com/office/drawing/2014/main" id="{C5C86121-510E-147A-2366-BF2DF51C52C0}"/>
              </a:ext>
            </a:extLst>
          </p:cNvPr>
          <p:cNvGraphicFramePr/>
          <p:nvPr>
            <p:extLst>
              <p:ext uri="{D42A27DB-BD31-4B8C-83A1-F6EECF244321}">
                <p14:modId xmlns:p14="http://schemas.microsoft.com/office/powerpoint/2010/main" val="4141809173"/>
              </p:ext>
            </p:extLst>
          </p:nvPr>
        </p:nvGraphicFramePr>
        <p:xfrm>
          <a:off x="618562" y="1446966"/>
          <a:ext cx="10954872" cy="3423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1F0C8DA0-F0DD-8B5E-51C4-4F80197B23D8}"/>
              </a:ext>
            </a:extLst>
          </p:cNvPr>
          <p:cNvGrpSpPr/>
          <p:nvPr/>
        </p:nvGrpSpPr>
        <p:grpSpPr>
          <a:xfrm>
            <a:off x="4779268" y="5021055"/>
            <a:ext cx="2633460" cy="1580076"/>
            <a:chOff x="2371368" y="1843547"/>
            <a:chExt cx="2633460" cy="1580076"/>
          </a:xfrm>
        </p:grpSpPr>
        <p:sp>
          <p:nvSpPr>
            <p:cNvPr id="11" name="Rectangle 10">
              <a:extLst>
                <a:ext uri="{FF2B5EF4-FFF2-40B4-BE49-F238E27FC236}">
                  <a16:creationId xmlns:a16="http://schemas.microsoft.com/office/drawing/2014/main" id="{BCE20A0B-6125-7016-1A1F-1C902B15DAE4}"/>
                </a:ext>
              </a:extLst>
            </p:cNvPr>
            <p:cNvSpPr/>
            <p:nvPr/>
          </p:nvSpPr>
          <p:spPr>
            <a:xfrm>
              <a:off x="2371368" y="1843547"/>
              <a:ext cx="2633460" cy="158007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A0CC46CE-D567-6D26-1938-80ED9D408CAD}"/>
                </a:ext>
              </a:extLst>
            </p:cNvPr>
            <p:cNvSpPr txBox="1"/>
            <p:nvPr/>
          </p:nvSpPr>
          <p:spPr>
            <a:xfrm>
              <a:off x="2371368" y="1843547"/>
              <a:ext cx="2633460" cy="1580076"/>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TOTAL BENEFITS</a:t>
              </a:r>
            </a:p>
            <a:p>
              <a:pPr marL="0" lvl="0" indent="0" algn="ctr" defTabSz="977900">
                <a:lnSpc>
                  <a:spcPct val="90000"/>
                </a:lnSpc>
                <a:spcBef>
                  <a:spcPct val="0"/>
                </a:spcBef>
                <a:spcAft>
                  <a:spcPct val="35000"/>
                </a:spcAft>
                <a:buNone/>
              </a:pPr>
              <a:r>
                <a:rPr lang="en-US" sz="2200" dirty="0"/>
                <a:t>Between 2016-2054</a:t>
              </a:r>
            </a:p>
            <a:p>
              <a:pPr marL="0" lvl="0" indent="0" algn="ctr" defTabSz="977900">
                <a:lnSpc>
                  <a:spcPct val="90000"/>
                </a:lnSpc>
                <a:spcBef>
                  <a:spcPct val="0"/>
                </a:spcBef>
                <a:spcAft>
                  <a:spcPct val="35000"/>
                </a:spcAft>
                <a:buNone/>
              </a:pPr>
              <a:r>
                <a:rPr lang="en-US" sz="2200" b="1" kern="1200" dirty="0"/>
                <a:t>$452.4 MILLION</a:t>
              </a:r>
            </a:p>
          </p:txBody>
        </p:sp>
      </p:grpSp>
      <p:sp>
        <p:nvSpPr>
          <p:cNvPr id="5" name="TextBox 4">
            <a:extLst>
              <a:ext uri="{FF2B5EF4-FFF2-40B4-BE49-F238E27FC236}">
                <a16:creationId xmlns:a16="http://schemas.microsoft.com/office/drawing/2014/main" id="{1D6E0788-A683-2284-17CB-810A5810FC94}"/>
              </a:ext>
            </a:extLst>
          </p:cNvPr>
          <p:cNvSpPr txBox="1"/>
          <p:nvPr/>
        </p:nvSpPr>
        <p:spPr>
          <a:xfrm>
            <a:off x="152481" y="5954800"/>
            <a:ext cx="3065848" cy="738664"/>
          </a:xfrm>
          <a:prstGeom prst="rect">
            <a:avLst/>
          </a:prstGeom>
          <a:noFill/>
        </p:spPr>
        <p:txBody>
          <a:bodyPr wrap="square">
            <a:spAutoFit/>
          </a:bodyPr>
          <a:lstStyle/>
          <a:p>
            <a:r>
              <a:rPr lang="en-US" sz="1400" dirty="0"/>
              <a:t>From 2014 Heartland Expressway Corridor Development and Management Plan</a:t>
            </a:r>
          </a:p>
        </p:txBody>
      </p:sp>
    </p:spTree>
    <p:extLst>
      <p:ext uri="{BB962C8B-B14F-4D97-AF65-F5344CB8AC3E}">
        <p14:creationId xmlns:p14="http://schemas.microsoft.com/office/powerpoint/2010/main" val="193380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 website&#10;&#10;Description automatically generated">
            <a:extLst>
              <a:ext uri="{FF2B5EF4-FFF2-40B4-BE49-F238E27FC236}">
                <a16:creationId xmlns:a16="http://schemas.microsoft.com/office/drawing/2014/main" id="{BE0CDB0B-F7D2-6DCD-B35B-DFBA32D6C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711" y="949409"/>
            <a:ext cx="5711286" cy="4968819"/>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B86914C9-7ECA-706E-BB28-8CD513D83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sp>
        <p:nvSpPr>
          <p:cNvPr id="12" name="Rectangle 11">
            <a:extLst>
              <a:ext uri="{FF2B5EF4-FFF2-40B4-BE49-F238E27FC236}">
                <a16:creationId xmlns:a16="http://schemas.microsoft.com/office/drawing/2014/main" id="{A2276EA2-643A-6652-9E49-8914D592B5C7}"/>
              </a:ext>
            </a:extLst>
          </p:cNvPr>
          <p:cNvSpPr/>
          <p:nvPr/>
        </p:nvSpPr>
        <p:spPr>
          <a:xfrm>
            <a:off x="5885848" y="2551837"/>
            <a:ext cx="5404686"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Current</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Board of Directors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TextBox 13">
            <a:extLst>
              <a:ext uri="{FF2B5EF4-FFF2-40B4-BE49-F238E27FC236}">
                <a16:creationId xmlns:a16="http://schemas.microsoft.com/office/drawing/2014/main" id="{C77D3A4A-C6F3-FD17-E0FE-D17BB58ED4FA}"/>
              </a:ext>
            </a:extLst>
          </p:cNvPr>
          <p:cNvSpPr txBox="1"/>
          <p:nvPr/>
        </p:nvSpPr>
        <p:spPr>
          <a:xfrm>
            <a:off x="7172793" y="4369734"/>
            <a:ext cx="3751211" cy="1264962"/>
          </a:xfrm>
          <a:prstGeom prst="rect">
            <a:avLst/>
          </a:prstGeom>
          <a:noFill/>
        </p:spPr>
        <p:txBody>
          <a:bodyPr wrap="square" rtlCol="0">
            <a:spAutoFit/>
          </a:bodyPr>
          <a:lstStyle/>
          <a:p>
            <a:pPr>
              <a:lnSpc>
                <a:spcPct val="90000"/>
              </a:lnSpc>
              <a:spcBef>
                <a:spcPct val="0"/>
              </a:spcBef>
              <a:spcAft>
                <a:spcPts val="600"/>
              </a:spcAft>
            </a:pPr>
            <a:r>
              <a:rPr lang="en-US" sz="1600" dirty="0">
                <a:hlinkClick r:id="rId4"/>
              </a:rPr>
              <a:t>www.HeartlandExpressway.com</a:t>
            </a:r>
            <a:r>
              <a:rPr lang="en-US" sz="1600" dirty="0"/>
              <a:t> </a:t>
            </a:r>
          </a:p>
          <a:p>
            <a:pPr>
              <a:lnSpc>
                <a:spcPct val="90000"/>
              </a:lnSpc>
              <a:spcBef>
                <a:spcPct val="0"/>
              </a:spcBef>
              <a:spcAft>
                <a:spcPts val="600"/>
              </a:spcAft>
            </a:pPr>
            <a:r>
              <a:rPr lang="en-US" sz="1600" dirty="0">
                <a:hlinkClick r:id="rId5"/>
              </a:rPr>
              <a:t>info@heartlandexpressway.com</a:t>
            </a:r>
            <a:r>
              <a:rPr lang="en-US" sz="1600" dirty="0"/>
              <a:t> </a:t>
            </a:r>
          </a:p>
          <a:p>
            <a:pPr>
              <a:lnSpc>
                <a:spcPct val="90000"/>
              </a:lnSpc>
              <a:spcBef>
                <a:spcPct val="0"/>
              </a:spcBef>
              <a:spcAft>
                <a:spcPts val="600"/>
              </a:spcAft>
            </a:pPr>
            <a:r>
              <a:rPr lang="en-US" sz="1600" dirty="0">
                <a:hlinkClick r:id="rId6"/>
              </a:rPr>
              <a:t>www.facebook.com/heartlandexpressway</a:t>
            </a:r>
            <a:r>
              <a:rPr lang="en-US" sz="1600" dirty="0"/>
              <a:t> </a:t>
            </a:r>
          </a:p>
          <a:p>
            <a:endParaRPr lang="en-US" dirty="0"/>
          </a:p>
        </p:txBody>
      </p:sp>
    </p:spTree>
    <p:extLst>
      <p:ext uri="{BB962C8B-B14F-4D97-AF65-F5344CB8AC3E}">
        <p14:creationId xmlns:p14="http://schemas.microsoft.com/office/powerpoint/2010/main" val="3717606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454E17D-63D5-B720-26E2-9ED1E047F77F}"/>
              </a:ext>
            </a:extLst>
          </p:cNvPr>
          <p:cNvSpPr/>
          <p:nvPr/>
        </p:nvSpPr>
        <p:spPr>
          <a:xfrm>
            <a:off x="526073"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kern="1200">
                <a:ln w="0"/>
                <a:solidFill>
                  <a:schemeClr val="bg1"/>
                </a:solidFill>
                <a:effectLst>
                  <a:outerShdw blurRad="38100" dist="19050" dir="2700000" algn="tl" rotWithShape="0">
                    <a:schemeClr val="dk1">
                      <a:alpha val="40000"/>
                    </a:schemeClr>
                  </a:outerShdw>
                </a:effectLst>
                <a:latin typeface="+mj-lt"/>
                <a:ea typeface="+mj-ea"/>
                <a:cs typeface="+mj-cs"/>
              </a:rPr>
              <a:t>Looking North NOW</a:t>
            </a:r>
          </a:p>
        </p:txBody>
      </p:sp>
      <p:pic>
        <p:nvPicPr>
          <p:cNvPr id="3" name="Picture 2" descr="Text&#10;&#10;Description automatically generated with low confidence">
            <a:extLst>
              <a:ext uri="{FF2B5EF4-FFF2-40B4-BE49-F238E27FC236}">
                <a16:creationId xmlns:a16="http://schemas.microsoft.com/office/drawing/2014/main" id="{A4BC5BD0-89F9-71C7-C50C-7C5B8D658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366460"/>
            <a:ext cx="11496821" cy="3880178"/>
          </a:xfrm>
          <a:prstGeom prst="rect">
            <a:avLst/>
          </a:prstGeom>
        </p:spPr>
      </p:pic>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8056471-AA18-EDF5-D6A8-0653DDDC949F}"/>
              </a:ext>
            </a:extLst>
          </p:cNvPr>
          <p:cNvSpPr txBox="1"/>
          <p:nvPr/>
        </p:nvSpPr>
        <p:spPr>
          <a:xfrm>
            <a:off x="5362754" y="5829157"/>
            <a:ext cx="1466492" cy="461665"/>
          </a:xfrm>
          <a:prstGeom prst="rect">
            <a:avLst/>
          </a:prstGeom>
          <a:noFill/>
        </p:spPr>
        <p:txBody>
          <a:bodyPr wrap="none" rtlCol="0">
            <a:spAutoFit/>
          </a:bodyPr>
          <a:lstStyle/>
          <a:p>
            <a:r>
              <a:rPr lang="en-US" sz="2400" dirty="0">
                <a:solidFill>
                  <a:schemeClr val="bg1"/>
                </a:solidFill>
              </a:rPr>
              <a:t>Thank You</a:t>
            </a:r>
          </a:p>
        </p:txBody>
      </p:sp>
    </p:spTree>
    <p:extLst>
      <p:ext uri="{BB962C8B-B14F-4D97-AF65-F5344CB8AC3E}">
        <p14:creationId xmlns:p14="http://schemas.microsoft.com/office/powerpoint/2010/main" val="646624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2B286777-5896-AE65-9EDF-DF67B984A1A7}"/>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 name="TextBox 2">
            <a:extLst>
              <a:ext uri="{FF2B5EF4-FFF2-40B4-BE49-F238E27FC236}">
                <a16:creationId xmlns:a16="http://schemas.microsoft.com/office/drawing/2014/main" id="{4F69EFC4-398D-44C6-A0CC-54273881CDC3}"/>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solidFill>
                  <a:srgbClr val="FFFFFF"/>
                </a:solidFill>
                <a:latin typeface="+mj-lt"/>
                <a:ea typeface="+mj-ea"/>
                <a:cs typeface="+mj-cs"/>
              </a:rPr>
              <a:t>History of the High Priority Corridor</a:t>
            </a:r>
          </a:p>
        </p:txBody>
      </p:sp>
      <p:pic>
        <p:nvPicPr>
          <p:cNvPr id="4" name="Picture 3" descr="Text&#10;&#10;Description automatically generated with low confidence">
            <a:extLst>
              <a:ext uri="{FF2B5EF4-FFF2-40B4-BE49-F238E27FC236}">
                <a16:creationId xmlns:a16="http://schemas.microsoft.com/office/drawing/2014/main" id="{86C63DBC-36B5-3322-FDC7-EFED85423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graphicFrame>
        <p:nvGraphicFramePr>
          <p:cNvPr id="55" name="TextBox 3">
            <a:extLst>
              <a:ext uri="{FF2B5EF4-FFF2-40B4-BE49-F238E27FC236}">
                <a16:creationId xmlns:a16="http://schemas.microsoft.com/office/drawing/2014/main" id="{BAD87F27-7E91-FF4C-5B0B-9980A706F588}"/>
              </a:ext>
            </a:extLst>
          </p:cNvPr>
          <p:cNvGraphicFramePr/>
          <p:nvPr>
            <p:extLst>
              <p:ext uri="{D42A27DB-BD31-4B8C-83A1-F6EECF244321}">
                <p14:modId xmlns:p14="http://schemas.microsoft.com/office/powerpoint/2010/main" val="37469457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257514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69EFC4-398D-44C6-A0CC-54273881CDC3}"/>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What’s improved…</a:t>
            </a:r>
          </a:p>
        </p:txBody>
      </p:sp>
      <p:sp>
        <p:nvSpPr>
          <p:cNvPr id="5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62621C4-379C-4783-A0E1-2E00183D6F17}"/>
              </a:ext>
            </a:extLst>
          </p:cNvPr>
          <p:cNvSpPr txBox="1"/>
          <p:nvPr/>
        </p:nvSpPr>
        <p:spPr>
          <a:xfrm>
            <a:off x="640080" y="2872899"/>
            <a:ext cx="4243589"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200" dirty="0"/>
              <a:t>It has improved access to…</a:t>
            </a:r>
          </a:p>
          <a:p>
            <a:pPr marL="742950" lvl="1" indent="-228600">
              <a:lnSpc>
                <a:spcPct val="90000"/>
              </a:lnSpc>
              <a:spcAft>
                <a:spcPts val="600"/>
              </a:spcAft>
              <a:buFont typeface="Arial" panose="020B0604020202020204" pitchFamily="34" charset="0"/>
              <a:buChar char="•"/>
            </a:pPr>
            <a:r>
              <a:rPr lang="en-US" sz="2200" b="1" dirty="0"/>
              <a:t>Communities</a:t>
            </a:r>
          </a:p>
          <a:p>
            <a:pPr marL="742950" lvl="1" indent="-228600">
              <a:lnSpc>
                <a:spcPct val="90000"/>
              </a:lnSpc>
              <a:spcAft>
                <a:spcPts val="600"/>
              </a:spcAft>
              <a:buFont typeface="Arial" panose="020B0604020202020204" pitchFamily="34" charset="0"/>
              <a:buChar char="•"/>
            </a:pPr>
            <a:r>
              <a:rPr lang="en-US" sz="2200" b="1" dirty="0"/>
              <a:t>Recreation</a:t>
            </a:r>
            <a:r>
              <a:rPr lang="en-US" sz="2200" dirty="0"/>
              <a:t> </a:t>
            </a:r>
          </a:p>
          <a:p>
            <a:pPr marL="742950" lvl="1" indent="-228600">
              <a:lnSpc>
                <a:spcPct val="90000"/>
              </a:lnSpc>
              <a:spcAft>
                <a:spcPts val="600"/>
              </a:spcAft>
              <a:buFont typeface="Arial" panose="020B0604020202020204" pitchFamily="34" charset="0"/>
              <a:buChar char="•"/>
            </a:pPr>
            <a:r>
              <a:rPr lang="en-US" sz="2200" b="1" dirty="0"/>
              <a:t>Tourism/Hospitality</a:t>
            </a:r>
          </a:p>
          <a:p>
            <a:pPr marL="742950" lvl="1" indent="-228600">
              <a:lnSpc>
                <a:spcPct val="90000"/>
              </a:lnSpc>
              <a:spcAft>
                <a:spcPts val="600"/>
              </a:spcAft>
              <a:buFont typeface="Arial" panose="020B0604020202020204" pitchFamily="34" charset="0"/>
              <a:buChar char="•"/>
            </a:pPr>
            <a:r>
              <a:rPr lang="en-US" sz="2200" dirty="0"/>
              <a:t>Enhanced </a:t>
            </a:r>
            <a:r>
              <a:rPr lang="en-US" sz="2200" b="1" dirty="0"/>
              <a:t>Economic Impact</a:t>
            </a:r>
          </a:p>
          <a:p>
            <a:pPr marL="742950" lvl="1" indent="-228600">
              <a:lnSpc>
                <a:spcPct val="90000"/>
              </a:lnSpc>
              <a:spcAft>
                <a:spcPts val="600"/>
              </a:spcAft>
              <a:buFont typeface="Arial" panose="020B0604020202020204" pitchFamily="34" charset="0"/>
              <a:buChar char="•"/>
            </a:pPr>
            <a:r>
              <a:rPr lang="en-US" sz="2200" b="1" dirty="0"/>
              <a:t>Improved Safety</a:t>
            </a:r>
            <a:r>
              <a:rPr lang="en-US" sz="2200" dirty="0"/>
              <a:t> – all weather highway makes it safer for school buses, emergency vehicles, etc.</a:t>
            </a:r>
          </a:p>
          <a:p>
            <a:pPr marL="742950" lvl="1" indent="-228600">
              <a:lnSpc>
                <a:spcPct val="90000"/>
              </a:lnSpc>
              <a:spcAft>
                <a:spcPts val="600"/>
              </a:spcAft>
              <a:buFont typeface="Arial" panose="020B0604020202020204" pitchFamily="34" charset="0"/>
              <a:buChar char="•"/>
            </a:pPr>
            <a:endParaRPr lang="en-US" sz="2200" b="1" dirty="0"/>
          </a:p>
          <a:p>
            <a:pPr marL="457200" indent="-228600">
              <a:lnSpc>
                <a:spcPct val="90000"/>
              </a:lnSpc>
              <a:buFont typeface="Arial" panose="020B0604020202020204" pitchFamily="34" charset="0"/>
              <a:buChar char="•"/>
            </a:pPr>
            <a:endParaRPr lang="en-US" sz="2200" dirty="0"/>
          </a:p>
          <a:p>
            <a:pPr marL="457200" indent="-228600">
              <a:lnSpc>
                <a:spcPct val="90000"/>
              </a:lnSpc>
              <a:buFont typeface="Arial" panose="020B0604020202020204" pitchFamily="34" charset="0"/>
              <a:buChar char="•"/>
            </a:pPr>
            <a:endParaRPr lang="en-US" sz="2200" dirty="0"/>
          </a:p>
          <a:p>
            <a:pPr marL="285750" indent="-228600">
              <a:lnSpc>
                <a:spcPct val="90000"/>
              </a:lnSpc>
              <a:spcAft>
                <a:spcPts val="600"/>
              </a:spcAft>
              <a:buFont typeface="Arial" panose="020B0604020202020204" pitchFamily="34" charset="0"/>
              <a:buChar char="•"/>
            </a:pPr>
            <a:endParaRPr lang="en-US" sz="2200" dirty="0"/>
          </a:p>
          <a:p>
            <a:pPr marL="285750" indent="-228600">
              <a:lnSpc>
                <a:spcPct val="90000"/>
              </a:lnSpc>
              <a:spcAft>
                <a:spcPts val="600"/>
              </a:spcAft>
              <a:buFont typeface="Arial" panose="020B0604020202020204" pitchFamily="34" charset="0"/>
              <a:buChar char="•"/>
            </a:pPr>
            <a:endParaRPr lang="en-US" sz="2200" dirty="0"/>
          </a:p>
        </p:txBody>
      </p:sp>
      <p:pic>
        <p:nvPicPr>
          <p:cNvPr id="6" name="Picture 5" descr="A group of people standing next to a sign&#10;&#10;Description automatically generated with medium confidence">
            <a:extLst>
              <a:ext uri="{FF2B5EF4-FFF2-40B4-BE49-F238E27FC236}">
                <a16:creationId xmlns:a16="http://schemas.microsoft.com/office/drawing/2014/main" id="{D0896EC8-BEE9-CED2-A4CC-6DAA38B180A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descr="Text&#10;&#10;Description automatically generated with low confidence">
            <a:extLst>
              <a:ext uri="{FF2B5EF4-FFF2-40B4-BE49-F238E27FC236}">
                <a16:creationId xmlns:a16="http://schemas.microsoft.com/office/drawing/2014/main" id="{FB32039D-561F-9000-95B8-83CE9D6F3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spTree>
    <p:extLst>
      <p:ext uri="{BB962C8B-B14F-4D97-AF65-F5344CB8AC3E}">
        <p14:creationId xmlns:p14="http://schemas.microsoft.com/office/powerpoint/2010/main" val="4272741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69EFC4-398D-44C6-A0CC-54273881CDC3}"/>
              </a:ext>
            </a:extLst>
          </p:cNvPr>
          <p:cNvSpPr txBox="1"/>
          <p:nvPr/>
        </p:nvSpPr>
        <p:spPr>
          <a:xfrm>
            <a:off x="635000" y="640823"/>
            <a:ext cx="3418659" cy="5583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kern="1200" dirty="0">
                <a:solidFill>
                  <a:schemeClr val="tx1"/>
                </a:solidFill>
                <a:latin typeface="+mj-lt"/>
                <a:ea typeface="+mj-ea"/>
                <a:cs typeface="+mj-cs"/>
              </a:rPr>
              <a:t>What’s improved…</a:t>
            </a:r>
          </a:p>
        </p:txBody>
      </p:sp>
      <p:sp>
        <p:nvSpPr>
          <p:cNvPr id="4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low confidence">
            <a:extLst>
              <a:ext uri="{FF2B5EF4-FFF2-40B4-BE49-F238E27FC236}">
                <a16:creationId xmlns:a16="http://schemas.microsoft.com/office/drawing/2014/main" id="{FB32039D-561F-9000-95B8-83CE9D6F3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graphicFrame>
        <p:nvGraphicFramePr>
          <p:cNvPr id="34" name="TextBox 3">
            <a:extLst>
              <a:ext uri="{FF2B5EF4-FFF2-40B4-BE49-F238E27FC236}">
                <a16:creationId xmlns:a16="http://schemas.microsoft.com/office/drawing/2014/main" id="{55C6E8E4-F7EC-470E-5632-501DF978BD7F}"/>
              </a:ext>
            </a:extLst>
          </p:cNvPr>
          <p:cNvGraphicFramePr/>
          <p:nvPr>
            <p:extLst>
              <p:ext uri="{D42A27DB-BD31-4B8C-83A1-F6EECF244321}">
                <p14:modId xmlns:p14="http://schemas.microsoft.com/office/powerpoint/2010/main" val="131516568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8218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69EFC4-398D-44C6-A0CC-54273881CDC3}"/>
              </a:ext>
            </a:extLst>
          </p:cNvPr>
          <p:cNvSpPr txBox="1"/>
          <p:nvPr/>
        </p:nvSpPr>
        <p:spPr>
          <a:xfrm>
            <a:off x="635000" y="640823"/>
            <a:ext cx="3418659" cy="5583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kern="1200" dirty="0">
                <a:solidFill>
                  <a:schemeClr val="tx1"/>
                </a:solidFill>
                <a:latin typeface="+mj-lt"/>
                <a:ea typeface="+mj-ea"/>
                <a:cs typeface="+mj-cs"/>
              </a:rPr>
              <a:t>What’s improved…</a:t>
            </a:r>
          </a:p>
        </p:txBody>
      </p:sp>
      <p:sp>
        <p:nvSpPr>
          <p:cNvPr id="4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low confidence">
            <a:extLst>
              <a:ext uri="{FF2B5EF4-FFF2-40B4-BE49-F238E27FC236}">
                <a16:creationId xmlns:a16="http://schemas.microsoft.com/office/drawing/2014/main" id="{FB32039D-561F-9000-95B8-83CE9D6F3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graphicFrame>
        <p:nvGraphicFramePr>
          <p:cNvPr id="34" name="TextBox 3">
            <a:extLst>
              <a:ext uri="{FF2B5EF4-FFF2-40B4-BE49-F238E27FC236}">
                <a16:creationId xmlns:a16="http://schemas.microsoft.com/office/drawing/2014/main" id="{D6FC1441-C780-8B23-AA5B-7379D314AFF1}"/>
              </a:ext>
            </a:extLst>
          </p:cNvPr>
          <p:cNvGraphicFramePr/>
          <p:nvPr>
            <p:extLst>
              <p:ext uri="{D42A27DB-BD31-4B8C-83A1-F6EECF244321}">
                <p14:modId xmlns:p14="http://schemas.microsoft.com/office/powerpoint/2010/main" val="207583524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4419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62621C4-379C-4783-A0E1-2E00183D6F17}"/>
              </a:ext>
            </a:extLst>
          </p:cNvPr>
          <p:cNvSpPr txBox="1"/>
          <p:nvPr/>
        </p:nvSpPr>
        <p:spPr>
          <a:xfrm>
            <a:off x="1063690" y="1184989"/>
            <a:ext cx="9405257" cy="4189444"/>
          </a:xfrm>
          <a:prstGeom prst="rect">
            <a:avLst/>
          </a:prstGeom>
        </p:spPr>
        <p:txBody>
          <a:bodyPr vert="horz" lIns="91440" tIns="45720" rIns="91440" bIns="45720" rtlCol="0">
            <a:normAutofit/>
          </a:bodyPr>
          <a:lstStyle/>
          <a:p>
            <a:endParaRPr lang="en-US" sz="1800" dirty="0"/>
          </a:p>
          <a:p>
            <a:pPr marL="285750" indent="-228600">
              <a:lnSpc>
                <a:spcPct val="90000"/>
              </a:lnSpc>
              <a:spcAft>
                <a:spcPts val="600"/>
              </a:spcAft>
              <a:buFont typeface="Arial" panose="020B0604020202020204" pitchFamily="34" charset="0"/>
              <a:buChar char="•"/>
            </a:pPr>
            <a:endParaRPr lang="en-US" sz="1800" dirty="0"/>
          </a:p>
          <a:p>
            <a:pPr marL="285750" indent="-228600">
              <a:lnSpc>
                <a:spcPct val="90000"/>
              </a:lnSpc>
              <a:spcAft>
                <a:spcPts val="600"/>
              </a:spcAft>
              <a:buFont typeface="Arial" panose="020B0604020202020204" pitchFamily="34" charset="0"/>
              <a:buChar char="•"/>
            </a:pPr>
            <a:endParaRPr lang="en-US" sz="1900" dirty="0"/>
          </a:p>
        </p:txBody>
      </p:sp>
      <p:pic>
        <p:nvPicPr>
          <p:cNvPr id="5" name="Picture 4" descr="Text&#10;&#10;Description automatically generated with low confidence">
            <a:extLst>
              <a:ext uri="{FF2B5EF4-FFF2-40B4-BE49-F238E27FC236}">
                <a16:creationId xmlns:a16="http://schemas.microsoft.com/office/drawing/2014/main" id="{FB32039D-561F-9000-95B8-83CE9D6F3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sp>
        <p:nvSpPr>
          <p:cNvPr id="7" name="TextBox 6">
            <a:extLst>
              <a:ext uri="{FF2B5EF4-FFF2-40B4-BE49-F238E27FC236}">
                <a16:creationId xmlns:a16="http://schemas.microsoft.com/office/drawing/2014/main" id="{DA3FA775-396E-CAA6-C935-59D516FE33E2}"/>
              </a:ext>
            </a:extLst>
          </p:cNvPr>
          <p:cNvSpPr txBox="1"/>
          <p:nvPr/>
        </p:nvSpPr>
        <p:spPr>
          <a:xfrm>
            <a:off x="836675" y="577741"/>
            <a:ext cx="10515600" cy="113369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200" b="1" dirty="0">
                <a:latin typeface="+mj-lt"/>
                <a:ea typeface="+mj-ea"/>
                <a:cs typeface="+mj-cs"/>
              </a:rPr>
              <a:t>Critical users in our region…</a:t>
            </a:r>
            <a:endParaRPr lang="en-US" sz="5200" b="1" kern="1200" dirty="0">
              <a:solidFill>
                <a:schemeClr val="tx1"/>
              </a:solidFill>
              <a:latin typeface="+mj-lt"/>
              <a:ea typeface="+mj-ea"/>
              <a:cs typeface="+mj-cs"/>
            </a:endParaRPr>
          </a:p>
        </p:txBody>
      </p:sp>
      <p:pic>
        <p:nvPicPr>
          <p:cNvPr id="9" name="Graphic 8" descr="Badge 1 with solid fill">
            <a:extLst>
              <a:ext uri="{FF2B5EF4-FFF2-40B4-BE49-F238E27FC236}">
                <a16:creationId xmlns:a16="http://schemas.microsoft.com/office/drawing/2014/main" id="{41040E95-1BAA-9203-5390-0901167B77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629" y="1711434"/>
            <a:ext cx="914400" cy="914400"/>
          </a:xfrm>
          <a:prstGeom prst="rect">
            <a:avLst/>
          </a:prstGeom>
        </p:spPr>
      </p:pic>
      <p:pic>
        <p:nvPicPr>
          <p:cNvPr id="11" name="Graphic 10" descr="Badge with solid fill">
            <a:extLst>
              <a:ext uri="{FF2B5EF4-FFF2-40B4-BE49-F238E27FC236}">
                <a16:creationId xmlns:a16="http://schemas.microsoft.com/office/drawing/2014/main" id="{FA1D0AE6-DA0E-804E-75DA-AEA5D8E1FF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75044" y="2733699"/>
            <a:ext cx="914400" cy="914400"/>
          </a:xfrm>
          <a:prstGeom prst="rect">
            <a:avLst/>
          </a:prstGeom>
        </p:spPr>
      </p:pic>
      <p:pic>
        <p:nvPicPr>
          <p:cNvPr id="13" name="Graphic 12" descr="Badge 3 with solid fill">
            <a:extLst>
              <a:ext uri="{FF2B5EF4-FFF2-40B4-BE49-F238E27FC236}">
                <a16:creationId xmlns:a16="http://schemas.microsoft.com/office/drawing/2014/main" id="{183890A8-116F-FE45-C2F2-CB636D4BB1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62545" y="3842133"/>
            <a:ext cx="914400" cy="914400"/>
          </a:xfrm>
          <a:prstGeom prst="rect">
            <a:avLst/>
          </a:prstGeom>
        </p:spPr>
      </p:pic>
      <p:sp>
        <p:nvSpPr>
          <p:cNvPr id="14" name="TextBox 13">
            <a:extLst>
              <a:ext uri="{FF2B5EF4-FFF2-40B4-BE49-F238E27FC236}">
                <a16:creationId xmlns:a16="http://schemas.microsoft.com/office/drawing/2014/main" id="{CDCCEADF-4CDD-48F6-2560-023C40C67690}"/>
              </a:ext>
            </a:extLst>
          </p:cNvPr>
          <p:cNvSpPr txBox="1"/>
          <p:nvPr/>
        </p:nvSpPr>
        <p:spPr>
          <a:xfrm>
            <a:off x="1975044" y="1993619"/>
            <a:ext cx="3895810" cy="523220"/>
          </a:xfrm>
          <a:prstGeom prst="rect">
            <a:avLst/>
          </a:prstGeom>
          <a:noFill/>
        </p:spPr>
        <p:txBody>
          <a:bodyPr wrap="none" rtlCol="0">
            <a:spAutoFit/>
          </a:bodyPr>
          <a:lstStyle/>
          <a:p>
            <a:r>
              <a:rPr lang="en-US" sz="2800" b="1" dirty="0"/>
              <a:t>Value Added Agriculture </a:t>
            </a:r>
            <a:endParaRPr lang="en-US" sz="2800" i="1" dirty="0"/>
          </a:p>
        </p:txBody>
      </p:sp>
      <p:sp>
        <p:nvSpPr>
          <p:cNvPr id="15" name="TextBox 14">
            <a:extLst>
              <a:ext uri="{FF2B5EF4-FFF2-40B4-BE49-F238E27FC236}">
                <a16:creationId xmlns:a16="http://schemas.microsoft.com/office/drawing/2014/main" id="{3C835322-3BC2-AB87-4D5D-45E5745DC914}"/>
              </a:ext>
            </a:extLst>
          </p:cNvPr>
          <p:cNvSpPr txBox="1"/>
          <p:nvPr/>
        </p:nvSpPr>
        <p:spPr>
          <a:xfrm>
            <a:off x="3162545" y="2942557"/>
            <a:ext cx="4796378" cy="523220"/>
          </a:xfrm>
          <a:prstGeom prst="rect">
            <a:avLst/>
          </a:prstGeom>
          <a:noFill/>
        </p:spPr>
        <p:txBody>
          <a:bodyPr wrap="none" rtlCol="0">
            <a:spAutoFit/>
          </a:bodyPr>
          <a:lstStyle/>
          <a:p>
            <a:r>
              <a:rPr lang="en-US" sz="2800" b="1" dirty="0"/>
              <a:t>Hospitality &amp; Tourism Industry </a:t>
            </a:r>
            <a:endParaRPr lang="en-US" sz="2800" i="1" dirty="0"/>
          </a:p>
        </p:txBody>
      </p:sp>
      <p:sp>
        <p:nvSpPr>
          <p:cNvPr id="16" name="TextBox 15">
            <a:extLst>
              <a:ext uri="{FF2B5EF4-FFF2-40B4-BE49-F238E27FC236}">
                <a16:creationId xmlns:a16="http://schemas.microsoft.com/office/drawing/2014/main" id="{F6443F11-866A-9455-27A5-426ACF5679FB}"/>
              </a:ext>
            </a:extLst>
          </p:cNvPr>
          <p:cNvSpPr txBox="1"/>
          <p:nvPr/>
        </p:nvSpPr>
        <p:spPr>
          <a:xfrm>
            <a:off x="4246941" y="4073025"/>
            <a:ext cx="4095032" cy="523220"/>
          </a:xfrm>
          <a:prstGeom prst="rect">
            <a:avLst/>
          </a:prstGeom>
          <a:noFill/>
        </p:spPr>
        <p:txBody>
          <a:bodyPr wrap="none" rtlCol="0">
            <a:spAutoFit/>
          </a:bodyPr>
          <a:lstStyle/>
          <a:p>
            <a:r>
              <a:rPr lang="en-US" sz="2800" b="1" dirty="0"/>
              <a:t>Business &amp; Manufacturing</a:t>
            </a:r>
            <a:endParaRPr lang="en-US" sz="2800" i="1" dirty="0"/>
          </a:p>
        </p:txBody>
      </p:sp>
      <p:pic>
        <p:nvPicPr>
          <p:cNvPr id="3" name="Graphic 2" descr="Badge 4 with solid fill">
            <a:extLst>
              <a:ext uri="{FF2B5EF4-FFF2-40B4-BE49-F238E27FC236}">
                <a16:creationId xmlns:a16="http://schemas.microsoft.com/office/drawing/2014/main" id="{F69A4369-E66B-DF28-E024-6C56C692C57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46941" y="4953678"/>
            <a:ext cx="914400" cy="914400"/>
          </a:xfrm>
          <a:prstGeom prst="rect">
            <a:avLst/>
          </a:prstGeom>
        </p:spPr>
      </p:pic>
      <p:sp>
        <p:nvSpPr>
          <p:cNvPr id="6" name="TextBox 5">
            <a:extLst>
              <a:ext uri="{FF2B5EF4-FFF2-40B4-BE49-F238E27FC236}">
                <a16:creationId xmlns:a16="http://schemas.microsoft.com/office/drawing/2014/main" id="{B2F223C9-7EB5-CAEE-3756-EC885FE2DA48}"/>
              </a:ext>
            </a:extLst>
          </p:cNvPr>
          <p:cNvSpPr txBox="1"/>
          <p:nvPr/>
        </p:nvSpPr>
        <p:spPr>
          <a:xfrm>
            <a:off x="5441050" y="5155545"/>
            <a:ext cx="1196738" cy="523220"/>
          </a:xfrm>
          <a:prstGeom prst="rect">
            <a:avLst/>
          </a:prstGeom>
          <a:noFill/>
        </p:spPr>
        <p:txBody>
          <a:bodyPr wrap="none" rtlCol="0">
            <a:spAutoFit/>
          </a:bodyPr>
          <a:lstStyle/>
          <a:p>
            <a:r>
              <a:rPr lang="en-US" sz="2800" b="1" dirty="0"/>
              <a:t>Energy</a:t>
            </a:r>
          </a:p>
        </p:txBody>
      </p:sp>
    </p:spTree>
    <p:extLst>
      <p:ext uri="{BB962C8B-B14F-4D97-AF65-F5344CB8AC3E}">
        <p14:creationId xmlns:p14="http://schemas.microsoft.com/office/powerpoint/2010/main" val="4212781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DB2E7E-29FC-BACA-6F8F-A2EE6BCD33E8}"/>
              </a:ext>
            </a:extLst>
          </p:cNvPr>
          <p:cNvGrpSpPr/>
          <p:nvPr/>
        </p:nvGrpSpPr>
        <p:grpSpPr>
          <a:xfrm>
            <a:off x="5887164" y="330885"/>
            <a:ext cx="4574851" cy="5418475"/>
            <a:chOff x="3782060" y="719761"/>
            <a:chExt cx="4574851" cy="5418475"/>
          </a:xfrm>
        </p:grpSpPr>
        <p:sp>
          <p:nvSpPr>
            <p:cNvPr id="3" name="Freeform: Shape 2">
              <a:extLst>
                <a:ext uri="{FF2B5EF4-FFF2-40B4-BE49-F238E27FC236}">
                  <a16:creationId xmlns:a16="http://schemas.microsoft.com/office/drawing/2014/main" id="{49A5AE25-536E-E0B2-5157-C43CFFC55961}"/>
                </a:ext>
              </a:extLst>
            </p:cNvPr>
            <p:cNvSpPr/>
            <p:nvPr/>
          </p:nvSpPr>
          <p:spPr>
            <a:xfrm>
              <a:off x="5669367" y="719761"/>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38100"/>
          </p:spPr>
          <p:style>
            <a:lnRef idx="2">
              <a:schemeClr val="dk1"/>
            </a:lnRef>
            <a:fillRef idx="1">
              <a:schemeClr val="lt1"/>
            </a:fillRef>
            <a:effectRef idx="0">
              <a:schemeClr val="dk1"/>
            </a:effectRef>
            <a:fontRef idx="minor">
              <a:schemeClr val="dk1"/>
            </a:fontRef>
          </p:style>
          <p:txBody>
            <a:bodyPr spcFirstLastPara="0" vert="horz" wrap="square" lIns="398050" tIns="438741" rIns="398050" bIns="438741" numCol="1" spcCol="1270" anchor="ctr" anchorCtr="0">
              <a:noAutofit/>
            </a:bodyPr>
            <a:lstStyle/>
            <a:p>
              <a:pPr marL="0" lvl="0" indent="0" algn="ctr" defTabSz="1466850">
                <a:lnSpc>
                  <a:spcPct val="90000"/>
                </a:lnSpc>
                <a:spcBef>
                  <a:spcPct val="0"/>
                </a:spcBef>
                <a:spcAft>
                  <a:spcPct val="35000"/>
                </a:spcAft>
                <a:buNone/>
              </a:pPr>
              <a:endParaRPr lang="en-US" sz="3300" kern="1200"/>
            </a:p>
          </p:txBody>
        </p:sp>
        <p:sp>
          <p:nvSpPr>
            <p:cNvPr id="5" name="Freeform: Shape 4">
              <a:extLst>
                <a:ext uri="{FF2B5EF4-FFF2-40B4-BE49-F238E27FC236}">
                  <a16:creationId xmlns:a16="http://schemas.microsoft.com/office/drawing/2014/main" id="{359335A6-DE40-1942-6038-B70177E19D3D}"/>
                </a:ext>
              </a:extLst>
            </p:cNvPr>
            <p:cNvSpPr/>
            <p:nvPr/>
          </p:nvSpPr>
          <p:spPr>
            <a:xfrm>
              <a:off x="3782060" y="719761"/>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38100"/>
          </p:spPr>
          <p:style>
            <a:lnRef idx="2">
              <a:schemeClr val="dk1"/>
            </a:lnRef>
            <a:fillRef idx="1">
              <a:schemeClr val="lt1"/>
            </a:fillRef>
            <a:effectRef idx="0">
              <a:schemeClr val="dk1"/>
            </a:effectRef>
            <a:fontRef idx="minor">
              <a:schemeClr val="dk1"/>
            </a:fontRef>
          </p:style>
          <p:txBody>
            <a:bodyPr spcFirstLastPara="0" vert="horz"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6" name="Freeform: Shape 5">
              <a:extLst>
                <a:ext uri="{FF2B5EF4-FFF2-40B4-BE49-F238E27FC236}">
                  <a16:creationId xmlns:a16="http://schemas.microsoft.com/office/drawing/2014/main" id="{5FB811E2-FD88-8CEA-98A9-F25D12483A6C}"/>
                </a:ext>
              </a:extLst>
            </p:cNvPr>
            <p:cNvSpPr/>
            <p:nvPr/>
          </p:nvSpPr>
          <p:spPr>
            <a:xfrm>
              <a:off x="4722098" y="2424685"/>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38100"/>
          </p:spPr>
          <p:style>
            <a:lnRef idx="2">
              <a:schemeClr val="dk1"/>
            </a:lnRef>
            <a:fillRef idx="1">
              <a:schemeClr val="lt1"/>
            </a:fillRef>
            <a:effectRef idx="0">
              <a:schemeClr val="dk1"/>
            </a:effectRef>
            <a:fontRef idx="minor">
              <a:schemeClr val="dk1"/>
            </a:fontRef>
          </p:style>
          <p:txBody>
            <a:bodyPr spcFirstLastPara="0" vert="horz" wrap="square" lIns="398050" tIns="438741" rIns="398050" bIns="438741" numCol="1" spcCol="1270" anchor="ctr" anchorCtr="0">
              <a:noAutofit/>
            </a:bodyPr>
            <a:lstStyle/>
            <a:p>
              <a:pPr marL="0" lvl="0" indent="0" algn="ctr" defTabSz="1466850">
                <a:lnSpc>
                  <a:spcPct val="90000"/>
                </a:lnSpc>
                <a:spcBef>
                  <a:spcPct val="0"/>
                </a:spcBef>
                <a:spcAft>
                  <a:spcPct val="35000"/>
                </a:spcAft>
                <a:buNone/>
              </a:pPr>
              <a:endParaRPr lang="en-US" sz="3300" kern="1200"/>
            </a:p>
          </p:txBody>
        </p:sp>
        <p:sp>
          <p:nvSpPr>
            <p:cNvPr id="8" name="Freeform: Shape 7">
              <a:extLst>
                <a:ext uri="{FF2B5EF4-FFF2-40B4-BE49-F238E27FC236}">
                  <a16:creationId xmlns:a16="http://schemas.microsoft.com/office/drawing/2014/main" id="{B42B4F18-211F-57C5-C3CC-2CBEE8B00A9E}"/>
                </a:ext>
              </a:extLst>
            </p:cNvPr>
            <p:cNvSpPr/>
            <p:nvPr/>
          </p:nvSpPr>
          <p:spPr>
            <a:xfrm>
              <a:off x="6609405" y="2424685"/>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38100"/>
          </p:spPr>
          <p:style>
            <a:lnRef idx="2">
              <a:schemeClr val="dk1"/>
            </a:lnRef>
            <a:fillRef idx="1">
              <a:schemeClr val="lt1"/>
            </a:fillRef>
            <a:effectRef idx="0">
              <a:schemeClr val="dk1"/>
            </a:effectRef>
            <a:fontRef idx="minor">
              <a:schemeClr val="dk1"/>
            </a:fontRef>
          </p:style>
          <p:txBody>
            <a:bodyPr spcFirstLastPara="0" vert="horz"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sp>
          <p:nvSpPr>
            <p:cNvPr id="9" name="Freeform: Shape 8">
              <a:extLst>
                <a:ext uri="{FF2B5EF4-FFF2-40B4-BE49-F238E27FC236}">
                  <a16:creationId xmlns:a16="http://schemas.microsoft.com/office/drawing/2014/main" id="{A441FDCD-BC05-197D-43EB-8C98F47BD0D8}"/>
                </a:ext>
              </a:extLst>
            </p:cNvPr>
            <p:cNvSpPr/>
            <p:nvPr/>
          </p:nvSpPr>
          <p:spPr>
            <a:xfrm>
              <a:off x="5669367" y="4129608"/>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38100"/>
          </p:spPr>
          <p:style>
            <a:lnRef idx="2">
              <a:schemeClr val="dk1"/>
            </a:lnRef>
            <a:fillRef idx="1">
              <a:schemeClr val="lt1"/>
            </a:fillRef>
            <a:effectRef idx="0">
              <a:schemeClr val="dk1"/>
            </a:effectRef>
            <a:fontRef idx="minor">
              <a:schemeClr val="dk1"/>
            </a:fontRef>
          </p:style>
          <p:txBody>
            <a:bodyPr spcFirstLastPara="0" vert="horz" wrap="square" lIns="398050" tIns="438741" rIns="398050" bIns="438741" numCol="1" spcCol="1270" anchor="ctr" anchorCtr="0">
              <a:noAutofit/>
            </a:bodyPr>
            <a:lstStyle/>
            <a:p>
              <a:pPr marL="0" lvl="0" indent="0" algn="ctr" defTabSz="1466850">
                <a:lnSpc>
                  <a:spcPct val="90000"/>
                </a:lnSpc>
                <a:spcBef>
                  <a:spcPct val="0"/>
                </a:spcBef>
                <a:spcAft>
                  <a:spcPct val="35000"/>
                </a:spcAft>
                <a:buNone/>
              </a:pPr>
              <a:endParaRPr lang="en-US" sz="3300" kern="1200"/>
            </a:p>
          </p:txBody>
        </p:sp>
        <p:sp>
          <p:nvSpPr>
            <p:cNvPr id="11" name="Freeform: Shape 10">
              <a:extLst>
                <a:ext uri="{FF2B5EF4-FFF2-40B4-BE49-F238E27FC236}">
                  <a16:creationId xmlns:a16="http://schemas.microsoft.com/office/drawing/2014/main" id="{C68318AA-A61D-1DC0-B27A-94E860288E51}"/>
                </a:ext>
              </a:extLst>
            </p:cNvPr>
            <p:cNvSpPr/>
            <p:nvPr/>
          </p:nvSpPr>
          <p:spPr>
            <a:xfrm>
              <a:off x="3782060" y="4129608"/>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38100"/>
          </p:spPr>
          <p:style>
            <a:lnRef idx="2">
              <a:schemeClr val="dk1"/>
            </a:lnRef>
            <a:fillRef idx="1">
              <a:schemeClr val="lt1"/>
            </a:fillRef>
            <a:effectRef idx="0">
              <a:schemeClr val="dk1"/>
            </a:effectRef>
            <a:fontRef idx="minor">
              <a:schemeClr val="dk1"/>
            </a:fontRef>
          </p:style>
          <p:txBody>
            <a:bodyPr spcFirstLastPara="0" vert="horz"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sp>
        <p:nvSpPr>
          <p:cNvPr id="12" name="TextBox 11">
            <a:extLst>
              <a:ext uri="{FF2B5EF4-FFF2-40B4-BE49-F238E27FC236}">
                <a16:creationId xmlns:a16="http://schemas.microsoft.com/office/drawing/2014/main" id="{DE0B4EA4-B9F8-D66B-FF70-75BC9095984A}"/>
              </a:ext>
            </a:extLst>
          </p:cNvPr>
          <p:cNvSpPr txBox="1"/>
          <p:nvPr/>
        </p:nvSpPr>
        <p:spPr>
          <a:xfrm>
            <a:off x="597368" y="3683089"/>
            <a:ext cx="6707084" cy="206558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kern="1200" dirty="0">
                <a:solidFill>
                  <a:schemeClr val="tx1"/>
                </a:solidFill>
                <a:latin typeface="+mj-lt"/>
                <a:ea typeface="+mj-ea"/>
                <a:cs typeface="+mj-cs"/>
              </a:rPr>
              <a:t>Value Added Agriculture</a:t>
            </a:r>
          </a:p>
        </p:txBody>
      </p:sp>
      <p:pic>
        <p:nvPicPr>
          <p:cNvPr id="13" name="Graphic 12" descr="Badge 1 with solid fill">
            <a:extLst>
              <a:ext uri="{FF2B5EF4-FFF2-40B4-BE49-F238E27FC236}">
                <a16:creationId xmlns:a16="http://schemas.microsoft.com/office/drawing/2014/main" id="{8E6A1798-40C9-6BDB-F702-08EA31C44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0987" y="45610"/>
            <a:ext cx="4087368" cy="4087368"/>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6E3D37C8-141A-7EF5-3B1A-D26AB19F0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472" y="912862"/>
            <a:ext cx="914400" cy="914400"/>
          </a:xfrm>
          <a:prstGeom prst="rect">
            <a:avLst/>
          </a:prstGeom>
        </p:spPr>
      </p:pic>
      <p:pic>
        <p:nvPicPr>
          <p:cNvPr id="16" name="Graphic 15" descr="Sunflower with solid fill">
            <a:extLst>
              <a:ext uri="{FF2B5EF4-FFF2-40B4-BE49-F238E27FC236}">
                <a16:creationId xmlns:a16="http://schemas.microsoft.com/office/drawing/2014/main" id="{DDCBDEC6-A358-6284-71CF-ED6E09BC66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86703" y="2541956"/>
            <a:ext cx="914400" cy="914400"/>
          </a:xfrm>
          <a:prstGeom prst="rect">
            <a:avLst/>
          </a:prstGeom>
        </p:spPr>
      </p:pic>
      <p:pic>
        <p:nvPicPr>
          <p:cNvPr id="17" name="Graphic 16" descr="Corn with solid fill">
            <a:extLst>
              <a:ext uri="{FF2B5EF4-FFF2-40B4-BE49-F238E27FC236}">
                <a16:creationId xmlns:a16="http://schemas.microsoft.com/office/drawing/2014/main" id="{F50DCAB9-E92C-3F6F-2600-395C7BFFDA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90585" y="912862"/>
            <a:ext cx="914400" cy="914400"/>
          </a:xfrm>
          <a:prstGeom prst="rect">
            <a:avLst/>
          </a:prstGeom>
        </p:spPr>
      </p:pic>
      <p:pic>
        <p:nvPicPr>
          <p:cNvPr id="19" name="Picture 2" descr="Agronomy, beet, beetroot, sugarbeet icon - Download on Iconfinder">
            <a:extLst>
              <a:ext uri="{FF2B5EF4-FFF2-40B4-BE49-F238E27FC236}">
                <a16:creationId xmlns:a16="http://schemas.microsoft.com/office/drawing/2014/main" id="{307C5D45-183A-015B-AFCF-1E35B56962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9470" y="4286181"/>
            <a:ext cx="1061454" cy="10614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Text&#10;&#10;Description automatically generated with low confidence">
            <a:extLst>
              <a:ext uri="{FF2B5EF4-FFF2-40B4-BE49-F238E27FC236}">
                <a16:creationId xmlns:a16="http://schemas.microsoft.com/office/drawing/2014/main" id="{B69DBFD4-26AD-D6F1-AFAF-CF1E9EF99A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64938" y="5918228"/>
            <a:ext cx="2022041" cy="682903"/>
          </a:xfrm>
          <a:prstGeom prst="rect">
            <a:avLst/>
          </a:prstGeom>
        </p:spPr>
      </p:pic>
      <p:cxnSp>
        <p:nvCxnSpPr>
          <p:cNvPr id="23" name="Straight Connector 22">
            <a:extLst>
              <a:ext uri="{FF2B5EF4-FFF2-40B4-BE49-F238E27FC236}">
                <a16:creationId xmlns:a16="http://schemas.microsoft.com/office/drawing/2014/main" id="{25DB772F-D293-9644-A2A8-FCA08F5BFD42}"/>
              </a:ext>
            </a:extLst>
          </p:cNvPr>
          <p:cNvCxnSpPr/>
          <p:nvPr/>
        </p:nvCxnSpPr>
        <p:spPr>
          <a:xfrm>
            <a:off x="597368" y="5918228"/>
            <a:ext cx="3774607" cy="0"/>
          </a:xfrm>
          <a:prstGeom prst="line">
            <a:avLst/>
          </a:prstGeom>
          <a:ln w="76200"/>
        </p:spPr>
        <p:style>
          <a:lnRef idx="2">
            <a:schemeClr val="accent4"/>
          </a:lnRef>
          <a:fillRef idx="0">
            <a:schemeClr val="accent4"/>
          </a:fillRef>
          <a:effectRef idx="1">
            <a:schemeClr val="accent4"/>
          </a:effectRef>
          <a:fontRef idx="minor">
            <a:schemeClr val="tx1"/>
          </a:fontRef>
        </p:style>
      </p:cxnSp>
      <p:sp>
        <p:nvSpPr>
          <p:cNvPr id="22" name="Freeform: Shape 21">
            <a:extLst>
              <a:ext uri="{FF2B5EF4-FFF2-40B4-BE49-F238E27FC236}">
                <a16:creationId xmlns:a16="http://schemas.microsoft.com/office/drawing/2014/main" id="{71358C9A-192F-DB4F-7541-1FF6F9536040}"/>
              </a:ext>
            </a:extLst>
          </p:cNvPr>
          <p:cNvSpPr/>
          <p:nvPr/>
        </p:nvSpPr>
        <p:spPr>
          <a:xfrm>
            <a:off x="9661778" y="318364"/>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38100"/>
        </p:spPr>
        <p:style>
          <a:lnRef idx="2">
            <a:schemeClr val="dk1"/>
          </a:lnRef>
          <a:fillRef idx="1">
            <a:schemeClr val="lt1"/>
          </a:fillRef>
          <a:effectRef idx="0">
            <a:schemeClr val="dk1"/>
          </a:effectRef>
          <a:fontRef idx="minor">
            <a:schemeClr val="dk1"/>
          </a:fontRef>
        </p:style>
        <p:txBody>
          <a:bodyPr spcFirstLastPara="0" vert="horz"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pic>
        <p:nvPicPr>
          <p:cNvPr id="11266" name="Picture 2" descr="Hay Icon - Download in Glyph Style">
            <a:extLst>
              <a:ext uri="{FF2B5EF4-FFF2-40B4-BE49-F238E27FC236}">
                <a16:creationId xmlns:a16="http://schemas.microsoft.com/office/drawing/2014/main" id="{ADCB699A-0F22-B950-98AC-B1364E89DF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85673" y="2405062"/>
            <a:ext cx="1205177" cy="1205177"/>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Shape 23">
            <a:extLst>
              <a:ext uri="{FF2B5EF4-FFF2-40B4-BE49-F238E27FC236}">
                <a16:creationId xmlns:a16="http://schemas.microsoft.com/office/drawing/2014/main" id="{4CF3E570-89F7-1504-2595-3CE1CE22F7A1}"/>
              </a:ext>
            </a:extLst>
          </p:cNvPr>
          <p:cNvSpPr/>
          <p:nvPr/>
        </p:nvSpPr>
        <p:spPr>
          <a:xfrm>
            <a:off x="4947126" y="2018696"/>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38100"/>
        </p:spPr>
        <p:style>
          <a:lnRef idx="2">
            <a:schemeClr val="dk1"/>
          </a:lnRef>
          <a:fillRef idx="1">
            <a:schemeClr val="lt1"/>
          </a:fillRef>
          <a:effectRef idx="0">
            <a:schemeClr val="dk1"/>
          </a:effectRef>
          <a:fontRef idx="minor">
            <a:schemeClr val="dk1"/>
          </a:fontRef>
        </p:style>
        <p:txBody>
          <a:bodyPr spcFirstLastPara="0" vert="horz"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pic>
        <p:nvPicPr>
          <p:cNvPr id="11268" name="Picture 4" descr="Beans icon PNG and SVG Vector Free Download">
            <a:extLst>
              <a:ext uri="{FF2B5EF4-FFF2-40B4-BE49-F238E27FC236}">
                <a16:creationId xmlns:a16="http://schemas.microsoft.com/office/drawing/2014/main" id="{FF00B855-68C3-D551-FC3C-BDB2444D40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79395" y="4142458"/>
            <a:ext cx="1190625"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black cow with a white background&#10;&#10;Description automatically generated with low confidence">
            <a:extLst>
              <a:ext uri="{FF2B5EF4-FFF2-40B4-BE49-F238E27FC236}">
                <a16:creationId xmlns:a16="http://schemas.microsoft.com/office/drawing/2014/main" id="{65E63220-C5BA-0F91-0230-20DD5C211D66}"/>
              </a:ext>
            </a:extLst>
          </p:cNvPr>
          <p:cNvPicPr>
            <a:picLocks noChangeAspect="1"/>
          </p:cNvPicPr>
          <p:nvPr/>
        </p:nvPicPr>
        <p:blipFill rotWithShape="1">
          <a:blip r:embed="rId13">
            <a:extLst>
              <a:ext uri="{28A0092B-C50C-407E-A947-70E740481C1C}">
                <a14:useLocalDpi xmlns:a14="http://schemas.microsoft.com/office/drawing/2010/main" val="0"/>
              </a:ext>
            </a:extLst>
          </a:blip>
          <a:srcRect t="20011" b="22164"/>
          <a:stretch/>
        </p:blipFill>
        <p:spPr>
          <a:xfrm>
            <a:off x="5087903" y="2689401"/>
            <a:ext cx="1465952" cy="914401"/>
          </a:xfrm>
          <a:prstGeom prst="rect">
            <a:avLst/>
          </a:prstGeom>
        </p:spPr>
      </p:pic>
      <p:pic>
        <p:nvPicPr>
          <p:cNvPr id="15" name="Graphic 14" descr="Crops with solid fill">
            <a:extLst>
              <a:ext uri="{FF2B5EF4-FFF2-40B4-BE49-F238E27FC236}">
                <a16:creationId xmlns:a16="http://schemas.microsoft.com/office/drawing/2014/main" id="{E18BA7B8-AF64-C0EE-6119-CA820EF00C8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078331" y="877999"/>
            <a:ext cx="914400" cy="914400"/>
          </a:xfrm>
          <a:prstGeom prst="rect">
            <a:avLst/>
          </a:prstGeom>
        </p:spPr>
      </p:pic>
      <p:sp>
        <p:nvSpPr>
          <p:cNvPr id="25" name="Freeform: Shape 24">
            <a:extLst>
              <a:ext uri="{FF2B5EF4-FFF2-40B4-BE49-F238E27FC236}">
                <a16:creationId xmlns:a16="http://schemas.microsoft.com/office/drawing/2014/main" id="{F19B588F-FA8A-393B-5BB7-33F54BD0F040}"/>
              </a:ext>
            </a:extLst>
          </p:cNvPr>
          <p:cNvSpPr/>
          <p:nvPr/>
        </p:nvSpPr>
        <p:spPr>
          <a:xfrm>
            <a:off x="9597880" y="3732639"/>
            <a:ext cx="1811404" cy="2043409"/>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ln w="38100"/>
        </p:spPr>
        <p:style>
          <a:lnRef idx="2">
            <a:schemeClr val="dk1"/>
          </a:lnRef>
          <a:fillRef idx="1">
            <a:schemeClr val="lt1"/>
          </a:fillRef>
          <a:effectRef idx="0">
            <a:schemeClr val="dk1"/>
          </a:effectRef>
          <a:fontRef idx="minor">
            <a:schemeClr val="dk1"/>
          </a:fontRef>
        </p:style>
        <p:txBody>
          <a:bodyPr spcFirstLastPara="0" vert="horz" wrap="square" lIns="272320" tIns="313011" rIns="272320" bIns="313011"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pic>
        <p:nvPicPr>
          <p:cNvPr id="11270" name="Picture 6" descr="Tree silhouette, Pine tree silhouette, Silhouette wall art">
            <a:extLst>
              <a:ext uri="{FF2B5EF4-FFF2-40B4-BE49-F238E27FC236}">
                <a16:creationId xmlns:a16="http://schemas.microsoft.com/office/drawing/2014/main" id="{4787914A-E35D-F28C-0673-E262ADE1825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19461" y="4027324"/>
            <a:ext cx="685108" cy="1534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943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33291</TotalTime>
  <Words>1370</Words>
  <Application>Microsoft Office PowerPoint</Application>
  <PresentationFormat>Widescreen</PresentationFormat>
  <Paragraphs>161</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Benefits of the Heartland Expressway</dc:title>
  <dc:creator>Joe Kiely</dc:creator>
  <cp:lastModifiedBy>jkiely114@gmail.com</cp:lastModifiedBy>
  <cp:revision>30</cp:revision>
  <dcterms:created xsi:type="dcterms:W3CDTF">2022-01-24T23:14:53Z</dcterms:created>
  <dcterms:modified xsi:type="dcterms:W3CDTF">2022-09-15T22:25:14Z</dcterms:modified>
</cp:coreProperties>
</file>