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48" r:id="rId4"/>
    <p:sldId id="261" r:id="rId5"/>
    <p:sldId id="284" r:id="rId6"/>
    <p:sldId id="366" r:id="rId7"/>
    <p:sldId id="294" r:id="rId8"/>
    <p:sldId id="339" r:id="rId9"/>
    <p:sldId id="338" r:id="rId10"/>
    <p:sldId id="341" r:id="rId11"/>
    <p:sldId id="358" r:id="rId12"/>
    <p:sldId id="360" r:id="rId13"/>
    <p:sldId id="365" r:id="rId14"/>
    <p:sldId id="367" r:id="rId15"/>
    <p:sldId id="362" r:id="rId16"/>
    <p:sldId id="368" r:id="rId17"/>
    <p:sldId id="296" r:id="rId18"/>
    <p:sldId id="364" r:id="rId19"/>
    <p:sldId id="293" r:id="rId2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9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7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5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C5A67-65CA-4C61-9FF5-85EFBDAD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B86A-C31A-4383-A1A0-CCEC8295C7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1EC88-5974-4BDB-9531-67DD2C9AB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0BB24-6EF3-43CF-B4B1-4EB70A8C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C1CA-356A-47EE-B7B4-91C326FE9FE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949299-B92C-4DA8-9AC4-08464874E4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3206" y="0"/>
            <a:ext cx="10990411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03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6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97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2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1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0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2E65C-A2D3-4A5E-8A22-219B59A9ED9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F2332-D282-44C9-AF72-0B795229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4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592861364?app_id=122963&amp;h=fae4f8e343" TargetMode="External"/><Relationship Id="rId6" Type="http://schemas.openxmlformats.org/officeDocument/2006/relationships/hyperlink" Target="http://pal.memberclicks.net/message2/link/d464b613-2bc5-42f3-83b2-cb47e62f18b5/4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PowerPoint_Presentation.pptx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924" y="3429000"/>
            <a:ext cx="9144000" cy="3559207"/>
          </a:xfrm>
          <a:solidFill>
            <a:srgbClr val="760807"/>
          </a:solidFill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Cooper Black" panose="0208090404030B020404" pitchFamily="18" charset="0"/>
              </a:rPr>
              <a:t>Ports to Plains Alliance</a:t>
            </a:r>
            <a:br>
              <a:rPr lang="en-US" altLang="en-US" sz="3200" b="1" dirty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US" altLang="en-US" sz="3200" b="1" dirty="0">
                <a:solidFill>
                  <a:schemeClr val="bg1"/>
                </a:solidFill>
                <a:latin typeface="Cooper Black" panose="0208090404030B020404" pitchFamily="18" charset="0"/>
              </a:rPr>
              <a:t>Thursday September 15, 2022 </a:t>
            </a:r>
            <a:br>
              <a:rPr lang="en-US" altLang="en-US" sz="3200" b="1" dirty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US" altLang="en-US" sz="3200" b="1" dirty="0">
                <a:solidFill>
                  <a:schemeClr val="bg1"/>
                </a:solidFill>
                <a:latin typeface="Cooper Black" panose="0208090404030B020404" pitchFamily="18" charset="0"/>
              </a:rPr>
              <a:t>    Big Spring, Texas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FBA26-BBE5-45A8-925C-8A232D7E91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9144" y="75458"/>
            <a:ext cx="7265002" cy="13332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6D0B29-FF34-4480-A85F-449422EE9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44" y="1337715"/>
            <a:ext cx="7192651" cy="19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06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mountain, water, grass&#10;&#10;Description automatically generated">
            <a:extLst>
              <a:ext uri="{FF2B5EF4-FFF2-40B4-BE49-F238E27FC236}">
                <a16:creationId xmlns:a16="http://schemas.microsoft.com/office/drawing/2014/main" id="{B7084205-3BFA-41E4-A508-A332EB246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  <p:pic>
        <p:nvPicPr>
          <p:cNvPr id="3" name="Picture 2" descr="A close up of a bridge&#10;&#10;Description automatically generated">
            <a:extLst>
              <a:ext uri="{FF2B5EF4-FFF2-40B4-BE49-F238E27FC236}">
                <a16:creationId xmlns:a16="http://schemas.microsoft.com/office/drawing/2014/main" id="{D4EC48FB-CD08-49FF-8BB4-606F3FDF3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758"/>
            <a:ext cx="9144000" cy="4428484"/>
          </a:xfrm>
          <a:prstGeom prst="rect">
            <a:avLst/>
          </a:prstGeom>
        </p:spPr>
      </p:pic>
      <p:pic>
        <p:nvPicPr>
          <p:cNvPr id="4" name="Picture 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DA2A3718-A511-BFCE-7F65-BC568B38C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00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30F7F-4787-4C3F-B9B1-B9C1E807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20E07-06A2-42BB-B454-78FE4C92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750" y="54193"/>
            <a:ext cx="6670076" cy="1802887"/>
          </a:xfrm>
        </p:spPr>
        <p:txBody>
          <a:bodyPr>
            <a:normAutofit fontScale="90000"/>
          </a:bodyPr>
          <a:lstStyle/>
          <a:p>
            <a:br>
              <a:rPr lang="en-US" sz="2800" b="1" u="sng" kern="1400" spc="25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u="sng" kern="1400" spc="25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Environmental Impact Statement (FEIS) and Record of Decision (ROD)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1AF7EE-76A5-4C12-9F9D-9A205C000849}"/>
              </a:ext>
            </a:extLst>
          </p:cNvPr>
          <p:cNvSpPr/>
          <p:nvPr/>
        </p:nvSpPr>
        <p:spPr>
          <a:xfrm>
            <a:off x="2092749" y="1690061"/>
            <a:ext cx="66700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kern="1400" spc="25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kern="1400" spc="25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US Highway 85 Project encompasses approximately 62 miles of roadway in Stark, Billings, and McKenzie counties, North Dakota.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E738D-4F6E-4B8C-931A-B9CB7CDC2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6" y="918133"/>
            <a:ext cx="3893343" cy="5308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19F26-DCE5-47D9-8919-387F65E91D55}"/>
              </a:ext>
            </a:extLst>
          </p:cNvPr>
          <p:cNvSpPr txBox="1"/>
          <p:nvPr/>
        </p:nvSpPr>
        <p:spPr>
          <a:xfrm>
            <a:off x="4822862" y="1036564"/>
            <a:ext cx="4247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dirty="0"/>
              <a:t>Completed EIS between Watford City and I-94</a:t>
            </a:r>
          </a:p>
        </p:txBody>
      </p:sp>
    </p:spTree>
    <p:extLst>
      <p:ext uri="{BB962C8B-B14F-4D97-AF65-F5344CB8AC3E}">
        <p14:creationId xmlns:p14="http://schemas.microsoft.com/office/powerpoint/2010/main" val="1045044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44B4A-32B5-450A-8724-3EAFC76C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0E654-46F4-4ED3-965E-6511CF95A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87" y="78655"/>
            <a:ext cx="915123" cy="841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E1FBA8-F98B-4948-8A56-3325C714D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" y="78655"/>
            <a:ext cx="902286" cy="896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614681-29DA-1CAA-244D-98C27626689F}"/>
              </a:ext>
            </a:extLst>
          </p:cNvPr>
          <p:cNvSpPr txBox="1"/>
          <p:nvPr/>
        </p:nvSpPr>
        <p:spPr>
          <a:xfrm>
            <a:off x="1973175" y="78655"/>
            <a:ext cx="7066049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Long X Bridge to Watford City 4 Lane Project Update (Design Phase)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Continued efforts for: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Utility Coordination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Right-of-Way Negotiations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Cost Participation and Maintenance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Agreement with McKenzie County for the proposed trail is under final 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Aquatic resource re-delineation work submitted and is under review by U.S. Army Corps of Engineers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Wetland Restoration activities continuing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•	Wildlife fence field review </a:t>
            </a:r>
          </a:p>
        </p:txBody>
      </p:sp>
    </p:spTree>
    <p:extLst>
      <p:ext uri="{BB962C8B-B14F-4D97-AF65-F5344CB8AC3E}">
        <p14:creationId xmlns:p14="http://schemas.microsoft.com/office/powerpoint/2010/main" val="2532169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44B4A-32B5-450A-8724-3EAFC76C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0E654-46F4-4ED3-965E-6511CF95A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87" y="78655"/>
            <a:ext cx="915123" cy="841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E1FBA8-F98B-4948-8A56-3325C714D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" y="78655"/>
            <a:ext cx="902286" cy="896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614681-29DA-1CAA-244D-98C27626689F}"/>
              </a:ext>
            </a:extLst>
          </p:cNvPr>
          <p:cNvSpPr txBox="1"/>
          <p:nvPr/>
        </p:nvSpPr>
        <p:spPr>
          <a:xfrm>
            <a:off x="1754100" y="1640755"/>
            <a:ext cx="706604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US Highway 85 / Hwy 200 Intersection to Long X Bridge (Design Phase)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North Dakota Department of Transportation and consultants working on survey and starting design</a:t>
            </a:r>
          </a:p>
        </p:txBody>
      </p:sp>
    </p:spTree>
    <p:extLst>
      <p:ext uri="{BB962C8B-B14F-4D97-AF65-F5344CB8AC3E}">
        <p14:creationId xmlns:p14="http://schemas.microsoft.com/office/powerpoint/2010/main" val="142775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44B4A-32B5-450A-8724-3EAFC76C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0E654-46F4-4ED3-965E-6511CF95A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87" y="78655"/>
            <a:ext cx="915123" cy="841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E1FBA8-F98B-4948-8A56-3325C714D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" y="78655"/>
            <a:ext cx="902286" cy="896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0519E8-8F35-40A9-8CC7-7F9B54965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951" y="0"/>
            <a:ext cx="538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97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44B4A-32B5-450A-8724-3EAFC76C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0E654-46F4-4ED3-965E-6511CF95A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87" y="78655"/>
            <a:ext cx="915123" cy="841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E1FBA8-F98B-4948-8A56-3325C714D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" y="78655"/>
            <a:ext cx="902286" cy="896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614681-29DA-1CAA-244D-98C27626689F}"/>
              </a:ext>
            </a:extLst>
          </p:cNvPr>
          <p:cNvSpPr txBox="1"/>
          <p:nvPr/>
        </p:nvSpPr>
        <p:spPr>
          <a:xfrm>
            <a:off x="2077951" y="1088305"/>
            <a:ext cx="706604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Horseshoe Bend Landslide Project Update (Construction Phase)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Paving is complete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Permanent striping complete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Along with final seeding and erosion control. </a:t>
            </a:r>
          </a:p>
        </p:txBody>
      </p:sp>
    </p:spTree>
    <p:extLst>
      <p:ext uri="{BB962C8B-B14F-4D97-AF65-F5344CB8AC3E}">
        <p14:creationId xmlns:p14="http://schemas.microsoft.com/office/powerpoint/2010/main" val="353007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59874" y="365126"/>
            <a:ext cx="2965269" cy="101953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Cal Klewin\AppData\Local\Microsoft\Windows\Temporary Internet Files\Content.Outlook\VQ44TY05\FullSizeRen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10842"/>
            <a:ext cx="9144000" cy="684715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9846-0910-4072-AE8E-13891651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6930F-AA29-424D-A58D-5D47E1BDF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0DC5899F-0E94-439A-B267-7D1F0C0E0612" descr="0DC5899F-0E94-439A-B267-7D1F0C0E0612">
            <a:extLst>
              <a:ext uri="{FF2B5EF4-FFF2-40B4-BE49-F238E27FC236}">
                <a16:creationId xmlns:a16="http://schemas.microsoft.com/office/drawing/2014/main" id="{9EF447DB-0B9B-4217-B82A-965F5D30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473" y="-1073020"/>
            <a:ext cx="9806473" cy="793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213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2E350B-08F0-4BF1-841C-5ADFC200A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22949"/>
            <a:ext cx="9144000" cy="3535051"/>
          </a:xfrm>
          <a:solidFill>
            <a:srgbClr val="760807"/>
          </a:solidFill>
        </p:spPr>
        <p:txBody>
          <a:bodyPr anchor="ctr"/>
          <a:lstStyle/>
          <a:p>
            <a:pPr algn="ctr">
              <a:buNone/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 </a:t>
            </a:r>
          </a:p>
          <a:p>
            <a:pPr algn="ctr">
              <a:buNone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Klewin Executive Director</a:t>
            </a:r>
          </a:p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Theodore Roosevelt Expressway Association</a:t>
            </a:r>
          </a:p>
        </p:txBody>
      </p:sp>
      <p:pic>
        <p:nvPicPr>
          <p:cNvPr id="11" name="Picture 10" descr="TRXLogoClr4gif">
            <a:extLst>
              <a:ext uri="{FF2B5EF4-FFF2-40B4-BE49-F238E27FC236}">
                <a16:creationId xmlns:a16="http://schemas.microsoft.com/office/drawing/2014/main" id="{5C10B352-729E-4E40-9BEC-6FCF43D1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239000" cy="1920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9283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7F2B8FF-6CF2-4743-9172-D77C7EF888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184BD01F-B60E-42F1-849E-3D8F67F273B7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7763067" cy="1609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Mission Statement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719CF49-B45D-46A6-9CC2-38625E108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423" y="1479549"/>
            <a:ext cx="7499358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Ports-to-Plains is a grassroots alliance of communities and businesses whose mission is to advocate a robust international transportation infrastructure to promote economic security and prosperity through North America’s energy and agricultural heartland including Mexico and Canada.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86B947-B1AA-445D-B991-2777B55B43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88" y="59937"/>
            <a:ext cx="915123" cy="841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10B85-0E22-4C47-96D8-59E8338862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1" y="94267"/>
            <a:ext cx="902406" cy="8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5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1C7882-FA32-4552-9317-50C7FC9367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1111" y="94267"/>
            <a:ext cx="6851650" cy="2171863"/>
          </a:xfrm>
        </p:spPr>
        <p:txBody>
          <a:bodyPr anchor="t">
            <a:normAutofit/>
          </a:bodyPr>
          <a:lstStyle/>
          <a:p>
            <a:pPr algn="ctr">
              <a:defRPr/>
            </a:pPr>
            <a:r>
              <a:rPr lang="en-US" altLang="en-US" b="1" dirty="0">
                <a:solidFill>
                  <a:schemeClr val="bg1"/>
                </a:solidFill>
                <a:latin typeface="Cooper Black" panose="0208090404030B020404" pitchFamily="18" charset="0"/>
              </a:rPr>
              <a:t>Four-</a:t>
            </a:r>
            <a:r>
              <a:rPr lang="en-US" altLang="en-US" b="1" dirty="0" err="1">
                <a:solidFill>
                  <a:schemeClr val="bg1"/>
                </a:solidFill>
                <a:latin typeface="Cooper Black" panose="0208090404030B020404" pitchFamily="18" charset="0"/>
              </a:rPr>
              <a:t>laning</a:t>
            </a:r>
            <a:r>
              <a:rPr lang="en-US" altLang="en-US" b="1" dirty="0">
                <a:solidFill>
                  <a:schemeClr val="bg1"/>
                </a:solidFill>
                <a:latin typeface="Cooper Black" panose="0208090404030B020404" pitchFamily="18" charset="0"/>
              </a:rPr>
              <a:t> of Highway 85</a:t>
            </a:r>
            <a:br>
              <a:rPr lang="en-US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oper Black" panose="0208090404030B020404" pitchFamily="18" charset="0"/>
              </a:rPr>
            </a:br>
            <a:endParaRPr lang="en-US" altLang="en-US" b="1" dirty="0">
              <a:solidFill>
                <a:schemeClr val="accent4">
                  <a:lumMod val="20000"/>
                  <a:lumOff val="8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00E654-46F4-4ED3-965E-6511CF95A8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88" y="59937"/>
            <a:ext cx="915123" cy="841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E5DE0-8DAD-46FD-8C8E-6AB1387090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1" y="94267"/>
            <a:ext cx="902406" cy="895547"/>
          </a:xfrm>
          <a:prstGeom prst="rect">
            <a:avLst/>
          </a:prstGeom>
        </p:spPr>
      </p:pic>
      <p:sp>
        <p:nvSpPr>
          <p:cNvPr id="2" name="Rectangle 1">
            <a:hlinkClick r:id="rId6"/>
            <a:extLst>
              <a:ext uri="{FF2B5EF4-FFF2-40B4-BE49-F238E27FC236}">
                <a16:creationId xmlns:a16="http://schemas.microsoft.com/office/drawing/2014/main" id="{4196DCB2-C78E-4B30-80B7-D6EFF1D9D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36FA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&lt;image010.jpg&gt;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hlinkClick r:id="rId6"/>
            <a:extLst>
              <a:ext uri="{FF2B5EF4-FFF2-40B4-BE49-F238E27FC236}">
                <a16:creationId xmlns:a16="http://schemas.microsoft.com/office/drawing/2014/main" id="{74CD580D-6F9C-4756-AE45-52FF4E621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36FA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&lt;image010.jpg&gt;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nline Media 4" title="US 85.wmv">
            <a:hlinkClick r:id="" action="ppaction://media"/>
            <a:extLst>
              <a:ext uri="{FF2B5EF4-FFF2-40B4-BE49-F238E27FC236}">
                <a16:creationId xmlns:a16="http://schemas.microsoft.com/office/drawing/2014/main" id="{24CE1EA8-E986-4759-B0CA-995E0B3090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1905000"/>
            <a:ext cx="9035416" cy="50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53AABD-5DEE-47DF-88BF-2A746B3DC05C}"/>
              </a:ext>
            </a:extLst>
          </p:cNvPr>
          <p:cNvSpPr txBox="1"/>
          <p:nvPr/>
        </p:nvSpPr>
        <p:spPr>
          <a:xfrm>
            <a:off x="251460" y="1123951"/>
            <a:ext cx="4320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Overweight/Oversize Permitted Loads on US 85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0A676-126B-4604-A535-922E09935D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1" y="2175510"/>
            <a:ext cx="4181534" cy="3136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426EBE-266B-46ED-820F-2D4071190F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80" y="1013460"/>
            <a:ext cx="3467100" cy="2600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7C8FC4-8B6E-4D97-A42C-17A026ACDC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788" y="3158490"/>
            <a:ext cx="2394585" cy="3192780"/>
          </a:xfrm>
          <a:prstGeom prst="rect">
            <a:avLst/>
          </a:prstGeom>
        </p:spPr>
      </p:pic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E327AFE6-5DC7-3C47-4CA0-6AC82D97A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584263"/>
              </p:ext>
            </p:extLst>
          </p:nvPr>
        </p:nvGraphicFramePr>
        <p:xfrm>
          <a:off x="-1403114" y="6959531"/>
          <a:ext cx="486037" cy="364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5" imgW="4572042" imgH="3429012" progId="PowerPoint.Show.12">
                  <p:embed/>
                </p:oleObj>
              </mc:Choice>
              <mc:Fallback>
                <p:oleObj name="Presentation" r:id="rId5" imgW="4572042" imgH="342901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403114" y="6959531"/>
                        <a:ext cx="486037" cy="364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00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00E654-46F4-4ED3-965E-6511CF95A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87" y="78655"/>
            <a:ext cx="915123" cy="841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350ABA-7F65-4202-820F-E37AA0E9E939}"/>
              </a:ext>
            </a:extLst>
          </p:cNvPr>
          <p:cNvSpPr txBox="1"/>
          <p:nvPr/>
        </p:nvSpPr>
        <p:spPr>
          <a:xfrm>
            <a:off x="1800518" y="266539"/>
            <a:ext cx="7164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oper Black" panose="0208090404030B020404" pitchFamily="18" charset="0"/>
              </a:rPr>
              <a:t>Oversize/Overweight Permit Comparison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BB241A-931E-46B2-8888-02D0C7CA969F}"/>
              </a:ext>
            </a:extLst>
          </p:cNvPr>
          <p:cNvGraphicFramePr>
            <a:graphicFrameLocks noGrp="1"/>
          </p:cNvGraphicFramePr>
          <p:nvPr/>
        </p:nvGraphicFramePr>
        <p:xfrm>
          <a:off x="175846" y="2204473"/>
          <a:ext cx="8789043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616">
                  <a:extLst>
                    <a:ext uri="{9D8B030D-6E8A-4147-A177-3AD203B41FA5}">
                      <a16:colId xmlns:a16="http://schemas.microsoft.com/office/drawing/2014/main" val="1951520821"/>
                    </a:ext>
                  </a:extLst>
                </a:gridCol>
                <a:gridCol w="1081453">
                  <a:extLst>
                    <a:ext uri="{9D8B030D-6E8A-4147-A177-3AD203B41FA5}">
                      <a16:colId xmlns:a16="http://schemas.microsoft.com/office/drawing/2014/main" val="2202404242"/>
                    </a:ext>
                  </a:extLst>
                </a:gridCol>
                <a:gridCol w="1292470">
                  <a:extLst>
                    <a:ext uri="{9D8B030D-6E8A-4147-A177-3AD203B41FA5}">
                      <a16:colId xmlns:a16="http://schemas.microsoft.com/office/drawing/2014/main" val="2993092607"/>
                    </a:ext>
                  </a:extLst>
                </a:gridCol>
                <a:gridCol w="1169377">
                  <a:extLst>
                    <a:ext uri="{9D8B030D-6E8A-4147-A177-3AD203B41FA5}">
                      <a16:colId xmlns:a16="http://schemas.microsoft.com/office/drawing/2014/main" val="104907122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86161032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3943165457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2854340966"/>
                    </a:ext>
                  </a:extLst>
                </a:gridCol>
              </a:tblGrid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U.S. 2</a:t>
                      </a:r>
                    </a:p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4-lane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U.S. 83</a:t>
                      </a:r>
                    </a:p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4-lane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I-29</a:t>
                      </a:r>
                    </a:p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4-lane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I-94</a:t>
                      </a:r>
                    </a:p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4-lane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U.S. 52</a:t>
                      </a:r>
                    </a:p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4-lane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U.S. 85</a:t>
                      </a:r>
                    </a:p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2-lane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72522"/>
                  </a:ext>
                </a:extLst>
              </a:tr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78,367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925715"/>
                  </a:ext>
                </a:extLst>
              </a:tr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260517"/>
                  </a:ext>
                </a:extLst>
              </a:tr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385327"/>
                  </a:ext>
                </a:extLst>
              </a:tr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2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45,540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415302"/>
                  </a:ext>
                </a:extLst>
              </a:tr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48,503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115790"/>
                  </a:ext>
                </a:extLst>
              </a:tr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59,816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46,963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51,669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483280"/>
                  </a:ext>
                </a:extLst>
              </a:tr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541314"/>
                  </a:ext>
                </a:extLst>
              </a:tr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25,606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13,477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35,131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960776"/>
                  </a:ext>
                </a:extLst>
              </a:tr>
              <a:tr h="42586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(2</a:t>
                      </a:r>
                      <a:r>
                        <a:rPr lang="en-US" sz="2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21,357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18,354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16,272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08028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BE1FBA8-F98B-4948-8A56-3325C714D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" y="78655"/>
            <a:ext cx="90228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37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44B4A-32B5-450A-8724-3EAFC76C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5" y="0"/>
            <a:ext cx="9144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0E654-46F4-4ED3-965E-6511CF95A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87" y="78655"/>
            <a:ext cx="915123" cy="841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E1FBA8-F98B-4948-8A56-3325C714D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" y="78655"/>
            <a:ext cx="902286" cy="896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7139B-988E-D450-6026-4EFB0180893C}"/>
              </a:ext>
            </a:extLst>
          </p:cNvPr>
          <p:cNvSpPr txBox="1"/>
          <p:nvPr/>
        </p:nvSpPr>
        <p:spPr>
          <a:xfrm>
            <a:off x="2333625" y="1323975"/>
            <a:ext cx="56102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Completed Items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Long X Bridge Project (Construction Phase)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Long X Bridge Southern Wildlife Fencing (Construction Phase)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96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633548"/>
            <a:ext cx="9144000" cy="768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each, grass, man&#10;&#10;Description automatically generated">
            <a:extLst>
              <a:ext uri="{FF2B5EF4-FFF2-40B4-BE49-F238E27FC236}">
                <a16:creationId xmlns:a16="http://schemas.microsoft.com/office/drawing/2014/main" id="{E03333A4-3A31-4248-A735-D8F4CCCE1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fence, outdoor, baseball, building&#10;&#10;Description automatically generated">
            <a:extLst>
              <a:ext uri="{FF2B5EF4-FFF2-40B4-BE49-F238E27FC236}">
                <a16:creationId xmlns:a16="http://schemas.microsoft.com/office/drawing/2014/main" id="{47AF96DD-8AA1-45F7-B8E3-C737E5EDC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255"/>
            <a:ext cx="9144000" cy="44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2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49F5D41-40F7-49C2-AFE9-5927507B6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close up of a bridge&#10;&#10;Description automatically generated">
            <a:extLst>
              <a:ext uri="{FF2B5EF4-FFF2-40B4-BE49-F238E27FC236}">
                <a16:creationId xmlns:a16="http://schemas.microsoft.com/office/drawing/2014/main" id="{F6FFB019-AF4A-44CD-8EB6-97FD980A9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758"/>
            <a:ext cx="9144000" cy="4428484"/>
          </a:xfrm>
          <a:prstGeom prst="rect">
            <a:avLst/>
          </a:prstGeom>
        </p:spPr>
      </p:pic>
      <p:pic>
        <p:nvPicPr>
          <p:cNvPr id="6" name="Picture 5" descr="A picture containing outdoor, snow, fence, building&#10;&#10;Description automatically generated">
            <a:extLst>
              <a:ext uri="{FF2B5EF4-FFF2-40B4-BE49-F238E27FC236}">
                <a16:creationId xmlns:a16="http://schemas.microsoft.com/office/drawing/2014/main" id="{244D2233-7E84-473F-B257-B6761061E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108"/>
            <a:ext cx="9144000" cy="43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14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2684</TotalTime>
  <Words>364</Words>
  <Application>Microsoft Office PowerPoint</Application>
  <PresentationFormat>On-screen Show (4:3)</PresentationFormat>
  <Paragraphs>104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Cooper Black</vt:lpstr>
      <vt:lpstr>Office Theme</vt:lpstr>
      <vt:lpstr>Presentation</vt:lpstr>
      <vt:lpstr>Ports to Plains Alliance Thursday September 15, 2022      Big Spring, Texas</vt:lpstr>
      <vt:lpstr>PowerPoint Presentation</vt:lpstr>
      <vt:lpstr>Four-laning of Highway 85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Final Environmental Impact Statement (FEIS) and Record of Decision (ROD)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Western Dakota Energy Association October 30-31, 2019      Minot, North Dakota</dc:title>
  <dc:creator>Owner</dc:creator>
  <cp:lastModifiedBy>jkiely114@gmail.com</cp:lastModifiedBy>
  <cp:revision>39</cp:revision>
  <dcterms:created xsi:type="dcterms:W3CDTF">2019-10-20T15:41:12Z</dcterms:created>
  <dcterms:modified xsi:type="dcterms:W3CDTF">2022-09-13T23:11:46Z</dcterms:modified>
</cp:coreProperties>
</file>